
<file path=[Content_Types].xml><?xml version="1.0" encoding="utf-8"?>
<Types xmlns="http://schemas.openxmlformats.org/package/2006/content-types">
  <Default Extension="wmf" ContentType="image/x-wmf"/>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72"/>
  </p:handoutMasterIdLst>
  <p:sldIdLst>
    <p:sldId id="722" r:id="rId3"/>
    <p:sldId id="723" r:id="rId5"/>
    <p:sldId id="397" r:id="rId6"/>
    <p:sldId id="398" r:id="rId7"/>
    <p:sldId id="399" r:id="rId8"/>
    <p:sldId id="754" r:id="rId9"/>
    <p:sldId id="755" r:id="rId10"/>
    <p:sldId id="756" r:id="rId11"/>
    <p:sldId id="757" r:id="rId12"/>
    <p:sldId id="758" r:id="rId13"/>
    <p:sldId id="759" r:id="rId14"/>
    <p:sldId id="760" r:id="rId15"/>
    <p:sldId id="596" r:id="rId16"/>
    <p:sldId id="761" r:id="rId17"/>
    <p:sldId id="762" r:id="rId18"/>
    <p:sldId id="661" r:id="rId19"/>
    <p:sldId id="763" r:id="rId20"/>
    <p:sldId id="764" r:id="rId21"/>
    <p:sldId id="765" r:id="rId22"/>
    <p:sldId id="766" r:id="rId23"/>
    <p:sldId id="767" r:id="rId24"/>
    <p:sldId id="768" r:id="rId25"/>
    <p:sldId id="769" r:id="rId26"/>
    <p:sldId id="770" r:id="rId27"/>
    <p:sldId id="771" r:id="rId28"/>
    <p:sldId id="772" r:id="rId29"/>
    <p:sldId id="773" r:id="rId30"/>
    <p:sldId id="673" r:id="rId31"/>
    <p:sldId id="674" r:id="rId32"/>
    <p:sldId id="675" r:id="rId33"/>
    <p:sldId id="676" r:id="rId34"/>
    <p:sldId id="721" r:id="rId35"/>
    <p:sldId id="677" r:id="rId36"/>
    <p:sldId id="678" r:id="rId37"/>
    <p:sldId id="679" r:id="rId38"/>
    <p:sldId id="680" r:id="rId39"/>
    <p:sldId id="681" r:id="rId40"/>
    <p:sldId id="682" r:id="rId41"/>
    <p:sldId id="683" r:id="rId42"/>
    <p:sldId id="684" r:id="rId43"/>
    <p:sldId id="685" r:id="rId44"/>
    <p:sldId id="686" r:id="rId45"/>
    <p:sldId id="687" r:id="rId46"/>
    <p:sldId id="688" r:id="rId47"/>
    <p:sldId id="689" r:id="rId48"/>
    <p:sldId id="690" r:id="rId49"/>
    <p:sldId id="691" r:id="rId50"/>
    <p:sldId id="692" r:id="rId51"/>
    <p:sldId id="693" r:id="rId52"/>
    <p:sldId id="694" r:id="rId53"/>
    <p:sldId id="695" r:id="rId54"/>
    <p:sldId id="696" r:id="rId55"/>
    <p:sldId id="697" r:id="rId56"/>
    <p:sldId id="698" r:id="rId57"/>
    <p:sldId id="699" r:id="rId58"/>
    <p:sldId id="700" r:id="rId59"/>
    <p:sldId id="701" r:id="rId60"/>
    <p:sldId id="702" r:id="rId61"/>
    <p:sldId id="703" r:id="rId62"/>
    <p:sldId id="704" r:id="rId63"/>
    <p:sldId id="705" r:id="rId64"/>
    <p:sldId id="706" r:id="rId65"/>
    <p:sldId id="720" r:id="rId66"/>
    <p:sldId id="707" r:id="rId67"/>
    <p:sldId id="708" r:id="rId68"/>
    <p:sldId id="709" r:id="rId69"/>
    <p:sldId id="631" r:id="rId70"/>
    <p:sldId id="347" r:id="rId71"/>
  </p:sldIdLst>
  <p:sldSz cx="9144000" cy="6858000" type="screen4x3"/>
  <p:notesSz cx="6858000" cy="9144000"/>
  <p:defaultTextStyle>
    <a:defPPr>
      <a:defRPr lang="it-IT"/>
    </a:defPPr>
    <a:lvl1pPr marL="0" lvl="0"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vl6pPr marL="2286000" lvl="5"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defRPr>
    </a:lvl6pPr>
    <a:lvl7pPr marL="2743200" lvl="6"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defRPr>
    </a:lvl7pPr>
    <a:lvl8pPr marL="3200400" lvl="7"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defRPr>
    </a:lvl8pPr>
    <a:lvl9pPr marL="3657600" lvl="8"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9900"/>
    <a:srgbClr val="008000"/>
    <a:srgbClr val="FF00FF"/>
    <a:srgbClr val="0099CC"/>
    <a:srgbClr val="9966FF"/>
    <a:srgbClr val="CC00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56" autoAdjust="0"/>
    <p:restoredTop sz="82149"/>
  </p:normalViewPr>
  <p:slideViewPr>
    <p:cSldViewPr snapToGrid="0" showGuides="1">
      <p:cViewPr>
        <p:scale>
          <a:sx n="100" d="100"/>
          <a:sy n="100" d="100"/>
        </p:scale>
        <p:origin x="-498" y="546"/>
      </p:cViewPr>
      <p:guideLst>
        <p:guide orient="horz" pos="2894"/>
        <p:guide pos="288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781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handoutMaster" Target="handoutMasters/handoutMaster1.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p>
            <a:pPr lvl="0" fontAlgn="base"/>
            <a:endParaRPr sz="1200" strike="noStrike" noProof="1"/>
          </a:p>
        </p:txBody>
      </p:sp>
      <p:sp>
        <p:nvSpPr>
          <p:cNvPr id="63491"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p>
            <a:pPr lvl="0" algn="r" fontAlgn="base"/>
            <a:endParaRPr sz="1200" strike="noStrike" noProof="1"/>
          </a:p>
        </p:txBody>
      </p:sp>
      <p:sp>
        <p:nvSpPr>
          <p:cNvPr id="63492"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p>
            <a:pPr lvl="0" fontAlgn="base"/>
            <a:endParaRPr sz="1200" strike="noStrike" noProof="1"/>
          </a:p>
        </p:txBody>
      </p:sp>
      <p:sp>
        <p:nvSpPr>
          <p:cNvPr id="63493"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p>
            <a:pPr lvl="0" algn="r" fontAlgn="base"/>
            <a:fld id="{9A0DB2DC-4C9A-4742-B13C-FB6460FD3503}" type="slidenum">
              <a:rPr lang="it-IT" altLang="it-IT" sz="1200" strike="noStrike" noProof="1" dirty="0">
                <a:latin typeface="Times New Roman" panose="02020603050405020304" pitchFamily="18" charset="0"/>
                <a:ea typeface="Arial" panose="020B0604020202020204" pitchFamily="34" charset="0"/>
                <a:cs typeface="+mn-ea"/>
              </a:rPr>
            </a:fld>
            <a:endParaRPr lang="it-IT" altLang="it-IT" sz="1200"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p>
            <a:pPr lvl="0" fontAlgn="base"/>
            <a:endParaRPr sz="1200" strike="noStrike" noProof="1"/>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p>
            <a:pPr lvl="0" algn="r" fontAlgn="base"/>
            <a:endParaRPr sz="1200" strike="noStrike" noProof="1"/>
          </a:p>
        </p:txBody>
      </p:sp>
      <p:sp>
        <p:nvSpPr>
          <p:cNvPr id="20484" name="Rectangle 4"/>
          <p:cNvSpPr>
            <a:spLocks noGrp="1" noRot="1" noChangeAspec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it-IT"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Fare clic per modificare gli stili del testo dello schema</a:t>
            </a:r>
            <a:endParaRPr kumimoji="0" lang="it-IT"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it-IT"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Secondo livello</a:t>
            </a:r>
            <a:endParaRPr kumimoji="0" lang="it-IT"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it-IT"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Terzo livello</a:t>
            </a:r>
            <a:endParaRPr kumimoji="0" lang="it-IT"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it-IT"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Quarto livello</a:t>
            </a:r>
            <a:endParaRPr kumimoji="0" lang="it-IT"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it-IT"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Quinto livello</a:t>
            </a:r>
            <a:endParaRPr kumimoji="0" lang="it-IT"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p>
            <a:pPr lvl="0" fontAlgn="base"/>
            <a:endParaRPr sz="1200" strike="noStrike" noProof="1"/>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p>
            <a:pPr lvl="0" algn="r" fontAlgn="base"/>
            <a:fld id="{9A0DB2DC-4C9A-4742-B13C-FB6460FD3503}" type="slidenum">
              <a:rPr lang="it-IT" altLang="it-IT" sz="1200" strike="noStrike" noProof="1" dirty="0">
                <a:latin typeface="Times New Roman" panose="02020603050405020304" pitchFamily="18" charset="0"/>
                <a:ea typeface="Arial" panose="020B0604020202020204" pitchFamily="34" charset="0"/>
                <a:cs typeface="+mn-ea"/>
              </a:rPr>
            </a:fld>
            <a:endParaRPr lang="it-IT" altLang="it-IT"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solidFill>
                  <a:srgbClr val="000000"/>
                </a:solidFill>
                <a:latin typeface="Times New Roman" panose="02020603050405020304" pitchFamily="18" charset="0"/>
              </a:rPr>
            </a:fld>
            <a:endParaRPr lang="it-IT" altLang="it-IT" sz="1200" dirty="0">
              <a:solidFill>
                <a:srgbClr val="000000"/>
              </a:solidFill>
              <a:latin typeface="Times New Roman" panose="02020603050405020304" pitchFamily="18" charset="0"/>
            </a:endParaRPr>
          </a:p>
        </p:txBody>
      </p:sp>
      <p:sp>
        <p:nvSpPr>
          <p:cNvPr id="22530" name="Rectangle 2"/>
          <p:cNvSpPr>
            <a:spLocks noGrp="1" noRot="1" noChangeAspect="1" noTextEdit="1"/>
          </p:cNvSpPr>
          <p:nvPr>
            <p:ph type="sldImg"/>
          </p:nvPr>
        </p:nvSpPr>
        <p:spPr>
          <a:solidFill>
            <a:srgbClr val="FFFFFF"/>
          </a:solidFill>
        </p:spPr>
      </p:sp>
      <p:sp>
        <p:nvSpPr>
          <p:cNvPr id="22531" name="Rectangle 3"/>
          <p:cNvSpPr>
            <a:spLocks noGrp="1"/>
          </p:cNvSpPr>
          <p:nvPr>
            <p:ph type="body"/>
          </p:nvPr>
        </p:nvSpPr>
        <p:spPr>
          <a:solidFill>
            <a:srgbClr val="FFFFFF"/>
          </a:solidFill>
          <a:ln>
            <a:solidFill>
              <a:srgbClr val="000000"/>
            </a:solidFill>
            <a:miter/>
          </a:ln>
        </p:spPr>
        <p:txBody>
          <a:bodyPr wrap="square" lIns="91440" tIns="45720" rIns="91440" bIns="45720" anchor="t"/>
          <a:lstStyle/>
          <a:p>
            <a:pPr lvl="0" eaLnBrk="1" hangingPunct="1"/>
            <a:endParaRPr lang="en-GB" alt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egnaposto immagine diapositiva 1"/>
          <p:cNvSpPr>
            <a:spLocks noGrp="1" noRot="1" noChangeAspect="1" noTextEdit="1"/>
          </p:cNvSpPr>
          <p:nvPr>
            <p:ph type="sldImg"/>
          </p:nvPr>
        </p:nvSpPr>
        <p:spPr/>
      </p:sp>
      <p:sp>
        <p:nvSpPr>
          <p:cNvPr id="60418" name="Segnaposto note 2"/>
          <p:cNvSpPr>
            <a:spLocks noGrp="1"/>
          </p:cNvSpPr>
          <p:nvPr>
            <p:ph type="body"/>
          </p:nvPr>
        </p:nvSpPr>
        <p:spPr/>
        <p:txBody>
          <a:bodyPr wrap="square" lIns="91440" tIns="45720" rIns="91440" bIns="45720" anchor="t"/>
          <a:lstStyle/>
          <a:p>
            <a:pPr lvl="0"/>
            <a:r>
              <a:rPr lang="en-GB" altLang="it-IT" dirty="0"/>
              <a:t>Not only a haemostatic adhesive: clinical evidences of the biliostatic properties of Glubran 2</a:t>
            </a:r>
            <a:endParaRPr lang="en-GB" altLang="it-IT" dirty="0"/>
          </a:p>
        </p:txBody>
      </p:sp>
      <p:sp>
        <p:nvSpPr>
          <p:cNvPr id="60419" name="Segnaposto numero diapositiva 3"/>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
        <p:nvSpPr>
          <p:cNvPr id="68610" name="Rectangle 2"/>
          <p:cNvSpPr>
            <a:spLocks noGrp="1" noRot="1" noChangeAspect="1" noTextEdit="1"/>
          </p:cNvSpPr>
          <p:nvPr>
            <p:ph type="sldImg"/>
          </p:nvPr>
        </p:nvSpPr>
        <p:spPr/>
      </p:sp>
      <p:sp>
        <p:nvSpPr>
          <p:cNvPr id="68611" name="Rectangle 3"/>
          <p:cNvSpPr>
            <a:spLocks noGrp="1"/>
          </p:cNvSpPr>
          <p:nvPr>
            <p:ph type="body"/>
          </p:nvPr>
        </p:nvSpPr>
        <p:spPr/>
        <p:txBody>
          <a:bodyPr wrap="square" lIns="91440" tIns="45720" rIns="91440" bIns="45720" anchor="t"/>
          <a:lstStyle/>
          <a:p>
            <a:pPr lvl="0" eaLnBrk="1" hangingPunct="1"/>
            <a:endParaRPr lang="en-GB" altLang="it-IT"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
        <p:nvSpPr>
          <p:cNvPr id="70658" name="Rectangle 2"/>
          <p:cNvSpPr>
            <a:spLocks noGrp="1" noRot="1" noChangeAspect="1" noTextEdit="1"/>
          </p:cNvSpPr>
          <p:nvPr>
            <p:ph type="sldImg"/>
          </p:nvPr>
        </p:nvSpPr>
        <p:spPr/>
      </p:sp>
      <p:sp>
        <p:nvSpPr>
          <p:cNvPr id="70659" name="Rectangle 3"/>
          <p:cNvSpPr>
            <a:spLocks noGrp="1"/>
          </p:cNvSpPr>
          <p:nvPr>
            <p:ph type="body"/>
          </p:nvPr>
        </p:nvSpPr>
        <p:spPr/>
        <p:txBody>
          <a:bodyPr wrap="square" lIns="91440" tIns="45720" rIns="91440" bIns="45720" anchor="t"/>
          <a:lstStyle/>
          <a:p>
            <a:pPr lvl="0" eaLnBrk="1" hangingPunct="1">
              <a:spcBef>
                <a:spcPct val="0"/>
              </a:spcBef>
            </a:pPr>
            <a:endParaRPr lang="en-GB" altLang="it-IT"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
        <p:nvSpPr>
          <p:cNvPr id="72706" name="Rectangle 2"/>
          <p:cNvSpPr>
            <a:spLocks noGrp="1" noRot="1" noChangeAspect="1" noTextEdit="1"/>
          </p:cNvSpPr>
          <p:nvPr>
            <p:ph type="sldImg"/>
          </p:nvPr>
        </p:nvSpPr>
        <p:spPr/>
      </p:sp>
      <p:sp>
        <p:nvSpPr>
          <p:cNvPr id="72707" name="Rectangle 3"/>
          <p:cNvSpPr>
            <a:spLocks noGrp="1"/>
          </p:cNvSpPr>
          <p:nvPr>
            <p:ph type="body"/>
          </p:nvPr>
        </p:nvSpPr>
        <p:spPr/>
        <p:txBody>
          <a:bodyPr wrap="square" lIns="91440" tIns="45720" rIns="91440" bIns="45720" anchor="t"/>
          <a:lstStyle/>
          <a:p>
            <a:pPr lvl="0" eaLnBrk="1" hangingPunct="1">
              <a:spcBef>
                <a:spcPct val="0"/>
              </a:spcBef>
            </a:pPr>
            <a:endParaRPr lang="en-GB" altLang="it-IT"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
        <p:nvSpPr>
          <p:cNvPr id="74754" name="Rectangle 2"/>
          <p:cNvSpPr>
            <a:spLocks noGrp="1" noRot="1" noChangeAspect="1" noTextEdit="1"/>
          </p:cNvSpPr>
          <p:nvPr>
            <p:ph type="sldImg"/>
          </p:nvPr>
        </p:nvSpPr>
        <p:spPr/>
      </p:sp>
      <p:sp>
        <p:nvSpPr>
          <p:cNvPr id="74755" name="Rectangle 3"/>
          <p:cNvSpPr>
            <a:spLocks noGrp="1"/>
          </p:cNvSpPr>
          <p:nvPr>
            <p:ph type="body"/>
          </p:nvPr>
        </p:nvSpPr>
        <p:spPr/>
        <p:txBody>
          <a:bodyPr wrap="square" lIns="91440" tIns="45720" rIns="91440" bIns="45720" anchor="t"/>
          <a:lstStyle/>
          <a:p>
            <a:pPr lvl="0" eaLnBrk="1" hangingPunct="1">
              <a:spcBef>
                <a:spcPct val="0"/>
              </a:spcBef>
            </a:pPr>
            <a:r>
              <a:rPr lang="en-GB" altLang="it-IT" dirty="0"/>
              <a:t>Seal and reinforce intestinal anastomosis</a:t>
            </a:r>
            <a:endParaRPr lang="en-GB" altLang="it-IT"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egnaposto immagine diapositiva 1"/>
          <p:cNvSpPr>
            <a:spLocks noGrp="1" noRot="1" noChangeAspect="1" noTextEdit="1"/>
          </p:cNvSpPr>
          <p:nvPr>
            <p:ph type="sldImg"/>
          </p:nvPr>
        </p:nvSpPr>
        <p:spPr/>
      </p:sp>
      <p:sp>
        <p:nvSpPr>
          <p:cNvPr id="76802" name="Segnaposto note 2"/>
          <p:cNvSpPr>
            <a:spLocks noGrp="1"/>
          </p:cNvSpPr>
          <p:nvPr>
            <p:ph type="body"/>
          </p:nvPr>
        </p:nvSpPr>
        <p:spPr/>
        <p:txBody>
          <a:bodyPr wrap="square" lIns="91440" tIns="45720" rIns="91440" bIns="45720" anchor="t"/>
          <a:lstStyle/>
          <a:p>
            <a:pPr lvl="0"/>
            <a:r>
              <a:rPr lang="it-IT" altLang="it-IT" dirty="0"/>
              <a:t>Seal and reinforce intestinal anastomosis</a:t>
            </a:r>
            <a:endParaRPr lang="it-IT" altLang="it-IT" dirty="0"/>
          </a:p>
        </p:txBody>
      </p:sp>
      <p:sp>
        <p:nvSpPr>
          <p:cNvPr id="76803" name="Segnaposto numero diapositiva 3"/>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egnaposto immagine diapositiva 1"/>
          <p:cNvSpPr>
            <a:spLocks noGrp="1" noRot="1" noChangeAspect="1" noTextEdit="1"/>
          </p:cNvSpPr>
          <p:nvPr>
            <p:ph type="sldImg"/>
          </p:nvPr>
        </p:nvSpPr>
        <p:spPr/>
      </p:sp>
      <p:sp>
        <p:nvSpPr>
          <p:cNvPr id="78850" name="Segnaposto note 2"/>
          <p:cNvSpPr>
            <a:spLocks noGrp="1"/>
          </p:cNvSpPr>
          <p:nvPr>
            <p:ph type="body"/>
          </p:nvPr>
        </p:nvSpPr>
        <p:spPr/>
        <p:txBody>
          <a:bodyPr wrap="square" lIns="91440" tIns="45720" rIns="91440" bIns="45720" anchor="t"/>
          <a:lstStyle/>
          <a:p>
            <a:pPr lvl="0"/>
            <a:r>
              <a:rPr lang="it-IT" altLang="it-IT" dirty="0"/>
              <a:t>Seal and reinforce intestinal anastomosis</a:t>
            </a:r>
            <a:endParaRPr lang="it-IT" altLang="it-IT" dirty="0"/>
          </a:p>
          <a:p>
            <a:pPr lvl="0"/>
            <a:endParaRPr lang="it-IT" altLang="it-IT" dirty="0"/>
          </a:p>
        </p:txBody>
      </p:sp>
      <p:sp>
        <p:nvSpPr>
          <p:cNvPr id="78851" name="Segnaposto numero diapositiva 3"/>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egnaposto immagine diapositiva 1"/>
          <p:cNvSpPr>
            <a:spLocks noGrp="1" noRot="1" noChangeAspect="1" noTextEdit="1"/>
          </p:cNvSpPr>
          <p:nvPr>
            <p:ph type="sldImg"/>
          </p:nvPr>
        </p:nvSpPr>
        <p:spPr/>
      </p:sp>
      <p:sp>
        <p:nvSpPr>
          <p:cNvPr id="80898" name="Segnaposto note 2"/>
          <p:cNvSpPr>
            <a:spLocks noGrp="1"/>
          </p:cNvSpPr>
          <p:nvPr>
            <p:ph type="body"/>
          </p:nvPr>
        </p:nvSpPr>
        <p:spPr/>
        <p:txBody>
          <a:bodyPr wrap="square" lIns="91440" tIns="45720" rIns="91440" bIns="45720" anchor="t"/>
          <a:lstStyle/>
          <a:p>
            <a:pPr lvl="0"/>
            <a:r>
              <a:rPr lang="it-IT" altLang="it-IT" dirty="0"/>
              <a:t>Seal and reinforce intestinal anastomosis</a:t>
            </a:r>
            <a:endParaRPr lang="it-IT" altLang="it-IT" dirty="0"/>
          </a:p>
          <a:p>
            <a:pPr lvl="0"/>
            <a:endParaRPr lang="it-IT" altLang="it-IT" dirty="0"/>
          </a:p>
        </p:txBody>
      </p:sp>
      <p:sp>
        <p:nvSpPr>
          <p:cNvPr id="80899" name="Segnaposto numero diapositiva 3"/>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
        <p:nvSpPr>
          <p:cNvPr id="83970" name="Rectangle 2"/>
          <p:cNvSpPr>
            <a:spLocks noGrp="1" noRot="1" noChangeAspect="1" noTextEdit="1"/>
          </p:cNvSpPr>
          <p:nvPr>
            <p:ph type="sldImg"/>
          </p:nvPr>
        </p:nvSpPr>
        <p:spPr>
          <a:solidFill>
            <a:srgbClr val="FFFFFF"/>
          </a:solidFill>
        </p:spPr>
      </p:sp>
      <p:sp>
        <p:nvSpPr>
          <p:cNvPr id="83971" name="Rectangle 3"/>
          <p:cNvSpPr>
            <a:spLocks noGrp="1"/>
          </p:cNvSpPr>
          <p:nvPr>
            <p:ph type="body"/>
          </p:nvPr>
        </p:nvSpPr>
        <p:spPr>
          <a:solidFill>
            <a:srgbClr val="FFFFFF"/>
          </a:solidFill>
          <a:ln>
            <a:solidFill>
              <a:srgbClr val="000000"/>
            </a:solidFill>
            <a:miter/>
          </a:ln>
        </p:spPr>
        <p:txBody>
          <a:bodyPr wrap="square" lIns="91440" tIns="45720" rIns="91440" bIns="45720" anchor="t"/>
          <a:lstStyle/>
          <a:p>
            <a:pPr lvl="0" eaLnBrk="1" hangingPunct="1"/>
            <a:endParaRPr lang="en-GB" altLang="it-IT"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
        <p:nvSpPr>
          <p:cNvPr id="86018" name="Rectangle 2"/>
          <p:cNvSpPr>
            <a:spLocks noGrp="1" noRot="1" noChangeAspect="1" noTextEdit="1"/>
          </p:cNvSpPr>
          <p:nvPr>
            <p:ph type="sldImg"/>
          </p:nvPr>
        </p:nvSpPr>
        <p:spPr/>
      </p:sp>
      <p:sp>
        <p:nvSpPr>
          <p:cNvPr id="86019" name="Rectangle 3"/>
          <p:cNvSpPr>
            <a:spLocks noGrp="1"/>
          </p:cNvSpPr>
          <p:nvPr>
            <p:ph type="body"/>
          </p:nvPr>
        </p:nvSpPr>
        <p:spPr/>
        <p:txBody>
          <a:bodyPr wrap="square" lIns="91440" tIns="45720" rIns="91440" bIns="45720" anchor="t"/>
          <a:lstStyle/>
          <a:p>
            <a:pPr lvl="0" eaLnBrk="1" hangingPunct="1"/>
            <a:endParaRPr lang="en-GB" alt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noTextEdit="1"/>
          </p:cNvSpPr>
          <p:nvPr>
            <p:ph type="sldImg"/>
          </p:nvPr>
        </p:nvSpPr>
        <p:spPr/>
      </p:sp>
      <p:sp>
        <p:nvSpPr>
          <p:cNvPr id="27650" name="Segnaposto note 2"/>
          <p:cNvSpPr>
            <a:spLocks noGrp="1"/>
          </p:cNvSpPr>
          <p:nvPr>
            <p:ph type="body"/>
          </p:nvPr>
        </p:nvSpPr>
        <p:spPr/>
        <p:txBody>
          <a:bodyPr wrap="square" lIns="91440" tIns="45720" rIns="91440" bIns="45720" anchor="t"/>
          <a:lstStyle/>
          <a:p>
            <a:pPr lvl="0"/>
            <a:r>
              <a:rPr lang="en-US" altLang="zh-CN" dirty="0"/>
              <a:t>See also table 331</a:t>
            </a:r>
            <a:endParaRPr lang="en-US" altLang="zh-CN" dirty="0"/>
          </a:p>
          <a:p>
            <a:pPr lvl="0"/>
            <a:r>
              <a:rPr lang="en-US" altLang="zh-CN" dirty="0"/>
              <a:t>Omental bursa transversal section, Right kidney, Left kidney, Diaphragm, Inferior vena cava, Vertebral body of L1, Abdominal aorta, Splenic vein, Spleen, Parietal peritoneum, Transverse colon, Duodenum, Epiploic (or omental) foramen (of Wilson), Common bile duct, Portal vein, Proper hepatic artery, Lesser Omentum, Omental Sac, Pancreas, Stomach, visceral peritoneum, Greater omentum, gastro-splenic ligament, </a:t>
            </a:r>
            <a:endParaRPr lang="en-US" altLang="zh-CN" dirty="0"/>
          </a:p>
          <a:p>
            <a:pPr lvl="0"/>
            <a:r>
              <a:rPr lang="en-US" altLang="zh-CN" dirty="0"/>
              <a:t>Table 256 </a:t>
            </a:r>
            <a:endParaRPr lang="en-US" altLang="zh-CN" dirty="0"/>
          </a:p>
          <a:p>
            <a:pPr lvl="0"/>
            <a:r>
              <a:rPr lang="en-US" altLang="zh-CN" dirty="0"/>
              <a:t>abdomen</a:t>
            </a:r>
            <a:endParaRPr lang="en-US" altLang="zh-CN" dirty="0"/>
          </a:p>
        </p:txBody>
      </p:sp>
      <p:sp>
        <p:nvSpPr>
          <p:cNvPr id="27651" name="Segnaposto numero diapositiva 3"/>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
        <p:nvSpPr>
          <p:cNvPr id="91138" name="Rectangle 2"/>
          <p:cNvSpPr>
            <a:spLocks noGrp="1" noRot="1" noChangeAspect="1" noTextEdit="1"/>
          </p:cNvSpPr>
          <p:nvPr>
            <p:ph type="sldImg"/>
          </p:nvPr>
        </p:nvSpPr>
        <p:spPr/>
      </p:sp>
      <p:sp>
        <p:nvSpPr>
          <p:cNvPr id="91139" name="Rectangle 3"/>
          <p:cNvSpPr>
            <a:spLocks noGrp="1"/>
          </p:cNvSpPr>
          <p:nvPr>
            <p:ph type="body"/>
          </p:nvPr>
        </p:nvSpPr>
        <p:spPr/>
        <p:txBody>
          <a:bodyPr wrap="square" lIns="91440" tIns="45720" rIns="91440" bIns="45720" anchor="t"/>
          <a:lstStyle/>
          <a:p>
            <a:pPr lvl="0" eaLnBrk="1" hangingPunct="1">
              <a:spcBef>
                <a:spcPct val="0"/>
              </a:spcBef>
            </a:pPr>
            <a:endParaRPr lang="en-GB" altLang="it-IT"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
        <p:nvSpPr>
          <p:cNvPr id="93186" name="Rectangle 2"/>
          <p:cNvSpPr>
            <a:spLocks noGrp="1" noRot="1" noChangeAspect="1" noTextEdit="1"/>
          </p:cNvSpPr>
          <p:nvPr>
            <p:ph type="sldImg"/>
          </p:nvPr>
        </p:nvSpPr>
        <p:spPr/>
      </p:sp>
      <p:sp>
        <p:nvSpPr>
          <p:cNvPr id="93187" name="Rectangle 3"/>
          <p:cNvSpPr>
            <a:spLocks noGrp="1"/>
          </p:cNvSpPr>
          <p:nvPr>
            <p:ph type="body"/>
          </p:nvPr>
        </p:nvSpPr>
        <p:spPr/>
        <p:txBody>
          <a:bodyPr wrap="square" lIns="91440" tIns="45720" rIns="91440" bIns="45720" anchor="t"/>
          <a:lstStyle/>
          <a:p>
            <a:pPr lvl="0" eaLnBrk="1" hangingPunct="1">
              <a:spcBef>
                <a:spcPct val="0"/>
              </a:spcBef>
            </a:pPr>
            <a:endParaRPr lang="en-GB" altLang="it-IT"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egnaposto immagine diapositiva 1"/>
          <p:cNvSpPr>
            <a:spLocks noGrp="1" noRot="1" noChangeAspect="1" noTextEdit="1"/>
          </p:cNvSpPr>
          <p:nvPr>
            <p:ph type="sldImg"/>
          </p:nvPr>
        </p:nvSpPr>
        <p:spPr/>
      </p:sp>
      <p:sp>
        <p:nvSpPr>
          <p:cNvPr id="96258" name="Segnaposto note 2"/>
          <p:cNvSpPr>
            <a:spLocks noGrp="1"/>
          </p:cNvSpPr>
          <p:nvPr>
            <p:ph type="body"/>
          </p:nvPr>
        </p:nvSpPr>
        <p:spPr/>
        <p:txBody>
          <a:bodyPr wrap="square" lIns="91440" tIns="45720" rIns="91440" bIns="45720" anchor="t"/>
          <a:lstStyle/>
          <a:p>
            <a:pPr lvl="0" eaLnBrk="1" hangingPunct="1">
              <a:spcBef>
                <a:spcPct val="0"/>
              </a:spcBef>
            </a:pPr>
            <a:endParaRPr lang="it-IT" altLang="it-IT" dirty="0"/>
          </a:p>
        </p:txBody>
      </p:sp>
      <p:sp>
        <p:nvSpPr>
          <p:cNvPr id="96259" name="Segnaposto numero diapositiva 3"/>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
        <p:nvSpPr>
          <p:cNvPr id="98306" name="Rectangle 2"/>
          <p:cNvSpPr>
            <a:spLocks noGrp="1" noRot="1" noChangeAspect="1" noTextEdit="1"/>
          </p:cNvSpPr>
          <p:nvPr>
            <p:ph type="sldImg"/>
          </p:nvPr>
        </p:nvSpPr>
        <p:spPr/>
      </p:sp>
      <p:sp>
        <p:nvSpPr>
          <p:cNvPr id="98307" name="Rectangle 3"/>
          <p:cNvSpPr>
            <a:spLocks noGrp="1"/>
          </p:cNvSpPr>
          <p:nvPr>
            <p:ph type="body"/>
          </p:nvPr>
        </p:nvSpPr>
        <p:spPr/>
        <p:txBody>
          <a:bodyPr wrap="square" lIns="91440" tIns="45720" rIns="91440" bIns="45720" anchor="t"/>
          <a:lstStyle/>
          <a:p>
            <a:pPr lvl="0" eaLnBrk="1" hangingPunct="1"/>
            <a:endParaRPr lang="en-GB" altLang="it-IT"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egnaposto immagine diapositiva 1"/>
          <p:cNvSpPr>
            <a:spLocks noGrp="1" noRot="1" noChangeAspect="1" noTextEdit="1"/>
          </p:cNvSpPr>
          <p:nvPr>
            <p:ph type="sldImg"/>
          </p:nvPr>
        </p:nvSpPr>
        <p:spPr/>
      </p:sp>
      <p:sp>
        <p:nvSpPr>
          <p:cNvPr id="100354" name="Segnaposto note 2"/>
          <p:cNvSpPr>
            <a:spLocks noGrp="1"/>
          </p:cNvSpPr>
          <p:nvPr>
            <p:ph type="body"/>
          </p:nvPr>
        </p:nvSpPr>
        <p:spPr/>
        <p:txBody>
          <a:bodyPr wrap="square" lIns="91440" tIns="45720" rIns="91440" bIns="45720" anchor="t"/>
          <a:lstStyle/>
          <a:p>
            <a:pPr lvl="0"/>
            <a:r>
              <a:rPr lang="en-GB" altLang="it-IT" dirty="0"/>
              <a:t>Solid pseudopapillary tumour of the pancreas body in an adolescent: case report and revision of literature</a:t>
            </a:r>
            <a:endParaRPr lang="en-GB" altLang="it-IT" dirty="0"/>
          </a:p>
        </p:txBody>
      </p:sp>
      <p:sp>
        <p:nvSpPr>
          <p:cNvPr id="100355" name="Segnaposto numero diapositiva 3"/>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
        <p:nvSpPr>
          <p:cNvPr id="111618" name="Rectangle 2"/>
          <p:cNvSpPr>
            <a:spLocks noGrp="1" noRot="1" noChangeAspect="1" noTextEdit="1"/>
          </p:cNvSpPr>
          <p:nvPr>
            <p:ph type="sldImg"/>
          </p:nvPr>
        </p:nvSpPr>
        <p:spPr/>
      </p:sp>
      <p:sp>
        <p:nvSpPr>
          <p:cNvPr id="111619" name="Rectangle 3"/>
          <p:cNvSpPr>
            <a:spLocks noGrp="1"/>
          </p:cNvSpPr>
          <p:nvPr>
            <p:ph type="body"/>
          </p:nvPr>
        </p:nvSpPr>
        <p:spPr/>
        <p:txBody>
          <a:bodyPr wrap="square" lIns="91440" tIns="45720" rIns="91440" bIns="45720" anchor="t"/>
          <a:lstStyle/>
          <a:p>
            <a:pPr lvl="0" eaLnBrk="1" hangingPunct="1"/>
            <a:endParaRPr lang="en-GB" altLang="it-IT"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
        <p:nvSpPr>
          <p:cNvPr id="113666" name="Rectangle 2"/>
          <p:cNvSpPr>
            <a:spLocks noGrp="1" noRot="1" noChangeAspect="1" noTextEdit="1"/>
          </p:cNvSpPr>
          <p:nvPr>
            <p:ph type="sldImg"/>
          </p:nvPr>
        </p:nvSpPr>
        <p:spPr/>
      </p:sp>
      <p:sp>
        <p:nvSpPr>
          <p:cNvPr id="113667" name="Rectangle 3"/>
          <p:cNvSpPr>
            <a:spLocks noGrp="1"/>
          </p:cNvSpPr>
          <p:nvPr>
            <p:ph type="body"/>
          </p:nvPr>
        </p:nvSpPr>
        <p:spPr/>
        <p:txBody>
          <a:bodyPr wrap="square" lIns="91440" tIns="45720" rIns="91440" bIns="45720" anchor="t"/>
          <a:lstStyle/>
          <a:p>
            <a:pPr lvl="0" eaLnBrk="1" hangingPunct="1"/>
            <a:endParaRPr lang="en-GB" altLang="it-IT"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
        <p:nvSpPr>
          <p:cNvPr id="117762" name="Rectangle 2"/>
          <p:cNvSpPr>
            <a:spLocks noGrp="1" noRot="1" noChangeAspect="1" noTextEdit="1"/>
          </p:cNvSpPr>
          <p:nvPr>
            <p:ph type="sldImg"/>
          </p:nvPr>
        </p:nvSpPr>
        <p:spPr/>
      </p:sp>
      <p:sp>
        <p:nvSpPr>
          <p:cNvPr id="117763" name="Rectangle 3"/>
          <p:cNvSpPr>
            <a:spLocks noGrp="1"/>
          </p:cNvSpPr>
          <p:nvPr>
            <p:ph type="body"/>
          </p:nvPr>
        </p:nvSpPr>
        <p:spPr/>
        <p:txBody>
          <a:bodyPr wrap="square" lIns="91440" tIns="45720" rIns="91440" bIns="45720" anchor="t"/>
          <a:lstStyle/>
          <a:p>
            <a:pPr lvl="0" eaLnBrk="1" hangingPunct="1"/>
            <a:endParaRPr lang="en-GB" alt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
        <p:nvSpPr>
          <p:cNvPr id="30722" name="Rectangle 2"/>
          <p:cNvSpPr>
            <a:spLocks noGrp="1" noRot="1" noChangeAspect="1" noTextEdit="1"/>
          </p:cNvSpPr>
          <p:nvPr>
            <p:ph type="sldImg"/>
          </p:nvPr>
        </p:nvSpPr>
        <p:spPr/>
      </p:sp>
      <p:sp>
        <p:nvSpPr>
          <p:cNvPr id="30723" name="Rectangle 3"/>
          <p:cNvSpPr>
            <a:spLocks noGrp="1"/>
          </p:cNvSpPr>
          <p:nvPr>
            <p:ph type="body"/>
          </p:nvPr>
        </p:nvSpPr>
        <p:spPr/>
        <p:txBody>
          <a:bodyPr wrap="square" lIns="91440" tIns="45720" rIns="91440" bIns="45720" anchor="t"/>
          <a:lstStyle/>
          <a:p>
            <a:pPr lvl="0" eaLnBrk="1" hangingPunct="1"/>
            <a:endParaRPr lang="en-GB" alt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
        <p:nvSpPr>
          <p:cNvPr id="32770" name="Rectangle 2"/>
          <p:cNvSpPr>
            <a:spLocks noGrp="1" noRot="1" noChangeAspect="1" noTextEdit="1"/>
          </p:cNvSpPr>
          <p:nvPr>
            <p:ph type="sldImg"/>
          </p:nvPr>
        </p:nvSpPr>
        <p:spPr/>
      </p:sp>
      <p:sp>
        <p:nvSpPr>
          <p:cNvPr id="32771" name="Rectangle 3"/>
          <p:cNvSpPr>
            <a:spLocks noGrp="1"/>
          </p:cNvSpPr>
          <p:nvPr>
            <p:ph type="body"/>
          </p:nvPr>
        </p:nvSpPr>
        <p:spPr/>
        <p:txBody>
          <a:bodyPr wrap="square" lIns="91440" tIns="45720" rIns="91440" bIns="45720" anchor="t"/>
          <a:lstStyle/>
          <a:p>
            <a:pPr lvl="0" eaLnBrk="1" hangingPunct="1"/>
            <a:endParaRPr lang="en-GB" alt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
        <p:nvSpPr>
          <p:cNvPr id="38914" name="Rectangle 2"/>
          <p:cNvSpPr>
            <a:spLocks noGrp="1" noRot="1" noChangeAspect="1" noTextEdit="1"/>
          </p:cNvSpPr>
          <p:nvPr>
            <p:ph type="sldImg"/>
          </p:nvPr>
        </p:nvSpPr>
        <p:spPr/>
      </p:sp>
      <p:sp>
        <p:nvSpPr>
          <p:cNvPr id="38915" name="Rectangle 3"/>
          <p:cNvSpPr>
            <a:spLocks noGrp="1"/>
          </p:cNvSpPr>
          <p:nvPr>
            <p:ph type="body"/>
          </p:nvPr>
        </p:nvSpPr>
        <p:spPr/>
        <p:txBody>
          <a:bodyPr wrap="square" lIns="91440" tIns="45720" rIns="91440" bIns="45720" anchor="t"/>
          <a:lstStyle/>
          <a:p>
            <a:pPr lvl="0" eaLnBrk="1" hangingPunct="1"/>
            <a:endParaRPr lang="en-GB" alt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egnaposto immagine diapositiva 1"/>
          <p:cNvSpPr>
            <a:spLocks noGrp="1" noRot="1" noChangeAspect="1" noTextEdit="1"/>
          </p:cNvSpPr>
          <p:nvPr>
            <p:ph type="sldImg"/>
          </p:nvPr>
        </p:nvSpPr>
        <p:spPr/>
      </p:sp>
      <p:sp>
        <p:nvSpPr>
          <p:cNvPr id="44034" name="Segnaposto note 2"/>
          <p:cNvSpPr>
            <a:spLocks noGrp="1"/>
          </p:cNvSpPr>
          <p:nvPr>
            <p:ph type="body"/>
          </p:nvPr>
        </p:nvSpPr>
        <p:spPr/>
        <p:txBody>
          <a:bodyPr wrap="square" lIns="91440" tIns="45720" rIns="91440" bIns="45720" anchor="t"/>
          <a:lstStyle/>
          <a:p>
            <a:pPr lvl="0"/>
            <a:endParaRPr lang="it-IT" altLang="it-IT" dirty="0"/>
          </a:p>
        </p:txBody>
      </p:sp>
      <p:sp>
        <p:nvSpPr>
          <p:cNvPr id="44035" name="Segnaposto numero diapositiva 3"/>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
        <p:nvSpPr>
          <p:cNvPr id="49154" name="Rectangle 2"/>
          <p:cNvSpPr>
            <a:spLocks noGrp="1" noRot="1" noChangeAspect="1" noTextEdit="1"/>
          </p:cNvSpPr>
          <p:nvPr>
            <p:ph type="sldImg"/>
          </p:nvPr>
        </p:nvSpPr>
        <p:spPr/>
      </p:sp>
      <p:sp>
        <p:nvSpPr>
          <p:cNvPr id="49155" name="Rectangle 3"/>
          <p:cNvSpPr>
            <a:spLocks noGrp="1"/>
          </p:cNvSpPr>
          <p:nvPr>
            <p:ph type="body"/>
          </p:nvPr>
        </p:nvSpPr>
        <p:spPr/>
        <p:txBody>
          <a:bodyPr wrap="square" lIns="91440" tIns="45720" rIns="91440" bIns="45720" anchor="t"/>
          <a:lstStyle/>
          <a:p>
            <a:pPr lvl="0" eaLnBrk="1" hangingPunct="1"/>
            <a:endParaRPr lang="en-GB" altLang="it-I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
        <p:nvSpPr>
          <p:cNvPr id="56322" name="Rectangle 2"/>
          <p:cNvSpPr>
            <a:spLocks noGrp="1" noRot="1" noChangeAspect="1" noTextEdit="1"/>
          </p:cNvSpPr>
          <p:nvPr>
            <p:ph type="sldImg"/>
          </p:nvPr>
        </p:nvSpPr>
        <p:spPr/>
      </p:sp>
      <p:sp>
        <p:nvSpPr>
          <p:cNvPr id="56323" name="Rectangle 3"/>
          <p:cNvSpPr>
            <a:spLocks noGrp="1"/>
          </p:cNvSpPr>
          <p:nvPr>
            <p:ph type="body"/>
          </p:nvPr>
        </p:nvSpPr>
        <p:spPr/>
        <p:txBody>
          <a:bodyPr wrap="square" lIns="91440" tIns="45720" rIns="91440" bIns="45720" anchor="t"/>
          <a:lstStyle/>
          <a:p>
            <a:pPr lvl="0" eaLnBrk="1" hangingPunct="1">
              <a:spcBef>
                <a:spcPct val="0"/>
              </a:spcBef>
            </a:pPr>
            <a:endParaRPr lang="en-GB" altLang="it-I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egnaposto immagine diapositiva 1"/>
          <p:cNvSpPr>
            <a:spLocks noGrp="1" noRot="1" noChangeAspect="1" noTextEdit="1"/>
          </p:cNvSpPr>
          <p:nvPr>
            <p:ph type="sldImg"/>
          </p:nvPr>
        </p:nvSpPr>
        <p:spPr/>
      </p:sp>
      <p:sp>
        <p:nvSpPr>
          <p:cNvPr id="3" name="Segnaposto note 2"/>
          <p:cNvSpPr>
            <a:spLocks noGrp="1"/>
          </p:cNvSpPr>
          <p:nvPr>
            <p:ph type="body" idx="1"/>
          </p:nvPr>
        </p:nvSpPr>
        <p:spPr/>
        <p:txBody>
          <a:bodyPr wrap="square" lIns="91440" tIns="45720" rIns="91440" bIns="45720" numCol="1" anchor="t" anchorCtr="0" compatLnSpc="1"/>
          <a:lstStyle/>
          <a:p>
            <a:pPr lvl="0" algn="ctr" fontAlgn="base">
              <a:spcBef>
                <a:spcPct val="0"/>
              </a:spcBef>
            </a:pPr>
            <a:r>
              <a:rPr lang="en-GB" altLang="x-none" b="1" strike="noStrike" noProof="1">
                <a:solidFill>
                  <a:srgbClr val="002776"/>
                </a:solidFill>
              </a:rPr>
              <a:t>“Based on literature and our experience </a:t>
            </a:r>
            <a:endParaRPr lang="en-GB" altLang="x-none" b="1" strike="noStrike" noProof="1">
              <a:solidFill>
                <a:srgbClr val="002776"/>
              </a:solidFill>
            </a:endParaRPr>
          </a:p>
          <a:p>
            <a:pPr lvl="0" algn="ctr" fontAlgn="base">
              <a:spcBef>
                <a:spcPct val="0"/>
              </a:spcBef>
            </a:pPr>
            <a:r>
              <a:rPr lang="en-GB" altLang="x-none" b="1" strike="noStrike" noProof="1">
                <a:solidFill>
                  <a:srgbClr val="002776"/>
                </a:solidFill>
              </a:rPr>
              <a:t>the key factor in </a:t>
            </a:r>
            <a:r>
              <a:rPr lang="en-GB" altLang="x-none" b="1" i="1" strike="noStrike" noProof="1">
                <a:solidFill>
                  <a:srgbClr val="002776"/>
                </a:solidFill>
              </a:rPr>
              <a:t>biliostasis</a:t>
            </a:r>
            <a:r>
              <a:rPr lang="en-GB" altLang="x-none" b="1" strike="noStrike" noProof="1">
                <a:solidFill>
                  <a:srgbClr val="002776"/>
                </a:solidFill>
              </a:rPr>
              <a:t> </a:t>
            </a:r>
            <a:endParaRPr lang="en-GB" altLang="x-none" b="1" strike="noStrike" noProof="1">
              <a:solidFill>
                <a:srgbClr val="002776"/>
              </a:solidFill>
            </a:endParaRPr>
          </a:p>
          <a:p>
            <a:pPr lvl="0" algn="ctr" fontAlgn="base">
              <a:spcBef>
                <a:spcPts val="600"/>
              </a:spcBef>
            </a:pPr>
            <a:r>
              <a:rPr lang="en-GB" altLang="x-none" b="1" strike="noStrike" noProof="1">
                <a:solidFill>
                  <a:srgbClr val="002776"/>
                </a:solidFill>
              </a:rPr>
              <a:t>seems to be the </a:t>
            </a:r>
            <a:r>
              <a:rPr lang="en-GB" altLang="x-none" b="1" strike="noStrike" noProof="1">
                <a:solidFill>
                  <a:srgbClr val="FF0000"/>
                </a:solidFill>
                <a:effectLst>
                  <a:outerShdw blurRad="38100" dist="38100" dir="2700000">
                    <a:srgbClr val="C0C0C0"/>
                  </a:outerShdw>
                </a:effectLst>
              </a:rPr>
              <a:t>adhesive ability </a:t>
            </a:r>
            <a:r>
              <a:rPr lang="en-GB" altLang="x-none" b="1" strike="noStrike" noProof="1">
                <a:solidFill>
                  <a:srgbClr val="002776"/>
                </a:solidFill>
              </a:rPr>
              <a:t>of any substance to the liver resection surface” </a:t>
            </a:r>
            <a:endParaRPr lang="en-GB" altLang="x-none" b="1" strike="noStrike" noProof="1">
              <a:solidFill>
                <a:srgbClr val="002776"/>
              </a:solidFill>
            </a:endParaRPr>
          </a:p>
          <a:p>
            <a:pPr lvl="0" fontAlgn="base">
              <a:spcBef>
                <a:spcPts val="600"/>
              </a:spcBef>
            </a:pPr>
            <a:endParaRPr lang="en-GB" altLang="x-none" b="1" i="1" strike="noStrike" noProof="1">
              <a:solidFill>
                <a:srgbClr val="002776"/>
              </a:solidFill>
            </a:endParaRPr>
          </a:p>
          <a:p>
            <a:pPr lvl="0" fontAlgn="base">
              <a:spcBef>
                <a:spcPts val="600"/>
              </a:spcBef>
            </a:pPr>
            <a:r>
              <a:rPr lang="en-GB" altLang="x-none" i="1" strike="noStrike" noProof="1">
                <a:solidFill>
                  <a:srgbClr val="002776"/>
                </a:solidFill>
              </a:rPr>
              <a:t>Amore A, Izzo F. Non soltanto un sigillante emostatico: evidenze cliniche delle proprietà biliostatiche del Glubran 2 (Not only a hemostatic sealant: clinical Glubran 2 biliostatic properties)</a:t>
            </a:r>
            <a:endParaRPr lang="en-GB" altLang="x-none" i="1" strike="noStrike" noProof="1">
              <a:solidFill>
                <a:srgbClr val="002776"/>
              </a:solidFill>
            </a:endParaRPr>
          </a:p>
          <a:p>
            <a:pPr lvl="0" fontAlgn="base">
              <a:spcBef>
                <a:spcPct val="0"/>
              </a:spcBef>
            </a:pPr>
            <a:r>
              <a:rPr lang="en-GB" altLang="x-none" i="1" strike="noStrike" noProof="1">
                <a:solidFill>
                  <a:srgbClr val="002776"/>
                </a:solidFill>
              </a:rPr>
              <a:t>XXXVIII SICO Congress, Glubran 2 in Oncology Surgery</a:t>
            </a:r>
            <a:endParaRPr lang="en-GB" altLang="x-none" i="1" strike="noStrike" noProof="1">
              <a:solidFill>
                <a:srgbClr val="002776"/>
              </a:solidFill>
            </a:endParaRPr>
          </a:p>
          <a:p>
            <a:pPr lvl="0" algn="ctr" fontAlgn="base">
              <a:spcBef>
                <a:spcPct val="0"/>
              </a:spcBef>
            </a:pPr>
            <a:endParaRPr lang="en-US" altLang="zh-CN" strike="noStrike" noProof="1"/>
          </a:p>
        </p:txBody>
      </p:sp>
      <p:sp>
        <p:nvSpPr>
          <p:cNvPr id="58371" name="Segnaposto numero diapositiva 3"/>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lstStyle/>
          <a:p>
            <a:pPr lvl="0" indent="0" algn="r"/>
            <a:fld id="{9A0DB2DC-4C9A-4742-B13C-FB6460FD3503}" type="slidenum">
              <a:rPr lang="it-IT" altLang="it-IT" sz="1200" dirty="0">
                <a:latin typeface="Times New Roman" panose="02020603050405020304" pitchFamily="18" charset="0"/>
              </a:rPr>
            </a:fld>
            <a:endParaRPr lang="it-IT" altLang="it-IT" sz="1200"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Diapositiva titolo">
    <p:bg>
      <p:bgPr>
        <a:gradFill rotWithShape="0">
          <a:gsLst>
            <a:gs pos="0">
              <a:schemeClr val="bg1"/>
            </a:gs>
            <a:gs pos="100000">
              <a:srgbClr val="9DD5F1"/>
            </a:gs>
          </a:gsLst>
          <a:lin ang="5400000"/>
          <a:tileRect/>
        </a:gradFill>
        <a:effectLst/>
      </p:bgPr>
    </p:bg>
    <p:spTree>
      <p:nvGrpSpPr>
        <p:cNvPr id="1" name=""/>
        <p:cNvGrpSpPr/>
        <p:nvPr/>
      </p:nvGrpSpPr>
      <p:grpSpPr>
        <a:xfrm>
          <a:off x="0" y="0"/>
          <a:ext cx="0" cy="0"/>
          <a:chOff x="0" y="0"/>
          <a:chExt cx="0" cy="0"/>
        </a:xfrm>
      </p:grpSpPr>
      <p:grpSp>
        <p:nvGrpSpPr>
          <p:cNvPr id="2050" name="Group 2"/>
          <p:cNvGrpSpPr/>
          <p:nvPr/>
        </p:nvGrpSpPr>
        <p:grpSpPr>
          <a:xfrm>
            <a:off x="-1035050" y="1552575"/>
            <a:ext cx="10179050" cy="5305425"/>
            <a:chOff x="-652" y="978"/>
            <a:chExt cx="6412" cy="3342"/>
          </a:xfrm>
        </p:grpSpPr>
        <p:sp>
          <p:nvSpPr>
            <p:cNvPr id="11" name="Freeform 3"/>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it-IT"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2" name="Arc 4"/>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it-IT"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sp>
        <p:nvSpPr>
          <p:cNvPr id="2053" name="Rectangle 5"/>
          <p:cNvSpPr>
            <a:spLocks noGrp="1" noChangeArrowheads="1"/>
          </p:cNvSpPr>
          <p:nvPr>
            <p:ph type="ctrTitle" sz="quarter" hasCustomPrompt="1"/>
          </p:nvPr>
        </p:nvSpPr>
        <p:spPr>
          <a:xfrm>
            <a:off x="1293813" y="762000"/>
            <a:ext cx="7772400" cy="1143000"/>
          </a:xfrm>
        </p:spPr>
        <p:txBody>
          <a:bodyPr anchor="b"/>
          <a:lstStyle>
            <a:lvl1pPr>
              <a:defRPr/>
            </a:lvl1pPr>
          </a:lstStyle>
          <a:p>
            <a:pPr fontAlgn="base"/>
            <a:r>
              <a:rPr lang="it-IT" strike="noStrike" noProof="1"/>
              <a:t>Fare clic per modificare lo stile del titolo dello schema</a:t>
            </a:r>
            <a:endParaRPr lang="it-IT" strike="noStrike" noProof="1"/>
          </a:p>
        </p:txBody>
      </p:sp>
      <p:sp>
        <p:nvSpPr>
          <p:cNvPr id="2054" name="Rectangle 6"/>
          <p:cNvSpPr>
            <a:spLocks noGrp="1" noChangeArrowheads="1"/>
          </p:cNvSpPr>
          <p:nvPr>
            <p:ph type="subTitle" sz="quarter" idx="1" hasCustomPrompt="1"/>
          </p:nvPr>
        </p:nvSpPr>
        <p:spPr>
          <a:xfrm>
            <a:off x="685800" y="3429000"/>
            <a:ext cx="6400800" cy="1752600"/>
          </a:xfrm>
        </p:spPr>
        <p:txBody>
          <a:bodyPr lIns="92075" tIns="46038" rIns="92075" bIns="46038" anchor="ctr"/>
          <a:lstStyle>
            <a:lvl1pPr marL="0" indent="0" algn="ctr">
              <a:buFont typeface="Wingdings" panose="05000000000000000000" pitchFamily="2" charset="2"/>
              <a:buNone/>
              <a:defRPr/>
            </a:lvl1pPr>
          </a:lstStyle>
          <a:p>
            <a:pPr fontAlgn="base"/>
            <a:r>
              <a:rPr lang="it-IT" strike="noStrike" noProof="1"/>
              <a:t>Fare clic per modificare lo stile del sottotitolo dello schema</a:t>
            </a:r>
            <a:endParaRPr lang="it-IT" strike="noStrike" noProof="1"/>
          </a:p>
        </p:txBody>
      </p:sp>
      <p:sp>
        <p:nvSpPr>
          <p:cNvPr id="13" name="Rectangle 7"/>
          <p:cNvSpPr>
            <a:spLocks noGrp="1" noChangeArrowheads="1"/>
          </p:cNvSpPr>
          <p:nvPr>
            <p:ph type="dt" sz="quarter" idx="2"/>
          </p:nvPr>
        </p:nvSpPr>
        <p:spPr bwMode="auto">
          <a:xfrm>
            <a:off x="685800" y="6248400"/>
            <a:ext cx="1905000" cy="457200"/>
          </a:xfrm>
          <a:prstGeom prst="rect">
            <a:avLst/>
          </a:prstGeom>
          <a:noFill/>
          <a:ln w="9525">
            <a:noFill/>
            <a:miter lim="800000"/>
          </a:ln>
          <a:effectLst/>
        </p:spPr>
        <p:txBody>
          <a:bodyPr vert="horz" wrap="square" lIns="92075" tIns="46038" rIns="92075" bIns="46038" numCol="1" anchor="ctr" anchorCtr="0" compatLnSpc="1"/>
          <a:lstStyle/>
          <a:p>
            <a:pPr eaLnBrk="1" fontAlgn="base" hangingPunct="1"/>
            <a:endParaRPr sz="1400" noProof="1"/>
          </a:p>
        </p:txBody>
      </p:sp>
      <p:sp>
        <p:nvSpPr>
          <p:cNvPr id="14" name="Rectangle 8"/>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2075" tIns="46038" rIns="92075" bIns="46038" numCol="1" anchor="ctr" anchorCtr="0" compatLnSpc="1"/>
          <a:lstStyle/>
          <a:p>
            <a:pPr algn="ctr" eaLnBrk="1" fontAlgn="base" hangingPunct="1"/>
            <a:endParaRPr sz="1400" noProof="1"/>
          </a:p>
        </p:txBody>
      </p:sp>
      <p:sp>
        <p:nvSpPr>
          <p:cNvPr id="15" name="Rectangle 9"/>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2075" tIns="46038" rIns="92075" bIns="46038" numCol="1" anchor="ctr" anchorCtr="0" compatLnSpc="1"/>
          <a:lstStyle/>
          <a:p>
            <a:pPr algn="r" eaLnBrk="1" fontAlgn="base" hangingPunct="1"/>
            <a:fld id="{9A0DB2DC-4C9A-4742-B13C-FB6460FD3503}" type="slidenum">
              <a:rPr lang="it-IT" altLang="it-IT" sz="1400" noProof="1" dirty="0">
                <a:latin typeface="Times New Roman" panose="02020603050405020304" pitchFamily="18" charset="0"/>
                <a:ea typeface="Arial" panose="020B0604020202020204" pitchFamily="34" charset="0"/>
                <a:cs typeface="+mn-ea"/>
              </a:rPr>
            </a:fld>
            <a:endParaRPr lang="it-IT" altLang="it-IT" sz="1400"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Titolo e testo verticale">
    <p:bg>
      <p:bgPr>
        <a:gradFill rotWithShape="0">
          <a:gsLst>
            <a:gs pos="0">
              <a:schemeClr val="bg1"/>
            </a:gs>
            <a:gs pos="100000">
              <a:srgbClr val="9DD5F1"/>
            </a:gs>
          </a:gsLst>
          <a:lin ang="5400000"/>
          <a:tileRect/>
        </a:grad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pPr fontAlgn="base"/>
            <a:r>
              <a:rPr lang="it-IT" strike="noStrike" noProof="1" smtClean="0"/>
              <a:t>Fare clic per modificare lo stile del titolo</a:t>
            </a:r>
            <a:endParaRPr lang="it-IT" strike="noStrike" noProof="1"/>
          </a:p>
        </p:txBody>
      </p:sp>
      <p:sp>
        <p:nvSpPr>
          <p:cNvPr id="3" name="Segnaposto testo verticale 2"/>
          <p:cNvSpPr>
            <a:spLocks noGrp="1"/>
          </p:cNvSpPr>
          <p:nvPr>
            <p:ph type="body" orient="vert" idx="1" hasCustomPrompt="1"/>
          </p:nvPr>
        </p:nvSpPr>
        <p:spPr/>
        <p:txBody>
          <a:bodyPr vert="eaVert"/>
          <a:lstStyle/>
          <a:p>
            <a:pPr lvl="0" fontAlgn="base"/>
            <a:r>
              <a:rPr lang="it-IT" strike="noStrike" noProof="1" smtClean="0"/>
              <a:t>Fare clic per modificare stili del testo dello schema</a:t>
            </a:r>
            <a:endParaRPr lang="it-IT" strike="noStrike" noProof="1" smtClean="0"/>
          </a:p>
          <a:p>
            <a:pPr lvl="1" fontAlgn="base"/>
            <a:r>
              <a:rPr lang="it-IT" strike="noStrike" noProof="1" smtClean="0"/>
              <a:t>Secondo livello</a:t>
            </a:r>
            <a:endParaRPr lang="it-IT" strike="noStrike" noProof="1" smtClean="0"/>
          </a:p>
          <a:p>
            <a:pPr lvl="2" fontAlgn="base"/>
            <a:r>
              <a:rPr lang="it-IT" strike="noStrike" noProof="1" smtClean="0"/>
              <a:t>Terzo livello</a:t>
            </a:r>
            <a:endParaRPr lang="it-IT" strike="noStrike" noProof="1" smtClean="0"/>
          </a:p>
          <a:p>
            <a:pPr lvl="3" fontAlgn="base"/>
            <a:r>
              <a:rPr lang="it-IT" strike="noStrike" noProof="1" smtClean="0"/>
              <a:t>Quarto livello</a:t>
            </a:r>
            <a:endParaRPr lang="it-IT" strike="noStrike" noProof="1" smtClean="0"/>
          </a:p>
          <a:p>
            <a:pPr lvl="4" fontAlgn="base"/>
            <a:r>
              <a:rPr lang="it-IT" strike="noStrike" noProof="1" smtClean="0"/>
              <a:t>Quinto livello</a:t>
            </a:r>
            <a:endParaRPr lang="it-IT" strike="noStrike" noProof="1"/>
          </a:p>
        </p:txBody>
      </p:sp>
      <p:sp>
        <p:nvSpPr>
          <p:cNvPr id="10" name="Rectangle 6"/>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2075" tIns="46038" rIns="92075" bIns="46038" numCol="1" anchor="ctr" anchorCtr="0" compatLnSpc="1"/>
          <a:lstStyle/>
          <a:p>
            <a:pPr eaLnBrk="1" fontAlgn="base" hangingPunct="1"/>
            <a:endParaRPr sz="1400" noProof="1"/>
          </a:p>
        </p:txBody>
      </p:sp>
      <p:sp>
        <p:nvSpPr>
          <p:cNvPr id="11" name="Rectangle 7"/>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2075" tIns="46038" rIns="92075" bIns="46038" numCol="1" anchor="ctr" anchorCtr="0" compatLnSpc="1"/>
          <a:lstStyle/>
          <a:p>
            <a:pPr algn="ctr" eaLnBrk="1" fontAlgn="base" hangingPunct="1"/>
            <a:endParaRPr sz="1400" noProof="1"/>
          </a:p>
        </p:txBody>
      </p:sp>
      <p:sp>
        <p:nvSpPr>
          <p:cNvPr id="12" name="Rectangle 8"/>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2075" tIns="46038" rIns="92075" bIns="46038" numCol="1" anchor="ctr" anchorCtr="0" compatLnSpc="1"/>
          <a:lstStyle/>
          <a:p>
            <a:pPr algn="r" eaLnBrk="1" fontAlgn="base" hangingPunct="1"/>
            <a:fld id="{9A0DB2DC-4C9A-4742-B13C-FB6460FD3503}" type="slidenum">
              <a:rPr lang="it-IT" altLang="it-IT" sz="1400" noProof="1" dirty="0">
                <a:latin typeface="Times New Roman" panose="02020603050405020304" pitchFamily="18" charset="0"/>
                <a:ea typeface="Arial" panose="020B0604020202020204" pitchFamily="34" charset="0"/>
                <a:cs typeface="+mn-ea"/>
              </a:rPr>
            </a:fld>
            <a:endParaRPr lang="it-IT" altLang="it-IT" sz="1400"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1_Titolo e testo verticale">
    <p:bg>
      <p:bgPr>
        <a:gradFill rotWithShape="0">
          <a:gsLst>
            <a:gs pos="0">
              <a:schemeClr val="bg1"/>
            </a:gs>
            <a:gs pos="100000">
              <a:srgbClr val="9DD5F1"/>
            </a:gs>
          </a:gsLst>
          <a:lin ang="5400000"/>
          <a:tileRect/>
        </a:gradFill>
        <a:effectLst/>
      </p:bgPr>
    </p:bg>
    <p:spTree>
      <p:nvGrpSpPr>
        <p:cNvPr id="1" name=""/>
        <p:cNvGrpSpPr/>
        <p:nvPr/>
      </p:nvGrpSpPr>
      <p:grpSpPr>
        <a:xfrm>
          <a:off x="0" y="0"/>
          <a:ext cx="0" cy="0"/>
          <a:chOff x="0" y="0"/>
          <a:chExt cx="0" cy="0"/>
        </a:xfrm>
      </p:grpSpPr>
      <p:sp>
        <p:nvSpPr>
          <p:cNvPr id="2" name="Titolo verticale 1"/>
          <p:cNvSpPr>
            <a:spLocks noGrp="1"/>
          </p:cNvSpPr>
          <p:nvPr>
            <p:ph type="title" orient="vert" hasCustomPrompt="1"/>
          </p:nvPr>
        </p:nvSpPr>
        <p:spPr>
          <a:xfrm>
            <a:off x="6515100" y="609600"/>
            <a:ext cx="1943100" cy="5486400"/>
          </a:xfrm>
        </p:spPr>
        <p:txBody>
          <a:bodyPr vert="eaVert"/>
          <a:lstStyle/>
          <a:p>
            <a:pPr fontAlgn="base"/>
            <a:r>
              <a:rPr lang="it-IT" strike="noStrike" noProof="1" smtClean="0"/>
              <a:t>Fare clic per modificare lo stile del titolo</a:t>
            </a:r>
            <a:endParaRPr lang="it-IT" strike="noStrike" noProof="1"/>
          </a:p>
        </p:txBody>
      </p:sp>
      <p:sp>
        <p:nvSpPr>
          <p:cNvPr id="3" name="Segnaposto testo verticale 2"/>
          <p:cNvSpPr>
            <a:spLocks noGrp="1"/>
          </p:cNvSpPr>
          <p:nvPr>
            <p:ph type="body" orient="vert" idx="1" hasCustomPrompt="1"/>
          </p:nvPr>
        </p:nvSpPr>
        <p:spPr>
          <a:xfrm>
            <a:off x="685800" y="609600"/>
            <a:ext cx="5676900" cy="5486400"/>
          </a:xfrm>
        </p:spPr>
        <p:txBody>
          <a:bodyPr vert="eaVert"/>
          <a:lstStyle/>
          <a:p>
            <a:pPr lvl="0" fontAlgn="base"/>
            <a:r>
              <a:rPr lang="it-IT" strike="noStrike" noProof="1" smtClean="0"/>
              <a:t>Fare clic per modificare stili del testo dello schema</a:t>
            </a:r>
            <a:endParaRPr lang="it-IT" strike="noStrike" noProof="1" smtClean="0"/>
          </a:p>
          <a:p>
            <a:pPr lvl="1" fontAlgn="base"/>
            <a:r>
              <a:rPr lang="it-IT" strike="noStrike" noProof="1" smtClean="0"/>
              <a:t>Secondo livello</a:t>
            </a:r>
            <a:endParaRPr lang="it-IT" strike="noStrike" noProof="1" smtClean="0"/>
          </a:p>
          <a:p>
            <a:pPr lvl="2" fontAlgn="base"/>
            <a:r>
              <a:rPr lang="it-IT" strike="noStrike" noProof="1" smtClean="0"/>
              <a:t>Terzo livello</a:t>
            </a:r>
            <a:endParaRPr lang="it-IT" strike="noStrike" noProof="1" smtClean="0"/>
          </a:p>
          <a:p>
            <a:pPr lvl="3" fontAlgn="base"/>
            <a:r>
              <a:rPr lang="it-IT" strike="noStrike" noProof="1" smtClean="0"/>
              <a:t>Quarto livello</a:t>
            </a:r>
            <a:endParaRPr lang="it-IT" strike="noStrike" noProof="1" smtClean="0"/>
          </a:p>
          <a:p>
            <a:pPr lvl="4" fontAlgn="base"/>
            <a:r>
              <a:rPr lang="it-IT" strike="noStrike" noProof="1" smtClean="0"/>
              <a:t>Quinto livello</a:t>
            </a:r>
            <a:endParaRPr lang="it-IT" strike="noStrike" noProof="1"/>
          </a:p>
        </p:txBody>
      </p:sp>
      <p:sp>
        <p:nvSpPr>
          <p:cNvPr id="10" name="Rectangle 6"/>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2075" tIns="46038" rIns="92075" bIns="46038" numCol="1" anchor="ctr" anchorCtr="0" compatLnSpc="1"/>
          <a:lstStyle/>
          <a:p>
            <a:pPr eaLnBrk="1" fontAlgn="base" hangingPunct="1"/>
            <a:endParaRPr sz="1400" noProof="1"/>
          </a:p>
        </p:txBody>
      </p:sp>
      <p:sp>
        <p:nvSpPr>
          <p:cNvPr id="11" name="Rectangle 7"/>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2075" tIns="46038" rIns="92075" bIns="46038" numCol="1" anchor="ctr" anchorCtr="0" compatLnSpc="1"/>
          <a:lstStyle/>
          <a:p>
            <a:pPr algn="ctr" eaLnBrk="1" fontAlgn="base" hangingPunct="1"/>
            <a:endParaRPr sz="1400" noProof="1"/>
          </a:p>
        </p:txBody>
      </p:sp>
      <p:sp>
        <p:nvSpPr>
          <p:cNvPr id="12" name="Rectangle 8"/>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2075" tIns="46038" rIns="92075" bIns="46038" numCol="1" anchor="ctr" anchorCtr="0" compatLnSpc="1"/>
          <a:lstStyle/>
          <a:p>
            <a:pPr algn="r" eaLnBrk="1" fontAlgn="base" hangingPunct="1"/>
            <a:fld id="{9A0DB2DC-4C9A-4742-B13C-FB6460FD3503}" type="slidenum">
              <a:rPr lang="it-IT" altLang="it-IT" sz="1400" noProof="1" dirty="0">
                <a:latin typeface="Times New Roman" panose="02020603050405020304" pitchFamily="18" charset="0"/>
                <a:ea typeface="Arial" panose="020B0604020202020204" pitchFamily="34" charset="0"/>
                <a:cs typeface="+mn-ea"/>
              </a:rPr>
            </a:fld>
            <a:endParaRPr lang="it-IT" altLang="it-IT" sz="1400"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showMasterSp="0">
  <p:cSld name="Titolo e tabella">
    <p:bg>
      <p:bgPr>
        <a:gradFill rotWithShape="0">
          <a:gsLst>
            <a:gs pos="0">
              <a:schemeClr val="bg1"/>
            </a:gs>
            <a:gs pos="100000">
              <a:srgbClr val="9DD5F1"/>
            </a:gs>
          </a:gsLst>
          <a:lin ang="5400000"/>
          <a:tileRect/>
        </a:grad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85800" y="609600"/>
            <a:ext cx="7772400" cy="1143000"/>
          </a:xfrm>
        </p:spPr>
        <p:txBody>
          <a:bodyPr/>
          <a:lstStyle/>
          <a:p>
            <a:pPr fontAlgn="base"/>
            <a:r>
              <a:rPr lang="it-IT" strike="noStrike" noProof="1" smtClean="0"/>
              <a:t>Fare clic per modificare lo stile del titolo</a:t>
            </a:r>
            <a:endParaRPr lang="it-IT" strike="noStrike" noProof="1"/>
          </a:p>
        </p:txBody>
      </p:sp>
      <p:sp>
        <p:nvSpPr>
          <p:cNvPr id="3" name="Segnaposto tabella 2"/>
          <p:cNvSpPr>
            <a:spLocks noGrp="1"/>
          </p:cNvSpPr>
          <p:nvPr>
            <p:ph type="tbl" idx="1"/>
          </p:nvPr>
        </p:nvSpPr>
        <p:spPr>
          <a:xfrm>
            <a:off x="685800" y="1981200"/>
            <a:ext cx="77724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2"/>
              </a:buClr>
              <a:buSzPct val="80000"/>
              <a:buFont typeface="Wingdings" panose="05000000000000000000" pitchFamily="2" charset="2"/>
              <a:buChar char="l"/>
              <a:defRPr/>
            </a:pPr>
            <a:endParaRPr kumimoji="0" lang="it-IT"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0" name="Rectangle 6"/>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2075" tIns="46038" rIns="92075" bIns="46038" numCol="1" anchor="ctr" anchorCtr="0" compatLnSpc="1"/>
          <a:lstStyle/>
          <a:p>
            <a:pPr eaLnBrk="1" fontAlgn="base" hangingPunct="1"/>
            <a:endParaRPr sz="1400" noProof="1"/>
          </a:p>
        </p:txBody>
      </p:sp>
      <p:sp>
        <p:nvSpPr>
          <p:cNvPr id="11" name="Rectangle 7"/>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2075" tIns="46038" rIns="92075" bIns="46038" numCol="1" anchor="ctr" anchorCtr="0" compatLnSpc="1"/>
          <a:lstStyle/>
          <a:p>
            <a:pPr algn="ctr" eaLnBrk="1" fontAlgn="base" hangingPunct="1"/>
            <a:endParaRPr sz="1400" noProof="1"/>
          </a:p>
        </p:txBody>
      </p:sp>
      <p:sp>
        <p:nvSpPr>
          <p:cNvPr id="12" name="Rectangle 8"/>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2075" tIns="46038" rIns="92075" bIns="46038" numCol="1" anchor="ctr" anchorCtr="0" compatLnSpc="1"/>
          <a:lstStyle/>
          <a:p>
            <a:pPr algn="r" eaLnBrk="1" fontAlgn="base" hangingPunct="1"/>
            <a:fld id="{9A0DB2DC-4C9A-4742-B13C-FB6460FD3503}" type="slidenum">
              <a:rPr lang="it-IT" altLang="it-IT" sz="1400" noProof="1" dirty="0">
                <a:latin typeface="Times New Roman" panose="02020603050405020304" pitchFamily="18" charset="0"/>
                <a:ea typeface="Arial" panose="020B0604020202020204" pitchFamily="34" charset="0"/>
                <a:cs typeface="+mn-ea"/>
              </a:rPr>
            </a:fld>
            <a:endParaRPr lang="it-IT" altLang="it-IT" sz="1400"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mediaAndTx" preserve="1" showMasterSp="0">
  <p:cSld name="Titolo, clip multimediale e testo">
    <p:bg>
      <p:bgPr>
        <a:gradFill rotWithShape="0">
          <a:gsLst>
            <a:gs pos="0">
              <a:schemeClr val="bg1"/>
            </a:gs>
            <a:gs pos="100000">
              <a:srgbClr val="9DD5F1"/>
            </a:gs>
          </a:gsLst>
          <a:lin ang="5400000"/>
          <a:tileRect/>
        </a:grad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85800" y="609600"/>
            <a:ext cx="7772400" cy="1143000"/>
          </a:xfrm>
        </p:spPr>
        <p:txBody>
          <a:bodyPr/>
          <a:lstStyle/>
          <a:p>
            <a:pPr fontAlgn="base"/>
            <a:r>
              <a:rPr lang="it-IT" strike="noStrike" noProof="1" smtClean="0"/>
              <a:t>Fare clic per modificare lo stile del titolo</a:t>
            </a:r>
            <a:endParaRPr lang="it-IT" strike="noStrike" noProof="1"/>
          </a:p>
        </p:txBody>
      </p:sp>
      <p:sp>
        <p:nvSpPr>
          <p:cNvPr id="3" name="Segnaposto risorsa multimediale 2"/>
          <p:cNvSpPr>
            <a:spLocks noGrp="1"/>
          </p:cNvSpPr>
          <p:nvPr>
            <p:ph type="media" sz="half" idx="1"/>
          </p:nvPr>
        </p:nvSpPr>
        <p:spPr>
          <a:xfrm>
            <a:off x="685800" y="1981200"/>
            <a:ext cx="38100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2"/>
              </a:buClr>
              <a:buSzPct val="80000"/>
              <a:buFont typeface="Wingdings" panose="05000000000000000000" pitchFamily="2" charset="2"/>
              <a:buChar char="l"/>
              <a:defRPr/>
            </a:pPr>
            <a:endParaRPr kumimoji="0" lang="it-IT"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4" name="Segnaposto testo 3"/>
          <p:cNvSpPr>
            <a:spLocks noGrp="1"/>
          </p:cNvSpPr>
          <p:nvPr>
            <p:ph type="body" sz="half" idx="2" hasCustomPrompt="1"/>
          </p:nvPr>
        </p:nvSpPr>
        <p:spPr>
          <a:xfrm>
            <a:off x="4648200" y="1981200"/>
            <a:ext cx="3810000" cy="4114800"/>
          </a:xfrm>
        </p:spPr>
        <p:txBody>
          <a:bodyPr/>
          <a:lstStyle/>
          <a:p>
            <a:pPr lvl="0" fontAlgn="base"/>
            <a:r>
              <a:rPr lang="it-IT" strike="noStrike" noProof="1" smtClean="0"/>
              <a:t>Fare clic per modificare stili del testo dello schema</a:t>
            </a:r>
            <a:endParaRPr lang="it-IT" strike="noStrike" noProof="1" smtClean="0"/>
          </a:p>
          <a:p>
            <a:pPr lvl="1" fontAlgn="base"/>
            <a:r>
              <a:rPr lang="it-IT" strike="noStrike" noProof="1" smtClean="0"/>
              <a:t>Secondo livello</a:t>
            </a:r>
            <a:endParaRPr lang="it-IT" strike="noStrike" noProof="1" smtClean="0"/>
          </a:p>
          <a:p>
            <a:pPr lvl="2" fontAlgn="base"/>
            <a:r>
              <a:rPr lang="it-IT" strike="noStrike" noProof="1" smtClean="0"/>
              <a:t>Terzo livello</a:t>
            </a:r>
            <a:endParaRPr lang="it-IT" strike="noStrike" noProof="1" smtClean="0"/>
          </a:p>
          <a:p>
            <a:pPr lvl="3" fontAlgn="base"/>
            <a:r>
              <a:rPr lang="it-IT" strike="noStrike" noProof="1" smtClean="0"/>
              <a:t>Quarto livello</a:t>
            </a:r>
            <a:endParaRPr lang="it-IT" strike="noStrike" noProof="1" smtClean="0"/>
          </a:p>
          <a:p>
            <a:pPr lvl="4" fontAlgn="base"/>
            <a:r>
              <a:rPr lang="it-IT" strike="noStrike" noProof="1" smtClean="0"/>
              <a:t>Quinto livello</a:t>
            </a:r>
            <a:endParaRPr lang="it-IT" strike="noStrike" noProof="1"/>
          </a:p>
        </p:txBody>
      </p:sp>
      <p:sp>
        <p:nvSpPr>
          <p:cNvPr id="10" name="Rectangle 6"/>
          <p:cNvSpPr>
            <a:spLocks noGrp="1" noChangeArrowheads="1"/>
          </p:cNvSpPr>
          <p:nvPr>
            <p:ph type="dt" sz="half" idx="12"/>
          </p:nvPr>
        </p:nvSpPr>
        <p:spPr bwMode="auto">
          <a:xfrm>
            <a:off x="685800" y="6248400"/>
            <a:ext cx="1905000" cy="457200"/>
          </a:xfrm>
          <a:prstGeom prst="rect">
            <a:avLst/>
          </a:prstGeom>
          <a:noFill/>
          <a:ln w="9525">
            <a:noFill/>
            <a:miter lim="800000"/>
          </a:ln>
          <a:effectLst/>
        </p:spPr>
        <p:txBody>
          <a:bodyPr vert="horz" wrap="square" lIns="92075" tIns="46038" rIns="92075" bIns="46038" numCol="1" anchor="ctr" anchorCtr="0" compatLnSpc="1"/>
          <a:lstStyle/>
          <a:p>
            <a:pPr eaLnBrk="1" fontAlgn="base" hangingPunct="1"/>
            <a:endParaRPr sz="1400" noProof="1"/>
          </a:p>
        </p:txBody>
      </p:sp>
      <p:sp>
        <p:nvSpPr>
          <p:cNvPr id="11" name="Rectangle 7"/>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2075" tIns="46038" rIns="92075" bIns="46038" numCol="1" anchor="ctr" anchorCtr="0" compatLnSpc="1"/>
          <a:lstStyle/>
          <a:p>
            <a:pPr algn="ctr" eaLnBrk="1" fontAlgn="base" hangingPunct="1"/>
            <a:endParaRPr sz="1400" noProof="1"/>
          </a:p>
        </p:txBody>
      </p:sp>
      <p:sp>
        <p:nvSpPr>
          <p:cNvPr id="12" name="Rectangle 8"/>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2075" tIns="46038" rIns="92075" bIns="46038" numCol="1" anchor="ctr" anchorCtr="0" compatLnSpc="1"/>
          <a:lstStyle/>
          <a:p>
            <a:pPr algn="r" eaLnBrk="1" fontAlgn="base" hangingPunct="1"/>
            <a:fld id="{9A0DB2DC-4C9A-4742-B13C-FB6460FD3503}" type="slidenum">
              <a:rPr lang="it-IT" altLang="it-IT" sz="1400" noProof="1" dirty="0">
                <a:latin typeface="Times New Roman" panose="02020603050405020304" pitchFamily="18" charset="0"/>
                <a:ea typeface="Arial" panose="020B0604020202020204" pitchFamily="34" charset="0"/>
                <a:cs typeface="+mn-ea"/>
              </a:rPr>
            </a:fld>
            <a:endParaRPr lang="it-IT" altLang="it-IT" sz="1400"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showMasterSp="0">
  <p:cSld name="Titolo, testo e clip multimediale">
    <p:bg>
      <p:bgPr>
        <a:gradFill rotWithShape="0">
          <a:gsLst>
            <a:gs pos="0">
              <a:schemeClr val="bg1"/>
            </a:gs>
            <a:gs pos="100000">
              <a:srgbClr val="9DD5F1"/>
            </a:gs>
          </a:gsLst>
          <a:lin ang="5400000"/>
          <a:tileRect/>
        </a:grad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85800" y="609600"/>
            <a:ext cx="7772400" cy="1143000"/>
          </a:xfrm>
        </p:spPr>
        <p:txBody>
          <a:bodyPr/>
          <a:lstStyle/>
          <a:p>
            <a:pPr fontAlgn="base"/>
            <a:r>
              <a:rPr lang="it-IT" strike="noStrike" noProof="1" smtClean="0"/>
              <a:t>Fare clic per modificare lo stile del titolo</a:t>
            </a:r>
            <a:endParaRPr lang="it-IT" strike="noStrike" noProof="1"/>
          </a:p>
        </p:txBody>
      </p:sp>
      <p:sp>
        <p:nvSpPr>
          <p:cNvPr id="3" name="Segnaposto testo 2"/>
          <p:cNvSpPr>
            <a:spLocks noGrp="1"/>
          </p:cNvSpPr>
          <p:nvPr>
            <p:ph type="body" sz="half" idx="1" hasCustomPrompt="1"/>
          </p:nvPr>
        </p:nvSpPr>
        <p:spPr>
          <a:xfrm>
            <a:off x="685800" y="1981200"/>
            <a:ext cx="3810000" cy="4114800"/>
          </a:xfrm>
        </p:spPr>
        <p:txBody>
          <a:bodyPr/>
          <a:lstStyle/>
          <a:p>
            <a:pPr lvl="0" fontAlgn="base"/>
            <a:r>
              <a:rPr lang="it-IT" strike="noStrike" noProof="1" smtClean="0"/>
              <a:t>Fare clic per modificare stili del testo dello schema</a:t>
            </a:r>
            <a:endParaRPr lang="it-IT" strike="noStrike" noProof="1" smtClean="0"/>
          </a:p>
          <a:p>
            <a:pPr lvl="1" fontAlgn="base"/>
            <a:r>
              <a:rPr lang="it-IT" strike="noStrike" noProof="1" smtClean="0"/>
              <a:t>Secondo livello</a:t>
            </a:r>
            <a:endParaRPr lang="it-IT" strike="noStrike" noProof="1" smtClean="0"/>
          </a:p>
          <a:p>
            <a:pPr lvl="2" fontAlgn="base"/>
            <a:r>
              <a:rPr lang="it-IT" strike="noStrike" noProof="1" smtClean="0"/>
              <a:t>Terzo livello</a:t>
            </a:r>
            <a:endParaRPr lang="it-IT" strike="noStrike" noProof="1" smtClean="0"/>
          </a:p>
          <a:p>
            <a:pPr lvl="3" fontAlgn="base"/>
            <a:r>
              <a:rPr lang="it-IT" strike="noStrike" noProof="1" smtClean="0"/>
              <a:t>Quarto livello</a:t>
            </a:r>
            <a:endParaRPr lang="it-IT" strike="noStrike" noProof="1" smtClean="0"/>
          </a:p>
          <a:p>
            <a:pPr lvl="4" fontAlgn="base"/>
            <a:r>
              <a:rPr lang="it-IT" strike="noStrike" noProof="1" smtClean="0"/>
              <a:t>Quinto livello</a:t>
            </a:r>
            <a:endParaRPr lang="it-IT" strike="noStrike" noProof="1"/>
          </a:p>
        </p:txBody>
      </p:sp>
      <p:sp>
        <p:nvSpPr>
          <p:cNvPr id="4" name="Segnaposto risorsa multimediale 3"/>
          <p:cNvSpPr>
            <a:spLocks noGrp="1"/>
          </p:cNvSpPr>
          <p:nvPr>
            <p:ph type="media" sz="half" idx="2"/>
          </p:nvPr>
        </p:nvSpPr>
        <p:spPr>
          <a:xfrm>
            <a:off x="4648200" y="1981200"/>
            <a:ext cx="38100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2"/>
              </a:buClr>
              <a:buSzPct val="80000"/>
              <a:buFont typeface="Wingdings" panose="05000000000000000000" pitchFamily="2" charset="2"/>
              <a:buChar char="l"/>
              <a:defRPr/>
            </a:pPr>
            <a:endParaRPr kumimoji="0" lang="it-IT"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0" name="Rectangle 6"/>
          <p:cNvSpPr>
            <a:spLocks noGrp="1" noChangeArrowheads="1"/>
          </p:cNvSpPr>
          <p:nvPr>
            <p:ph type="dt" sz="half" idx="12"/>
          </p:nvPr>
        </p:nvSpPr>
        <p:spPr bwMode="auto">
          <a:xfrm>
            <a:off x="685800" y="6248400"/>
            <a:ext cx="1905000" cy="457200"/>
          </a:xfrm>
          <a:prstGeom prst="rect">
            <a:avLst/>
          </a:prstGeom>
          <a:noFill/>
          <a:ln w="9525">
            <a:noFill/>
            <a:miter lim="800000"/>
          </a:ln>
          <a:effectLst/>
        </p:spPr>
        <p:txBody>
          <a:bodyPr vert="horz" wrap="square" lIns="92075" tIns="46038" rIns="92075" bIns="46038" numCol="1" anchor="ctr" anchorCtr="0" compatLnSpc="1"/>
          <a:lstStyle/>
          <a:p>
            <a:pPr eaLnBrk="1" fontAlgn="base" hangingPunct="1"/>
            <a:endParaRPr sz="1400" noProof="1"/>
          </a:p>
        </p:txBody>
      </p:sp>
      <p:sp>
        <p:nvSpPr>
          <p:cNvPr id="11" name="Rectangle 7"/>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2075" tIns="46038" rIns="92075" bIns="46038" numCol="1" anchor="ctr" anchorCtr="0" compatLnSpc="1"/>
          <a:lstStyle/>
          <a:p>
            <a:pPr algn="ctr" eaLnBrk="1" fontAlgn="base" hangingPunct="1"/>
            <a:endParaRPr sz="1400" noProof="1"/>
          </a:p>
        </p:txBody>
      </p:sp>
      <p:sp>
        <p:nvSpPr>
          <p:cNvPr id="12" name="Rectangle 8"/>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2075" tIns="46038" rIns="92075" bIns="46038" numCol="1" anchor="ctr" anchorCtr="0" compatLnSpc="1"/>
          <a:lstStyle/>
          <a:p>
            <a:pPr algn="r" eaLnBrk="1" fontAlgn="base" hangingPunct="1"/>
            <a:fld id="{9A0DB2DC-4C9A-4742-B13C-FB6460FD3503}" type="slidenum">
              <a:rPr lang="it-IT" altLang="it-IT" sz="1400" noProof="1" dirty="0">
                <a:latin typeface="Times New Roman" panose="02020603050405020304" pitchFamily="18" charset="0"/>
                <a:ea typeface="Arial" panose="020B0604020202020204" pitchFamily="34" charset="0"/>
                <a:cs typeface="+mn-ea"/>
              </a:rPr>
            </a:fld>
            <a:endParaRPr lang="it-IT" altLang="it-IT" sz="1400"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showMasterSp="0">
  <p:cSld name="Titolo, contenuto e testo">
    <p:bg>
      <p:bgPr>
        <a:gradFill rotWithShape="0">
          <a:gsLst>
            <a:gs pos="0">
              <a:schemeClr val="bg1"/>
            </a:gs>
            <a:gs pos="100000">
              <a:srgbClr val="9DD5F1"/>
            </a:gs>
          </a:gsLst>
          <a:lin ang="5400000"/>
          <a:tileRect/>
        </a:grad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85800" y="609600"/>
            <a:ext cx="7772400" cy="1143000"/>
          </a:xfrm>
        </p:spPr>
        <p:txBody>
          <a:bodyPr/>
          <a:lstStyle/>
          <a:p>
            <a:pPr fontAlgn="base"/>
            <a:r>
              <a:rPr lang="it-IT" strike="noStrike" noProof="1" smtClean="0"/>
              <a:t>Fare clic per modificare lo stile del titolo</a:t>
            </a:r>
            <a:endParaRPr lang="it-IT" strike="noStrike" noProof="1"/>
          </a:p>
        </p:txBody>
      </p:sp>
      <p:sp>
        <p:nvSpPr>
          <p:cNvPr id="3" name="Segnaposto contenuto 2"/>
          <p:cNvSpPr>
            <a:spLocks noGrp="1"/>
          </p:cNvSpPr>
          <p:nvPr>
            <p:ph sz="half" idx="1" hasCustomPrompt="1"/>
          </p:nvPr>
        </p:nvSpPr>
        <p:spPr>
          <a:xfrm>
            <a:off x="685800" y="1981200"/>
            <a:ext cx="3810000" cy="4114800"/>
          </a:xfrm>
        </p:spPr>
        <p:txBody>
          <a:bodyPr/>
          <a:lstStyle/>
          <a:p>
            <a:pPr lvl="0" fontAlgn="base"/>
            <a:r>
              <a:rPr lang="it-IT" strike="noStrike" noProof="1" smtClean="0"/>
              <a:t>Fare clic per modificare stili del testo dello schema</a:t>
            </a:r>
            <a:endParaRPr lang="it-IT" strike="noStrike" noProof="1" smtClean="0"/>
          </a:p>
          <a:p>
            <a:pPr lvl="1" fontAlgn="base"/>
            <a:r>
              <a:rPr lang="it-IT" strike="noStrike" noProof="1" smtClean="0"/>
              <a:t>Secondo livello</a:t>
            </a:r>
            <a:endParaRPr lang="it-IT" strike="noStrike" noProof="1" smtClean="0"/>
          </a:p>
          <a:p>
            <a:pPr lvl="2" fontAlgn="base"/>
            <a:r>
              <a:rPr lang="it-IT" strike="noStrike" noProof="1" smtClean="0"/>
              <a:t>Terzo livello</a:t>
            </a:r>
            <a:endParaRPr lang="it-IT" strike="noStrike" noProof="1" smtClean="0"/>
          </a:p>
          <a:p>
            <a:pPr lvl="3" fontAlgn="base"/>
            <a:r>
              <a:rPr lang="it-IT" strike="noStrike" noProof="1" smtClean="0"/>
              <a:t>Quarto livello</a:t>
            </a:r>
            <a:endParaRPr lang="it-IT" strike="noStrike" noProof="1" smtClean="0"/>
          </a:p>
          <a:p>
            <a:pPr lvl="4" fontAlgn="base"/>
            <a:r>
              <a:rPr lang="it-IT" strike="noStrike" noProof="1" smtClean="0"/>
              <a:t>Quinto livello</a:t>
            </a:r>
            <a:endParaRPr lang="it-IT" strike="noStrike" noProof="1"/>
          </a:p>
        </p:txBody>
      </p:sp>
      <p:sp>
        <p:nvSpPr>
          <p:cNvPr id="4" name="Segnaposto testo 3"/>
          <p:cNvSpPr>
            <a:spLocks noGrp="1"/>
          </p:cNvSpPr>
          <p:nvPr>
            <p:ph type="body" sz="half" idx="2" hasCustomPrompt="1"/>
          </p:nvPr>
        </p:nvSpPr>
        <p:spPr>
          <a:xfrm>
            <a:off x="4648200" y="1981200"/>
            <a:ext cx="3810000" cy="4114800"/>
          </a:xfrm>
        </p:spPr>
        <p:txBody>
          <a:bodyPr/>
          <a:lstStyle/>
          <a:p>
            <a:pPr lvl="0" fontAlgn="base"/>
            <a:r>
              <a:rPr lang="it-IT" strike="noStrike" noProof="1" smtClean="0"/>
              <a:t>Fare clic per modificare stili del testo dello schema</a:t>
            </a:r>
            <a:endParaRPr lang="it-IT" strike="noStrike" noProof="1" smtClean="0"/>
          </a:p>
          <a:p>
            <a:pPr lvl="1" fontAlgn="base"/>
            <a:r>
              <a:rPr lang="it-IT" strike="noStrike" noProof="1" smtClean="0"/>
              <a:t>Secondo livello</a:t>
            </a:r>
            <a:endParaRPr lang="it-IT" strike="noStrike" noProof="1" smtClean="0"/>
          </a:p>
          <a:p>
            <a:pPr lvl="2" fontAlgn="base"/>
            <a:r>
              <a:rPr lang="it-IT" strike="noStrike" noProof="1" smtClean="0"/>
              <a:t>Terzo livello</a:t>
            </a:r>
            <a:endParaRPr lang="it-IT" strike="noStrike" noProof="1" smtClean="0"/>
          </a:p>
          <a:p>
            <a:pPr lvl="3" fontAlgn="base"/>
            <a:r>
              <a:rPr lang="it-IT" strike="noStrike" noProof="1" smtClean="0"/>
              <a:t>Quarto livello</a:t>
            </a:r>
            <a:endParaRPr lang="it-IT" strike="noStrike" noProof="1" smtClean="0"/>
          </a:p>
          <a:p>
            <a:pPr lvl="4" fontAlgn="base"/>
            <a:r>
              <a:rPr lang="it-IT" strike="noStrike" noProof="1" smtClean="0"/>
              <a:t>Quinto livello</a:t>
            </a:r>
            <a:endParaRPr lang="it-IT" strike="noStrike" noProof="1"/>
          </a:p>
        </p:txBody>
      </p:sp>
      <p:sp>
        <p:nvSpPr>
          <p:cNvPr id="10" name="Rectangle 6"/>
          <p:cNvSpPr>
            <a:spLocks noGrp="1" noChangeArrowheads="1"/>
          </p:cNvSpPr>
          <p:nvPr>
            <p:ph type="dt" sz="half" idx="12"/>
          </p:nvPr>
        </p:nvSpPr>
        <p:spPr bwMode="auto">
          <a:xfrm>
            <a:off x="685800" y="6248400"/>
            <a:ext cx="1905000" cy="457200"/>
          </a:xfrm>
          <a:prstGeom prst="rect">
            <a:avLst/>
          </a:prstGeom>
          <a:noFill/>
          <a:ln w="9525">
            <a:noFill/>
            <a:miter lim="800000"/>
          </a:ln>
          <a:effectLst/>
        </p:spPr>
        <p:txBody>
          <a:bodyPr vert="horz" wrap="square" lIns="92075" tIns="46038" rIns="92075" bIns="46038" numCol="1" anchor="ctr" anchorCtr="0" compatLnSpc="1"/>
          <a:lstStyle/>
          <a:p>
            <a:pPr eaLnBrk="1" fontAlgn="base" hangingPunct="1"/>
            <a:endParaRPr sz="1400" noProof="1"/>
          </a:p>
        </p:txBody>
      </p:sp>
      <p:sp>
        <p:nvSpPr>
          <p:cNvPr id="11" name="Rectangle 7"/>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2075" tIns="46038" rIns="92075" bIns="46038" numCol="1" anchor="ctr" anchorCtr="0" compatLnSpc="1"/>
          <a:lstStyle/>
          <a:p>
            <a:pPr algn="ctr" eaLnBrk="1" fontAlgn="base" hangingPunct="1"/>
            <a:endParaRPr sz="1400" noProof="1"/>
          </a:p>
        </p:txBody>
      </p:sp>
      <p:sp>
        <p:nvSpPr>
          <p:cNvPr id="12" name="Rectangle 8"/>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2075" tIns="46038" rIns="92075" bIns="46038" numCol="1" anchor="ctr" anchorCtr="0" compatLnSpc="1"/>
          <a:lstStyle/>
          <a:p>
            <a:pPr algn="r" eaLnBrk="1" fontAlgn="base" hangingPunct="1"/>
            <a:fld id="{9A0DB2DC-4C9A-4742-B13C-FB6460FD3503}" type="slidenum">
              <a:rPr lang="it-IT" altLang="it-IT" sz="1400" noProof="1" dirty="0">
                <a:latin typeface="Times New Roman" panose="02020603050405020304" pitchFamily="18" charset="0"/>
                <a:ea typeface="Arial" panose="020B0604020202020204" pitchFamily="34" charset="0"/>
                <a:cs typeface="+mn-ea"/>
              </a:rPr>
            </a:fld>
            <a:endParaRPr lang="it-IT" altLang="it-IT" sz="1400"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showMasterSp="0">
  <p:cSld name="Titolo, testo e contenuto">
    <p:bg>
      <p:bgPr>
        <a:gradFill rotWithShape="0">
          <a:gsLst>
            <a:gs pos="0">
              <a:schemeClr val="bg1"/>
            </a:gs>
            <a:gs pos="100000">
              <a:srgbClr val="9DD5F1"/>
            </a:gs>
          </a:gsLst>
          <a:lin ang="5400000"/>
          <a:tileRect/>
        </a:grad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85800" y="609600"/>
            <a:ext cx="7772400" cy="1143000"/>
          </a:xfrm>
        </p:spPr>
        <p:txBody>
          <a:bodyPr/>
          <a:lstStyle/>
          <a:p>
            <a:pPr fontAlgn="base"/>
            <a:r>
              <a:rPr lang="it-IT" strike="noStrike" noProof="1" smtClean="0"/>
              <a:t>Fare clic per modificare lo stile del titolo</a:t>
            </a:r>
            <a:endParaRPr lang="it-IT" strike="noStrike" noProof="1"/>
          </a:p>
        </p:txBody>
      </p:sp>
      <p:sp>
        <p:nvSpPr>
          <p:cNvPr id="3" name="Segnaposto testo 2"/>
          <p:cNvSpPr>
            <a:spLocks noGrp="1"/>
          </p:cNvSpPr>
          <p:nvPr>
            <p:ph type="body" sz="half" idx="1" hasCustomPrompt="1"/>
          </p:nvPr>
        </p:nvSpPr>
        <p:spPr>
          <a:xfrm>
            <a:off x="685800" y="1981200"/>
            <a:ext cx="3810000" cy="4114800"/>
          </a:xfrm>
        </p:spPr>
        <p:txBody>
          <a:bodyPr/>
          <a:lstStyle/>
          <a:p>
            <a:pPr lvl="0" fontAlgn="base"/>
            <a:r>
              <a:rPr lang="it-IT" strike="noStrike" noProof="1" smtClean="0"/>
              <a:t>Fare clic per modificare stili del testo dello schema</a:t>
            </a:r>
            <a:endParaRPr lang="it-IT" strike="noStrike" noProof="1" smtClean="0"/>
          </a:p>
          <a:p>
            <a:pPr lvl="1" fontAlgn="base"/>
            <a:r>
              <a:rPr lang="it-IT" strike="noStrike" noProof="1" smtClean="0"/>
              <a:t>Secondo livello</a:t>
            </a:r>
            <a:endParaRPr lang="it-IT" strike="noStrike" noProof="1" smtClean="0"/>
          </a:p>
          <a:p>
            <a:pPr lvl="2" fontAlgn="base"/>
            <a:r>
              <a:rPr lang="it-IT" strike="noStrike" noProof="1" smtClean="0"/>
              <a:t>Terzo livello</a:t>
            </a:r>
            <a:endParaRPr lang="it-IT" strike="noStrike" noProof="1" smtClean="0"/>
          </a:p>
          <a:p>
            <a:pPr lvl="3" fontAlgn="base"/>
            <a:r>
              <a:rPr lang="it-IT" strike="noStrike" noProof="1" smtClean="0"/>
              <a:t>Quarto livello</a:t>
            </a:r>
            <a:endParaRPr lang="it-IT" strike="noStrike" noProof="1" smtClean="0"/>
          </a:p>
          <a:p>
            <a:pPr lvl="4" fontAlgn="base"/>
            <a:r>
              <a:rPr lang="it-IT" strike="noStrike" noProof="1" smtClean="0"/>
              <a:t>Quinto livello</a:t>
            </a:r>
            <a:endParaRPr lang="it-IT" strike="noStrike" noProof="1"/>
          </a:p>
        </p:txBody>
      </p:sp>
      <p:sp>
        <p:nvSpPr>
          <p:cNvPr id="4" name="Segnaposto contenuto 3"/>
          <p:cNvSpPr>
            <a:spLocks noGrp="1"/>
          </p:cNvSpPr>
          <p:nvPr>
            <p:ph sz="half" idx="2" hasCustomPrompt="1"/>
          </p:nvPr>
        </p:nvSpPr>
        <p:spPr>
          <a:xfrm>
            <a:off x="4648200" y="1981200"/>
            <a:ext cx="3810000" cy="4114800"/>
          </a:xfrm>
        </p:spPr>
        <p:txBody>
          <a:bodyPr/>
          <a:lstStyle/>
          <a:p>
            <a:pPr lvl="0" fontAlgn="base"/>
            <a:r>
              <a:rPr lang="it-IT" strike="noStrike" noProof="1" smtClean="0"/>
              <a:t>Fare clic per modificare stili del testo dello schema</a:t>
            </a:r>
            <a:endParaRPr lang="it-IT" strike="noStrike" noProof="1" smtClean="0"/>
          </a:p>
          <a:p>
            <a:pPr lvl="1" fontAlgn="base"/>
            <a:r>
              <a:rPr lang="it-IT" strike="noStrike" noProof="1" smtClean="0"/>
              <a:t>Secondo livello</a:t>
            </a:r>
            <a:endParaRPr lang="it-IT" strike="noStrike" noProof="1" smtClean="0"/>
          </a:p>
          <a:p>
            <a:pPr lvl="2" fontAlgn="base"/>
            <a:r>
              <a:rPr lang="it-IT" strike="noStrike" noProof="1" smtClean="0"/>
              <a:t>Terzo livello</a:t>
            </a:r>
            <a:endParaRPr lang="it-IT" strike="noStrike" noProof="1" smtClean="0"/>
          </a:p>
          <a:p>
            <a:pPr lvl="3" fontAlgn="base"/>
            <a:r>
              <a:rPr lang="it-IT" strike="noStrike" noProof="1" smtClean="0"/>
              <a:t>Quarto livello</a:t>
            </a:r>
            <a:endParaRPr lang="it-IT" strike="noStrike" noProof="1" smtClean="0"/>
          </a:p>
          <a:p>
            <a:pPr lvl="4" fontAlgn="base"/>
            <a:r>
              <a:rPr lang="it-IT" strike="noStrike" noProof="1" smtClean="0"/>
              <a:t>Quinto livello</a:t>
            </a:r>
            <a:endParaRPr lang="it-IT" strike="noStrike" noProof="1"/>
          </a:p>
        </p:txBody>
      </p:sp>
      <p:sp>
        <p:nvSpPr>
          <p:cNvPr id="10" name="Rectangle 6"/>
          <p:cNvSpPr>
            <a:spLocks noGrp="1" noChangeArrowheads="1"/>
          </p:cNvSpPr>
          <p:nvPr>
            <p:ph type="dt" sz="half" idx="12"/>
          </p:nvPr>
        </p:nvSpPr>
        <p:spPr bwMode="auto">
          <a:xfrm>
            <a:off x="685800" y="6248400"/>
            <a:ext cx="1905000" cy="457200"/>
          </a:xfrm>
          <a:prstGeom prst="rect">
            <a:avLst/>
          </a:prstGeom>
          <a:noFill/>
          <a:ln w="9525">
            <a:noFill/>
            <a:miter lim="800000"/>
          </a:ln>
          <a:effectLst/>
        </p:spPr>
        <p:txBody>
          <a:bodyPr vert="horz" wrap="square" lIns="92075" tIns="46038" rIns="92075" bIns="46038" numCol="1" anchor="ctr" anchorCtr="0" compatLnSpc="1"/>
          <a:lstStyle/>
          <a:p>
            <a:pPr eaLnBrk="1" fontAlgn="base" hangingPunct="1"/>
            <a:endParaRPr sz="1400" noProof="1"/>
          </a:p>
        </p:txBody>
      </p:sp>
      <p:sp>
        <p:nvSpPr>
          <p:cNvPr id="11" name="Rectangle 7"/>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2075" tIns="46038" rIns="92075" bIns="46038" numCol="1" anchor="ctr" anchorCtr="0" compatLnSpc="1"/>
          <a:lstStyle/>
          <a:p>
            <a:pPr algn="ctr" eaLnBrk="1" fontAlgn="base" hangingPunct="1"/>
            <a:endParaRPr sz="1400" noProof="1"/>
          </a:p>
        </p:txBody>
      </p:sp>
      <p:sp>
        <p:nvSpPr>
          <p:cNvPr id="12" name="Rectangle 8"/>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2075" tIns="46038" rIns="92075" bIns="46038" numCol="1" anchor="ctr" anchorCtr="0" compatLnSpc="1"/>
          <a:lstStyle/>
          <a:p>
            <a:pPr algn="r" eaLnBrk="1" fontAlgn="base" hangingPunct="1"/>
            <a:fld id="{9A0DB2DC-4C9A-4742-B13C-FB6460FD3503}" type="slidenum">
              <a:rPr lang="it-IT" altLang="it-IT" sz="1400" noProof="1" dirty="0">
                <a:latin typeface="Times New Roman" panose="02020603050405020304" pitchFamily="18" charset="0"/>
                <a:ea typeface="Arial" panose="020B0604020202020204" pitchFamily="34" charset="0"/>
                <a:cs typeface="+mn-ea"/>
              </a:rPr>
            </a:fld>
            <a:endParaRPr lang="it-IT" altLang="it-IT" sz="1400"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Tx" preserve="1" showMasterSp="0">
  <p:cSld name="Titolo, contenuto 2 e testo">
    <p:bg>
      <p:bgPr>
        <a:gradFill rotWithShape="0">
          <a:gsLst>
            <a:gs pos="0">
              <a:schemeClr val="bg1"/>
            </a:gs>
            <a:gs pos="100000">
              <a:srgbClr val="9DD5F1"/>
            </a:gs>
          </a:gsLst>
          <a:lin ang="5400000"/>
          <a:tileRect/>
        </a:grad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85800" y="609600"/>
            <a:ext cx="7772400" cy="1143000"/>
          </a:xfrm>
        </p:spPr>
        <p:txBody>
          <a:bodyPr/>
          <a:lstStyle/>
          <a:p>
            <a:pPr fontAlgn="base"/>
            <a:r>
              <a:rPr lang="it-IT" strike="noStrike" noProof="1" smtClean="0"/>
              <a:t>Fare clic per modificare lo stile del titolo</a:t>
            </a:r>
            <a:endParaRPr lang="it-IT" strike="noStrike" noProof="1"/>
          </a:p>
        </p:txBody>
      </p:sp>
      <p:sp>
        <p:nvSpPr>
          <p:cNvPr id="3" name="Segnaposto contenuto 2"/>
          <p:cNvSpPr>
            <a:spLocks noGrp="1"/>
          </p:cNvSpPr>
          <p:nvPr>
            <p:ph sz="quarter" idx="1" hasCustomPrompt="1"/>
          </p:nvPr>
        </p:nvSpPr>
        <p:spPr>
          <a:xfrm>
            <a:off x="685800" y="1981200"/>
            <a:ext cx="3810000" cy="1981200"/>
          </a:xfrm>
        </p:spPr>
        <p:txBody>
          <a:bodyPr/>
          <a:lstStyle/>
          <a:p>
            <a:pPr lvl="0" fontAlgn="base"/>
            <a:r>
              <a:rPr lang="it-IT" strike="noStrike" noProof="1" smtClean="0"/>
              <a:t>Fare clic per modificare stili del testo dello schema</a:t>
            </a:r>
            <a:endParaRPr lang="it-IT" strike="noStrike" noProof="1" smtClean="0"/>
          </a:p>
          <a:p>
            <a:pPr lvl="1" fontAlgn="base"/>
            <a:r>
              <a:rPr lang="it-IT" strike="noStrike" noProof="1" smtClean="0"/>
              <a:t>Secondo livello</a:t>
            </a:r>
            <a:endParaRPr lang="it-IT" strike="noStrike" noProof="1" smtClean="0"/>
          </a:p>
          <a:p>
            <a:pPr lvl="2" fontAlgn="base"/>
            <a:r>
              <a:rPr lang="it-IT" strike="noStrike" noProof="1" smtClean="0"/>
              <a:t>Terzo livello</a:t>
            </a:r>
            <a:endParaRPr lang="it-IT" strike="noStrike" noProof="1" smtClean="0"/>
          </a:p>
          <a:p>
            <a:pPr lvl="3" fontAlgn="base"/>
            <a:r>
              <a:rPr lang="it-IT" strike="noStrike" noProof="1" smtClean="0"/>
              <a:t>Quarto livello</a:t>
            </a:r>
            <a:endParaRPr lang="it-IT" strike="noStrike" noProof="1" smtClean="0"/>
          </a:p>
          <a:p>
            <a:pPr lvl="4" fontAlgn="base"/>
            <a:r>
              <a:rPr lang="it-IT" strike="noStrike" noProof="1" smtClean="0"/>
              <a:t>Quinto livello</a:t>
            </a:r>
            <a:endParaRPr lang="it-IT" strike="noStrike" noProof="1"/>
          </a:p>
        </p:txBody>
      </p:sp>
      <p:sp>
        <p:nvSpPr>
          <p:cNvPr id="4" name="Segnaposto contenuto 3"/>
          <p:cNvSpPr>
            <a:spLocks noGrp="1"/>
          </p:cNvSpPr>
          <p:nvPr>
            <p:ph sz="quarter" idx="2" hasCustomPrompt="1"/>
          </p:nvPr>
        </p:nvSpPr>
        <p:spPr>
          <a:xfrm>
            <a:off x="685800" y="4114800"/>
            <a:ext cx="3810000" cy="1981200"/>
          </a:xfrm>
        </p:spPr>
        <p:txBody>
          <a:bodyPr/>
          <a:lstStyle/>
          <a:p>
            <a:pPr lvl="0" fontAlgn="base"/>
            <a:r>
              <a:rPr lang="it-IT" strike="noStrike" noProof="1" smtClean="0"/>
              <a:t>Fare clic per modificare stili del testo dello schema</a:t>
            </a:r>
            <a:endParaRPr lang="it-IT" strike="noStrike" noProof="1" smtClean="0"/>
          </a:p>
          <a:p>
            <a:pPr lvl="1" fontAlgn="base"/>
            <a:r>
              <a:rPr lang="it-IT" strike="noStrike" noProof="1" smtClean="0"/>
              <a:t>Secondo livello</a:t>
            </a:r>
            <a:endParaRPr lang="it-IT" strike="noStrike" noProof="1" smtClean="0"/>
          </a:p>
          <a:p>
            <a:pPr lvl="2" fontAlgn="base"/>
            <a:r>
              <a:rPr lang="it-IT" strike="noStrike" noProof="1" smtClean="0"/>
              <a:t>Terzo livello</a:t>
            </a:r>
            <a:endParaRPr lang="it-IT" strike="noStrike" noProof="1" smtClean="0"/>
          </a:p>
          <a:p>
            <a:pPr lvl="3" fontAlgn="base"/>
            <a:r>
              <a:rPr lang="it-IT" strike="noStrike" noProof="1" smtClean="0"/>
              <a:t>Quarto livello</a:t>
            </a:r>
            <a:endParaRPr lang="it-IT" strike="noStrike" noProof="1" smtClean="0"/>
          </a:p>
          <a:p>
            <a:pPr lvl="4" fontAlgn="base"/>
            <a:r>
              <a:rPr lang="it-IT" strike="noStrike" noProof="1" smtClean="0"/>
              <a:t>Quinto livello</a:t>
            </a:r>
            <a:endParaRPr lang="it-IT" strike="noStrike" noProof="1"/>
          </a:p>
        </p:txBody>
      </p:sp>
      <p:sp>
        <p:nvSpPr>
          <p:cNvPr id="5" name="Segnaposto testo 4"/>
          <p:cNvSpPr>
            <a:spLocks noGrp="1"/>
          </p:cNvSpPr>
          <p:nvPr>
            <p:ph type="body" sz="half" idx="3" hasCustomPrompt="1"/>
          </p:nvPr>
        </p:nvSpPr>
        <p:spPr>
          <a:xfrm>
            <a:off x="4648200" y="1981200"/>
            <a:ext cx="3810000" cy="4114800"/>
          </a:xfrm>
        </p:spPr>
        <p:txBody>
          <a:bodyPr/>
          <a:lstStyle/>
          <a:p>
            <a:pPr lvl="0" fontAlgn="base"/>
            <a:r>
              <a:rPr lang="it-IT" strike="noStrike" noProof="1" smtClean="0"/>
              <a:t>Fare clic per modificare stili del testo dello schema</a:t>
            </a:r>
            <a:endParaRPr lang="it-IT" strike="noStrike" noProof="1" smtClean="0"/>
          </a:p>
          <a:p>
            <a:pPr lvl="1" fontAlgn="base"/>
            <a:r>
              <a:rPr lang="it-IT" strike="noStrike" noProof="1" smtClean="0"/>
              <a:t>Secondo livello</a:t>
            </a:r>
            <a:endParaRPr lang="it-IT" strike="noStrike" noProof="1" smtClean="0"/>
          </a:p>
          <a:p>
            <a:pPr lvl="2" fontAlgn="base"/>
            <a:r>
              <a:rPr lang="it-IT" strike="noStrike" noProof="1" smtClean="0"/>
              <a:t>Terzo livello</a:t>
            </a:r>
            <a:endParaRPr lang="it-IT" strike="noStrike" noProof="1" smtClean="0"/>
          </a:p>
          <a:p>
            <a:pPr lvl="3" fontAlgn="base"/>
            <a:r>
              <a:rPr lang="it-IT" strike="noStrike" noProof="1" smtClean="0"/>
              <a:t>Quarto livello</a:t>
            </a:r>
            <a:endParaRPr lang="it-IT" strike="noStrike" noProof="1" smtClean="0"/>
          </a:p>
          <a:p>
            <a:pPr lvl="4" fontAlgn="base"/>
            <a:r>
              <a:rPr lang="it-IT" strike="noStrike" noProof="1" smtClean="0"/>
              <a:t>Quinto livello</a:t>
            </a:r>
            <a:endParaRPr lang="it-IT" strike="noStrike" noProof="1"/>
          </a:p>
        </p:txBody>
      </p:sp>
      <p:sp>
        <p:nvSpPr>
          <p:cNvPr id="10" name="Rectangle 6"/>
          <p:cNvSpPr>
            <a:spLocks noGrp="1" noChangeArrowheads="1"/>
          </p:cNvSpPr>
          <p:nvPr>
            <p:ph type="dt" sz="half" idx="12"/>
          </p:nvPr>
        </p:nvSpPr>
        <p:spPr bwMode="auto">
          <a:xfrm>
            <a:off x="685800" y="6248400"/>
            <a:ext cx="1905000" cy="457200"/>
          </a:xfrm>
          <a:prstGeom prst="rect">
            <a:avLst/>
          </a:prstGeom>
          <a:noFill/>
          <a:ln w="9525">
            <a:noFill/>
            <a:miter lim="800000"/>
          </a:ln>
          <a:effectLst/>
        </p:spPr>
        <p:txBody>
          <a:bodyPr vert="horz" wrap="square" lIns="92075" tIns="46038" rIns="92075" bIns="46038" numCol="1" anchor="ctr" anchorCtr="0" compatLnSpc="1"/>
          <a:lstStyle/>
          <a:p>
            <a:pPr eaLnBrk="1" fontAlgn="base" hangingPunct="1"/>
            <a:endParaRPr sz="1400" noProof="1"/>
          </a:p>
        </p:txBody>
      </p:sp>
      <p:sp>
        <p:nvSpPr>
          <p:cNvPr id="11" name="Rectangle 7"/>
          <p:cNvSpPr>
            <a:spLocks noGrp="1" noChangeArrowheads="1"/>
          </p:cNvSpPr>
          <p:nvPr>
            <p:ph type="ftr" sz="quarter" idx="13"/>
          </p:nvPr>
        </p:nvSpPr>
        <p:spPr bwMode="auto">
          <a:xfrm>
            <a:off x="3124200" y="6248400"/>
            <a:ext cx="2895600" cy="457200"/>
          </a:xfrm>
          <a:prstGeom prst="rect">
            <a:avLst/>
          </a:prstGeom>
          <a:noFill/>
          <a:ln w="9525">
            <a:noFill/>
            <a:miter lim="800000"/>
          </a:ln>
          <a:effectLst/>
        </p:spPr>
        <p:txBody>
          <a:bodyPr vert="horz" wrap="square" lIns="92075" tIns="46038" rIns="92075" bIns="46038" numCol="1" anchor="ctr" anchorCtr="0" compatLnSpc="1"/>
          <a:lstStyle/>
          <a:p>
            <a:pPr algn="ctr" eaLnBrk="1" fontAlgn="base" hangingPunct="1"/>
            <a:endParaRPr sz="1400" noProof="1"/>
          </a:p>
        </p:txBody>
      </p:sp>
      <p:sp>
        <p:nvSpPr>
          <p:cNvPr id="12" name="Rectangle 8"/>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2075" tIns="46038" rIns="92075" bIns="46038" numCol="1" anchor="ctr" anchorCtr="0" compatLnSpc="1"/>
          <a:lstStyle/>
          <a:p>
            <a:pPr algn="r" eaLnBrk="1" fontAlgn="base" hangingPunct="1"/>
            <a:fld id="{9A0DB2DC-4C9A-4742-B13C-FB6460FD3503}" type="slidenum">
              <a:rPr lang="it-IT" altLang="it-IT" sz="1400" noProof="1" dirty="0">
                <a:latin typeface="Times New Roman" panose="02020603050405020304" pitchFamily="18" charset="0"/>
                <a:ea typeface="Arial" panose="020B0604020202020204" pitchFamily="34" charset="0"/>
                <a:cs typeface="+mn-ea"/>
              </a:rPr>
            </a:fld>
            <a:endParaRPr lang="it-IT" altLang="it-IT" sz="1400"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Titolo e contenuto">
    <p:bg>
      <p:bgPr>
        <a:gradFill rotWithShape="0">
          <a:gsLst>
            <a:gs pos="0">
              <a:schemeClr val="bg1"/>
            </a:gs>
            <a:gs pos="100000">
              <a:srgbClr val="9DD5F1"/>
            </a:gs>
          </a:gsLst>
          <a:lin ang="5400000"/>
          <a:tileRect/>
        </a:grad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pPr fontAlgn="base"/>
            <a:r>
              <a:rPr lang="it-IT" strike="noStrike" noProof="1" smtClean="0"/>
              <a:t>Fare clic per modificare lo stile del titolo</a:t>
            </a:r>
            <a:endParaRPr lang="it-IT" strike="noStrike" noProof="1"/>
          </a:p>
        </p:txBody>
      </p:sp>
      <p:sp>
        <p:nvSpPr>
          <p:cNvPr id="3" name="Segnaposto contenuto 2"/>
          <p:cNvSpPr>
            <a:spLocks noGrp="1"/>
          </p:cNvSpPr>
          <p:nvPr>
            <p:ph idx="1" hasCustomPrompt="1"/>
          </p:nvPr>
        </p:nvSpPr>
        <p:spPr/>
        <p:txBody>
          <a:bodyPr/>
          <a:lstStyle/>
          <a:p>
            <a:pPr lvl="0" fontAlgn="base"/>
            <a:r>
              <a:rPr lang="it-IT" strike="noStrike" noProof="1" smtClean="0"/>
              <a:t>Fare clic per modificare stili del testo dello schema</a:t>
            </a:r>
            <a:endParaRPr lang="it-IT" strike="noStrike" noProof="1" smtClean="0"/>
          </a:p>
          <a:p>
            <a:pPr lvl="1" fontAlgn="base"/>
            <a:r>
              <a:rPr lang="it-IT" strike="noStrike" noProof="1" smtClean="0"/>
              <a:t>Secondo livello</a:t>
            </a:r>
            <a:endParaRPr lang="it-IT" strike="noStrike" noProof="1" smtClean="0"/>
          </a:p>
          <a:p>
            <a:pPr lvl="2" fontAlgn="base"/>
            <a:r>
              <a:rPr lang="it-IT" strike="noStrike" noProof="1" smtClean="0"/>
              <a:t>Terzo livello</a:t>
            </a:r>
            <a:endParaRPr lang="it-IT" strike="noStrike" noProof="1" smtClean="0"/>
          </a:p>
          <a:p>
            <a:pPr lvl="3" fontAlgn="base"/>
            <a:r>
              <a:rPr lang="it-IT" strike="noStrike" noProof="1" smtClean="0"/>
              <a:t>Quarto livello</a:t>
            </a:r>
            <a:endParaRPr lang="it-IT" strike="noStrike" noProof="1" smtClean="0"/>
          </a:p>
          <a:p>
            <a:pPr lvl="4" fontAlgn="base"/>
            <a:r>
              <a:rPr lang="it-IT" strike="noStrike" noProof="1" smtClean="0"/>
              <a:t>Quinto livello</a:t>
            </a:r>
            <a:endParaRPr lang="it-IT" strike="noStrike" noProof="1"/>
          </a:p>
        </p:txBody>
      </p:sp>
      <p:sp>
        <p:nvSpPr>
          <p:cNvPr id="10" name="Rectangle 6"/>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2075" tIns="46038" rIns="92075" bIns="46038" numCol="1" anchor="ctr" anchorCtr="0" compatLnSpc="1"/>
          <a:lstStyle/>
          <a:p>
            <a:pPr eaLnBrk="1" fontAlgn="base" hangingPunct="1"/>
            <a:endParaRPr sz="1400" noProof="1"/>
          </a:p>
        </p:txBody>
      </p:sp>
      <p:sp>
        <p:nvSpPr>
          <p:cNvPr id="11" name="Rectangle 7"/>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2075" tIns="46038" rIns="92075" bIns="46038" numCol="1" anchor="ctr" anchorCtr="0" compatLnSpc="1"/>
          <a:lstStyle/>
          <a:p>
            <a:pPr algn="ctr" eaLnBrk="1" fontAlgn="base" hangingPunct="1"/>
            <a:endParaRPr sz="1400" noProof="1"/>
          </a:p>
        </p:txBody>
      </p:sp>
      <p:sp>
        <p:nvSpPr>
          <p:cNvPr id="12" name="Rectangle 8"/>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2075" tIns="46038" rIns="92075" bIns="46038" numCol="1" anchor="ctr" anchorCtr="0" compatLnSpc="1"/>
          <a:lstStyle/>
          <a:p>
            <a:pPr algn="r" eaLnBrk="1" fontAlgn="base" hangingPunct="1"/>
            <a:fld id="{9A0DB2DC-4C9A-4742-B13C-FB6460FD3503}" type="slidenum">
              <a:rPr lang="it-IT" altLang="it-IT" sz="1400" noProof="1" dirty="0">
                <a:latin typeface="Times New Roman" panose="02020603050405020304" pitchFamily="18" charset="0"/>
                <a:ea typeface="Arial" panose="020B0604020202020204" pitchFamily="34" charset="0"/>
                <a:cs typeface="+mn-ea"/>
              </a:rPr>
            </a:fld>
            <a:endParaRPr lang="it-IT" altLang="it-IT" sz="1400"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Intestazione sezione">
    <p:bg>
      <p:bgPr>
        <a:gradFill rotWithShape="0">
          <a:gsLst>
            <a:gs pos="0">
              <a:schemeClr val="bg1"/>
            </a:gs>
            <a:gs pos="100000">
              <a:srgbClr val="9DD5F1"/>
            </a:gs>
          </a:gsLst>
          <a:lin ang="5400000"/>
          <a:tileRect/>
        </a:grad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22313" y="4406900"/>
            <a:ext cx="7772400" cy="1362075"/>
          </a:xfrm>
        </p:spPr>
        <p:txBody>
          <a:bodyPr anchor="t"/>
          <a:lstStyle>
            <a:lvl1pPr algn="l">
              <a:defRPr sz="4000" b="1" cap="all"/>
            </a:lvl1pPr>
          </a:lstStyle>
          <a:p>
            <a:pPr fontAlgn="base"/>
            <a:r>
              <a:rPr lang="it-IT" strike="noStrike" noProof="1" smtClean="0"/>
              <a:t>Fare clic per modificare lo stile del titolo</a:t>
            </a:r>
            <a:endParaRPr lang="it-IT" strike="noStrike" noProof="1"/>
          </a:p>
        </p:txBody>
      </p:sp>
      <p:sp>
        <p:nvSpPr>
          <p:cNvPr id="3" name="Segnaposto testo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it-IT" strike="noStrike" noProof="1" smtClean="0"/>
              <a:t>Fare clic per modificare stili del testo dello schema</a:t>
            </a:r>
            <a:endParaRPr lang="it-IT" strike="noStrike" noProof="1" smtClean="0"/>
          </a:p>
        </p:txBody>
      </p:sp>
      <p:sp>
        <p:nvSpPr>
          <p:cNvPr id="10" name="Rectangle 6"/>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2075" tIns="46038" rIns="92075" bIns="46038" numCol="1" anchor="ctr" anchorCtr="0" compatLnSpc="1"/>
          <a:lstStyle/>
          <a:p>
            <a:pPr eaLnBrk="1" fontAlgn="base" hangingPunct="1"/>
            <a:endParaRPr sz="1400" noProof="1"/>
          </a:p>
        </p:txBody>
      </p:sp>
      <p:sp>
        <p:nvSpPr>
          <p:cNvPr id="11" name="Rectangle 7"/>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2075" tIns="46038" rIns="92075" bIns="46038" numCol="1" anchor="ctr" anchorCtr="0" compatLnSpc="1"/>
          <a:lstStyle/>
          <a:p>
            <a:pPr algn="ctr" eaLnBrk="1" fontAlgn="base" hangingPunct="1"/>
            <a:endParaRPr sz="1400" noProof="1"/>
          </a:p>
        </p:txBody>
      </p:sp>
      <p:sp>
        <p:nvSpPr>
          <p:cNvPr id="12" name="Rectangle 8"/>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2075" tIns="46038" rIns="92075" bIns="46038" numCol="1" anchor="ctr" anchorCtr="0" compatLnSpc="1"/>
          <a:lstStyle/>
          <a:p>
            <a:pPr algn="r" eaLnBrk="1" fontAlgn="base" hangingPunct="1"/>
            <a:fld id="{9A0DB2DC-4C9A-4742-B13C-FB6460FD3503}" type="slidenum">
              <a:rPr lang="it-IT" altLang="it-IT" sz="1400" noProof="1" dirty="0">
                <a:latin typeface="Times New Roman" panose="02020603050405020304" pitchFamily="18" charset="0"/>
                <a:ea typeface="Arial" panose="020B0604020202020204" pitchFamily="34" charset="0"/>
                <a:cs typeface="+mn-ea"/>
              </a:rPr>
            </a:fld>
            <a:endParaRPr lang="it-IT" altLang="it-IT" sz="1400"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Due contenuti">
    <p:bg>
      <p:bgPr>
        <a:gradFill rotWithShape="0">
          <a:gsLst>
            <a:gs pos="0">
              <a:schemeClr val="bg1"/>
            </a:gs>
            <a:gs pos="100000">
              <a:srgbClr val="9DD5F1"/>
            </a:gs>
          </a:gsLst>
          <a:lin ang="5400000"/>
          <a:tileRect/>
        </a:grad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pPr fontAlgn="base"/>
            <a:r>
              <a:rPr lang="it-IT" strike="noStrike" noProof="1" smtClean="0"/>
              <a:t>Fare clic per modificare lo stile del titolo</a:t>
            </a:r>
            <a:endParaRPr lang="it-IT" strike="noStrike" noProof="1"/>
          </a:p>
        </p:txBody>
      </p:sp>
      <p:sp>
        <p:nvSpPr>
          <p:cNvPr id="3" name="Segnaposto contenuto 2"/>
          <p:cNvSpPr>
            <a:spLocks noGrp="1"/>
          </p:cNvSpPr>
          <p:nvPr>
            <p:ph sz="half" idx="1" hasCustomPrompt="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it-IT" strike="noStrike" noProof="1" smtClean="0"/>
              <a:t>Fare clic per modificare stili del testo dello schema</a:t>
            </a:r>
            <a:endParaRPr lang="it-IT" strike="noStrike" noProof="1" smtClean="0"/>
          </a:p>
          <a:p>
            <a:pPr lvl="1" fontAlgn="base"/>
            <a:r>
              <a:rPr lang="it-IT" strike="noStrike" noProof="1" smtClean="0"/>
              <a:t>Secondo livello</a:t>
            </a:r>
            <a:endParaRPr lang="it-IT" strike="noStrike" noProof="1" smtClean="0"/>
          </a:p>
          <a:p>
            <a:pPr lvl="2" fontAlgn="base"/>
            <a:r>
              <a:rPr lang="it-IT" strike="noStrike" noProof="1" smtClean="0"/>
              <a:t>Terzo livello</a:t>
            </a:r>
            <a:endParaRPr lang="it-IT" strike="noStrike" noProof="1" smtClean="0"/>
          </a:p>
          <a:p>
            <a:pPr lvl="3" fontAlgn="base"/>
            <a:r>
              <a:rPr lang="it-IT" strike="noStrike" noProof="1" smtClean="0"/>
              <a:t>Quarto livello</a:t>
            </a:r>
            <a:endParaRPr lang="it-IT" strike="noStrike" noProof="1" smtClean="0"/>
          </a:p>
          <a:p>
            <a:pPr lvl="4" fontAlgn="base"/>
            <a:r>
              <a:rPr lang="it-IT" strike="noStrike" noProof="1" smtClean="0"/>
              <a:t>Quinto livello</a:t>
            </a:r>
            <a:endParaRPr lang="it-IT" strike="noStrike" noProof="1"/>
          </a:p>
        </p:txBody>
      </p:sp>
      <p:sp>
        <p:nvSpPr>
          <p:cNvPr id="4" name="Segnaposto contenuto 3"/>
          <p:cNvSpPr>
            <a:spLocks noGrp="1"/>
          </p:cNvSpPr>
          <p:nvPr>
            <p:ph sz="half" idx="2" hasCustomPrompt="1"/>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it-IT" strike="noStrike" noProof="1" smtClean="0"/>
              <a:t>Fare clic per modificare stili del testo dello schema</a:t>
            </a:r>
            <a:endParaRPr lang="it-IT" strike="noStrike" noProof="1" smtClean="0"/>
          </a:p>
          <a:p>
            <a:pPr lvl="1" fontAlgn="base"/>
            <a:r>
              <a:rPr lang="it-IT" strike="noStrike" noProof="1" smtClean="0"/>
              <a:t>Secondo livello</a:t>
            </a:r>
            <a:endParaRPr lang="it-IT" strike="noStrike" noProof="1" smtClean="0"/>
          </a:p>
          <a:p>
            <a:pPr lvl="2" fontAlgn="base"/>
            <a:r>
              <a:rPr lang="it-IT" strike="noStrike" noProof="1" smtClean="0"/>
              <a:t>Terzo livello</a:t>
            </a:r>
            <a:endParaRPr lang="it-IT" strike="noStrike" noProof="1" smtClean="0"/>
          </a:p>
          <a:p>
            <a:pPr lvl="3" fontAlgn="base"/>
            <a:r>
              <a:rPr lang="it-IT" strike="noStrike" noProof="1" smtClean="0"/>
              <a:t>Quarto livello</a:t>
            </a:r>
            <a:endParaRPr lang="it-IT" strike="noStrike" noProof="1" smtClean="0"/>
          </a:p>
          <a:p>
            <a:pPr lvl="4" fontAlgn="base"/>
            <a:r>
              <a:rPr lang="it-IT" strike="noStrike" noProof="1" smtClean="0"/>
              <a:t>Quinto livello</a:t>
            </a:r>
            <a:endParaRPr lang="it-IT" strike="noStrike" noProof="1"/>
          </a:p>
        </p:txBody>
      </p:sp>
      <p:sp>
        <p:nvSpPr>
          <p:cNvPr id="10" name="Rectangle 6"/>
          <p:cNvSpPr>
            <a:spLocks noGrp="1" noChangeArrowheads="1"/>
          </p:cNvSpPr>
          <p:nvPr>
            <p:ph type="dt" sz="half" idx="12"/>
          </p:nvPr>
        </p:nvSpPr>
        <p:spPr bwMode="auto">
          <a:xfrm>
            <a:off x="685800" y="6248400"/>
            <a:ext cx="1905000" cy="457200"/>
          </a:xfrm>
          <a:prstGeom prst="rect">
            <a:avLst/>
          </a:prstGeom>
          <a:noFill/>
          <a:ln w="9525">
            <a:noFill/>
            <a:miter lim="800000"/>
          </a:ln>
          <a:effectLst/>
        </p:spPr>
        <p:txBody>
          <a:bodyPr vert="horz" wrap="square" lIns="92075" tIns="46038" rIns="92075" bIns="46038" numCol="1" anchor="ctr" anchorCtr="0" compatLnSpc="1"/>
          <a:lstStyle/>
          <a:p>
            <a:pPr eaLnBrk="1" fontAlgn="base" hangingPunct="1"/>
            <a:endParaRPr sz="1400" noProof="1"/>
          </a:p>
        </p:txBody>
      </p:sp>
      <p:sp>
        <p:nvSpPr>
          <p:cNvPr id="11" name="Rectangle 7"/>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2075" tIns="46038" rIns="92075" bIns="46038" numCol="1" anchor="ctr" anchorCtr="0" compatLnSpc="1"/>
          <a:lstStyle/>
          <a:p>
            <a:pPr algn="ctr" eaLnBrk="1" fontAlgn="base" hangingPunct="1"/>
            <a:endParaRPr sz="1400" noProof="1"/>
          </a:p>
        </p:txBody>
      </p:sp>
      <p:sp>
        <p:nvSpPr>
          <p:cNvPr id="12" name="Rectangle 8"/>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2075" tIns="46038" rIns="92075" bIns="46038" numCol="1" anchor="ctr" anchorCtr="0" compatLnSpc="1"/>
          <a:lstStyle/>
          <a:p>
            <a:pPr algn="r" eaLnBrk="1" fontAlgn="base" hangingPunct="1"/>
            <a:fld id="{9A0DB2DC-4C9A-4742-B13C-FB6460FD3503}" type="slidenum">
              <a:rPr lang="it-IT" altLang="it-IT" sz="1400" noProof="1" dirty="0">
                <a:latin typeface="Times New Roman" panose="02020603050405020304" pitchFamily="18" charset="0"/>
                <a:ea typeface="Arial" panose="020B0604020202020204" pitchFamily="34" charset="0"/>
                <a:cs typeface="+mn-ea"/>
              </a:rPr>
            </a:fld>
            <a:endParaRPr lang="it-IT" altLang="it-IT" sz="1400"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nfronto">
    <p:bg>
      <p:bgPr>
        <a:gradFill rotWithShape="0">
          <a:gsLst>
            <a:gs pos="0">
              <a:schemeClr val="bg1"/>
            </a:gs>
            <a:gs pos="100000">
              <a:srgbClr val="9DD5F1"/>
            </a:gs>
          </a:gsLst>
          <a:lin ang="5400000"/>
          <a:tileRect/>
        </a:grad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274638"/>
            <a:ext cx="8229600" cy="1143000"/>
          </a:xfrm>
        </p:spPr>
        <p:txBody>
          <a:bodyPr/>
          <a:lstStyle>
            <a:lvl1pPr>
              <a:defRPr/>
            </a:lvl1pPr>
          </a:lstStyle>
          <a:p>
            <a:pPr fontAlgn="base"/>
            <a:r>
              <a:rPr lang="it-IT" strike="noStrike" noProof="1" smtClean="0"/>
              <a:t>Fare clic per modificare lo stile del titolo</a:t>
            </a:r>
            <a:endParaRPr lang="it-IT" strike="noStrike" noProof="1"/>
          </a:p>
        </p:txBody>
      </p:sp>
      <p:sp>
        <p:nvSpPr>
          <p:cNvPr id="3" name="Segnaposto testo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it-IT" strike="noStrike" noProof="1" smtClean="0"/>
              <a:t>Fare clic per modificare stili del testo dello schema</a:t>
            </a:r>
            <a:endParaRPr lang="it-IT" strike="noStrike" noProof="1" smtClean="0"/>
          </a:p>
        </p:txBody>
      </p:sp>
      <p:sp>
        <p:nvSpPr>
          <p:cNvPr id="4" name="Segnaposto contenuto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it-IT" strike="noStrike" noProof="1" smtClean="0"/>
              <a:t>Fare clic per modificare stili del testo dello schema</a:t>
            </a:r>
            <a:endParaRPr lang="it-IT" strike="noStrike" noProof="1" smtClean="0"/>
          </a:p>
          <a:p>
            <a:pPr lvl="1" fontAlgn="base"/>
            <a:r>
              <a:rPr lang="it-IT" strike="noStrike" noProof="1" smtClean="0"/>
              <a:t>Secondo livello</a:t>
            </a:r>
            <a:endParaRPr lang="it-IT" strike="noStrike" noProof="1" smtClean="0"/>
          </a:p>
          <a:p>
            <a:pPr lvl="2" fontAlgn="base"/>
            <a:r>
              <a:rPr lang="it-IT" strike="noStrike" noProof="1" smtClean="0"/>
              <a:t>Terzo livello</a:t>
            </a:r>
            <a:endParaRPr lang="it-IT" strike="noStrike" noProof="1" smtClean="0"/>
          </a:p>
          <a:p>
            <a:pPr lvl="3" fontAlgn="base"/>
            <a:r>
              <a:rPr lang="it-IT" strike="noStrike" noProof="1" smtClean="0"/>
              <a:t>Quarto livello</a:t>
            </a:r>
            <a:endParaRPr lang="it-IT" strike="noStrike" noProof="1" smtClean="0"/>
          </a:p>
          <a:p>
            <a:pPr lvl="4" fontAlgn="base"/>
            <a:r>
              <a:rPr lang="it-IT" strike="noStrike" noProof="1" smtClean="0"/>
              <a:t>Quinto livello</a:t>
            </a:r>
            <a:endParaRPr lang="it-IT" strike="noStrike" noProof="1"/>
          </a:p>
        </p:txBody>
      </p:sp>
      <p:sp>
        <p:nvSpPr>
          <p:cNvPr id="5" name="Segnaposto testo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it-IT" strike="noStrike" noProof="1" smtClean="0"/>
              <a:t>Fare clic per modificare stili del testo dello schema</a:t>
            </a:r>
            <a:endParaRPr lang="it-IT" strike="noStrike" noProof="1" smtClean="0"/>
          </a:p>
        </p:txBody>
      </p:sp>
      <p:sp>
        <p:nvSpPr>
          <p:cNvPr id="6" name="Segnaposto contenuto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it-IT" strike="noStrike" noProof="1" smtClean="0"/>
              <a:t>Fare clic per modificare stili del testo dello schema</a:t>
            </a:r>
            <a:endParaRPr lang="it-IT" strike="noStrike" noProof="1" smtClean="0"/>
          </a:p>
          <a:p>
            <a:pPr lvl="1" fontAlgn="base"/>
            <a:r>
              <a:rPr lang="it-IT" strike="noStrike" noProof="1" smtClean="0"/>
              <a:t>Secondo livello</a:t>
            </a:r>
            <a:endParaRPr lang="it-IT" strike="noStrike" noProof="1" smtClean="0"/>
          </a:p>
          <a:p>
            <a:pPr lvl="2" fontAlgn="base"/>
            <a:r>
              <a:rPr lang="it-IT" strike="noStrike" noProof="1" smtClean="0"/>
              <a:t>Terzo livello</a:t>
            </a:r>
            <a:endParaRPr lang="it-IT" strike="noStrike" noProof="1" smtClean="0"/>
          </a:p>
          <a:p>
            <a:pPr lvl="3" fontAlgn="base"/>
            <a:r>
              <a:rPr lang="it-IT" strike="noStrike" noProof="1" smtClean="0"/>
              <a:t>Quarto livello</a:t>
            </a:r>
            <a:endParaRPr lang="it-IT" strike="noStrike" noProof="1" smtClean="0"/>
          </a:p>
          <a:p>
            <a:pPr lvl="4" fontAlgn="base"/>
            <a:r>
              <a:rPr lang="it-IT" strike="noStrike" noProof="1" smtClean="0"/>
              <a:t>Quinto livello</a:t>
            </a:r>
            <a:endParaRPr lang="it-IT" strike="noStrike" noProof="1"/>
          </a:p>
        </p:txBody>
      </p:sp>
      <p:sp>
        <p:nvSpPr>
          <p:cNvPr id="10" name="Rectangle 6"/>
          <p:cNvSpPr>
            <a:spLocks noGrp="1" noChangeArrowheads="1"/>
          </p:cNvSpPr>
          <p:nvPr>
            <p:ph type="dt" sz="half" idx="12"/>
          </p:nvPr>
        </p:nvSpPr>
        <p:spPr bwMode="auto">
          <a:xfrm>
            <a:off x="685800" y="6248400"/>
            <a:ext cx="1905000" cy="457200"/>
          </a:xfrm>
          <a:prstGeom prst="rect">
            <a:avLst/>
          </a:prstGeom>
          <a:noFill/>
          <a:ln w="9525">
            <a:noFill/>
            <a:miter lim="800000"/>
          </a:ln>
          <a:effectLst/>
        </p:spPr>
        <p:txBody>
          <a:bodyPr vert="horz" wrap="square" lIns="92075" tIns="46038" rIns="92075" bIns="46038" numCol="1" anchor="ctr" anchorCtr="0" compatLnSpc="1"/>
          <a:lstStyle/>
          <a:p>
            <a:pPr eaLnBrk="1" fontAlgn="base" hangingPunct="1"/>
            <a:endParaRPr sz="1400" noProof="1"/>
          </a:p>
        </p:txBody>
      </p:sp>
      <p:sp>
        <p:nvSpPr>
          <p:cNvPr id="11" name="Rectangle 7"/>
          <p:cNvSpPr>
            <a:spLocks noGrp="1" noChangeArrowheads="1"/>
          </p:cNvSpPr>
          <p:nvPr>
            <p:ph type="ftr" sz="quarter" idx="13"/>
          </p:nvPr>
        </p:nvSpPr>
        <p:spPr bwMode="auto">
          <a:xfrm>
            <a:off x="3124200" y="6248400"/>
            <a:ext cx="2895600" cy="457200"/>
          </a:xfrm>
          <a:prstGeom prst="rect">
            <a:avLst/>
          </a:prstGeom>
          <a:noFill/>
          <a:ln w="9525">
            <a:noFill/>
            <a:miter lim="800000"/>
          </a:ln>
          <a:effectLst/>
        </p:spPr>
        <p:txBody>
          <a:bodyPr vert="horz" wrap="square" lIns="92075" tIns="46038" rIns="92075" bIns="46038" numCol="1" anchor="ctr" anchorCtr="0" compatLnSpc="1"/>
          <a:lstStyle/>
          <a:p>
            <a:pPr algn="ctr" eaLnBrk="1" fontAlgn="base" hangingPunct="1"/>
            <a:endParaRPr sz="1400" noProof="1"/>
          </a:p>
        </p:txBody>
      </p:sp>
      <p:sp>
        <p:nvSpPr>
          <p:cNvPr id="12" name="Rectangle 8"/>
          <p:cNvSpPr>
            <a:spLocks noGrp="1" noChangeArrowheads="1"/>
          </p:cNvSpPr>
          <p:nvPr>
            <p:ph type="sldNum" sz="quarter" idx="14"/>
          </p:nvPr>
        </p:nvSpPr>
        <p:spPr bwMode="auto">
          <a:xfrm>
            <a:off x="6553200" y="6248400"/>
            <a:ext cx="1905000" cy="457200"/>
          </a:xfrm>
          <a:prstGeom prst="rect">
            <a:avLst/>
          </a:prstGeom>
          <a:noFill/>
          <a:ln w="9525">
            <a:noFill/>
            <a:miter lim="800000"/>
          </a:ln>
          <a:effectLst/>
        </p:spPr>
        <p:txBody>
          <a:bodyPr vert="horz" wrap="square" lIns="92075" tIns="46038" rIns="92075" bIns="46038" numCol="1" anchor="ctr" anchorCtr="0" compatLnSpc="1"/>
          <a:lstStyle/>
          <a:p>
            <a:pPr algn="r" eaLnBrk="1" fontAlgn="base" hangingPunct="1"/>
            <a:fld id="{9A0DB2DC-4C9A-4742-B13C-FB6460FD3503}" type="slidenum">
              <a:rPr lang="it-IT" altLang="it-IT" sz="1400" noProof="1" dirty="0">
                <a:latin typeface="Times New Roman" panose="02020603050405020304" pitchFamily="18" charset="0"/>
                <a:ea typeface="Arial" panose="020B0604020202020204" pitchFamily="34" charset="0"/>
                <a:cs typeface="+mn-ea"/>
              </a:rPr>
            </a:fld>
            <a:endParaRPr lang="it-IT" altLang="it-IT" sz="1400"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Solo titolo">
    <p:bg>
      <p:bgPr>
        <a:gradFill rotWithShape="0">
          <a:gsLst>
            <a:gs pos="0">
              <a:schemeClr val="bg1"/>
            </a:gs>
            <a:gs pos="100000">
              <a:srgbClr val="9DD5F1"/>
            </a:gs>
          </a:gsLst>
          <a:lin ang="5400000"/>
          <a:tileRect/>
        </a:grad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pPr fontAlgn="base"/>
            <a:r>
              <a:rPr lang="it-IT" strike="noStrike" noProof="1" smtClean="0"/>
              <a:t>Fare clic per modificare lo stile del titolo</a:t>
            </a:r>
            <a:endParaRPr lang="it-IT" strike="noStrike" noProof="1"/>
          </a:p>
        </p:txBody>
      </p:sp>
      <p:sp>
        <p:nvSpPr>
          <p:cNvPr id="10" name="Rectangle 6"/>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2075" tIns="46038" rIns="92075" bIns="46038" numCol="1" anchor="ctr" anchorCtr="0" compatLnSpc="1"/>
          <a:lstStyle/>
          <a:p>
            <a:pPr eaLnBrk="1" fontAlgn="base" hangingPunct="1"/>
            <a:endParaRPr sz="1400" noProof="1"/>
          </a:p>
        </p:txBody>
      </p:sp>
      <p:sp>
        <p:nvSpPr>
          <p:cNvPr id="11" name="Rectangle 7"/>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2075" tIns="46038" rIns="92075" bIns="46038" numCol="1" anchor="ctr" anchorCtr="0" compatLnSpc="1"/>
          <a:lstStyle/>
          <a:p>
            <a:pPr algn="ctr" eaLnBrk="1" fontAlgn="base" hangingPunct="1"/>
            <a:endParaRPr sz="1400" noProof="1"/>
          </a:p>
        </p:txBody>
      </p:sp>
      <p:sp>
        <p:nvSpPr>
          <p:cNvPr id="12" name="Rectangle 8"/>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2075" tIns="46038" rIns="92075" bIns="46038" numCol="1" anchor="ctr" anchorCtr="0" compatLnSpc="1"/>
          <a:lstStyle/>
          <a:p>
            <a:pPr algn="r" eaLnBrk="1" fontAlgn="base" hangingPunct="1"/>
            <a:fld id="{9A0DB2DC-4C9A-4742-B13C-FB6460FD3503}" type="slidenum">
              <a:rPr lang="it-IT" altLang="it-IT" sz="1400" noProof="1" dirty="0">
                <a:latin typeface="Times New Roman" panose="02020603050405020304" pitchFamily="18" charset="0"/>
                <a:ea typeface="Arial" panose="020B0604020202020204" pitchFamily="34" charset="0"/>
                <a:cs typeface="+mn-ea"/>
              </a:rPr>
            </a:fld>
            <a:endParaRPr lang="it-IT" altLang="it-IT" sz="1400"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Vuota">
    <p:bg>
      <p:bgPr>
        <a:gradFill rotWithShape="0">
          <a:gsLst>
            <a:gs pos="0">
              <a:schemeClr val="bg1"/>
            </a:gs>
            <a:gs pos="100000">
              <a:srgbClr val="9DD5F1"/>
            </a:gs>
          </a:gsLst>
          <a:lin ang="5400000"/>
          <a:tileRect/>
        </a:gradFill>
        <a:effectLst/>
      </p:bgPr>
    </p:bg>
    <p:spTree>
      <p:nvGrpSpPr>
        <p:cNvPr id="1" name=""/>
        <p:cNvGrpSpPr/>
        <p:nvPr/>
      </p:nvGrpSpPr>
      <p:grpSpPr>
        <a:xfrm>
          <a:off x="0" y="0"/>
          <a:ext cx="0" cy="0"/>
          <a:chOff x="0" y="0"/>
          <a:chExt cx="0" cy="0"/>
        </a:xfrm>
      </p:grpSpPr>
      <p:sp>
        <p:nvSpPr>
          <p:cNvPr id="10" name="Rectangle 6"/>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2075" tIns="46038" rIns="92075" bIns="46038" numCol="1" anchor="ctr" anchorCtr="0" compatLnSpc="1"/>
          <a:lstStyle/>
          <a:p>
            <a:pPr eaLnBrk="1" fontAlgn="base" hangingPunct="1"/>
            <a:endParaRPr sz="1400" noProof="1"/>
          </a:p>
        </p:txBody>
      </p:sp>
      <p:sp>
        <p:nvSpPr>
          <p:cNvPr id="11" name="Rectangle 7"/>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2075" tIns="46038" rIns="92075" bIns="46038" numCol="1" anchor="ctr" anchorCtr="0" compatLnSpc="1"/>
          <a:lstStyle/>
          <a:p>
            <a:pPr algn="ctr" eaLnBrk="1" fontAlgn="base" hangingPunct="1"/>
            <a:endParaRPr sz="1400" noProof="1"/>
          </a:p>
        </p:txBody>
      </p:sp>
      <p:sp>
        <p:nvSpPr>
          <p:cNvPr id="12" name="Rectangle 8"/>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2075" tIns="46038" rIns="92075" bIns="46038" numCol="1" anchor="ctr" anchorCtr="0" compatLnSpc="1"/>
          <a:lstStyle/>
          <a:p>
            <a:pPr algn="r" eaLnBrk="1" fontAlgn="base" hangingPunct="1"/>
            <a:fld id="{9A0DB2DC-4C9A-4742-B13C-FB6460FD3503}" type="slidenum">
              <a:rPr lang="it-IT" altLang="it-IT" sz="1400" noProof="1" dirty="0">
                <a:latin typeface="Times New Roman" panose="02020603050405020304" pitchFamily="18" charset="0"/>
                <a:ea typeface="Arial" panose="020B0604020202020204" pitchFamily="34" charset="0"/>
                <a:cs typeface="+mn-ea"/>
              </a:rPr>
            </a:fld>
            <a:endParaRPr lang="it-IT" altLang="it-IT" sz="1400"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uto con didascalia">
    <p:bg>
      <p:bgPr>
        <a:gradFill rotWithShape="0">
          <a:gsLst>
            <a:gs pos="0">
              <a:schemeClr val="bg1"/>
            </a:gs>
            <a:gs pos="100000">
              <a:srgbClr val="9DD5F1"/>
            </a:gs>
          </a:gsLst>
          <a:lin ang="5400000"/>
          <a:tileRect/>
        </a:grad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273050"/>
            <a:ext cx="3008313" cy="1162050"/>
          </a:xfrm>
        </p:spPr>
        <p:txBody>
          <a:bodyPr anchor="b"/>
          <a:lstStyle>
            <a:lvl1pPr algn="l">
              <a:defRPr sz="2000" b="1"/>
            </a:lvl1pPr>
          </a:lstStyle>
          <a:p>
            <a:pPr fontAlgn="base"/>
            <a:r>
              <a:rPr lang="it-IT" strike="noStrike" noProof="1" smtClean="0"/>
              <a:t>Fare clic per modificare lo stile del titolo</a:t>
            </a:r>
            <a:endParaRPr lang="it-IT" strike="noStrike" noProof="1"/>
          </a:p>
        </p:txBody>
      </p:sp>
      <p:sp>
        <p:nvSpPr>
          <p:cNvPr id="3" name="Segnaposto contenuto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it-IT" strike="noStrike" noProof="1" smtClean="0"/>
              <a:t>Fare clic per modificare stili del testo dello schema</a:t>
            </a:r>
            <a:endParaRPr lang="it-IT" strike="noStrike" noProof="1" smtClean="0"/>
          </a:p>
          <a:p>
            <a:pPr lvl="1" fontAlgn="base"/>
            <a:r>
              <a:rPr lang="it-IT" strike="noStrike" noProof="1" smtClean="0"/>
              <a:t>Secondo livello</a:t>
            </a:r>
            <a:endParaRPr lang="it-IT" strike="noStrike" noProof="1" smtClean="0"/>
          </a:p>
          <a:p>
            <a:pPr lvl="2" fontAlgn="base"/>
            <a:r>
              <a:rPr lang="it-IT" strike="noStrike" noProof="1" smtClean="0"/>
              <a:t>Terzo livello</a:t>
            </a:r>
            <a:endParaRPr lang="it-IT" strike="noStrike" noProof="1" smtClean="0"/>
          </a:p>
          <a:p>
            <a:pPr lvl="3" fontAlgn="base"/>
            <a:r>
              <a:rPr lang="it-IT" strike="noStrike" noProof="1" smtClean="0"/>
              <a:t>Quarto livello</a:t>
            </a:r>
            <a:endParaRPr lang="it-IT" strike="noStrike" noProof="1" smtClean="0"/>
          </a:p>
          <a:p>
            <a:pPr lvl="4" fontAlgn="base"/>
            <a:r>
              <a:rPr lang="it-IT" strike="noStrike" noProof="1" smtClean="0"/>
              <a:t>Quinto livello</a:t>
            </a:r>
            <a:endParaRPr lang="it-IT" strike="noStrike" noProof="1"/>
          </a:p>
        </p:txBody>
      </p:sp>
      <p:sp>
        <p:nvSpPr>
          <p:cNvPr id="4" name="Segnaposto testo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it-IT" strike="noStrike" noProof="1" smtClean="0"/>
              <a:t>Fare clic per modificare stili del testo dello schema</a:t>
            </a:r>
            <a:endParaRPr lang="it-IT" strike="noStrike" noProof="1" smtClean="0"/>
          </a:p>
        </p:txBody>
      </p:sp>
      <p:sp>
        <p:nvSpPr>
          <p:cNvPr id="10" name="Rectangle 6"/>
          <p:cNvSpPr>
            <a:spLocks noGrp="1" noChangeArrowheads="1"/>
          </p:cNvSpPr>
          <p:nvPr>
            <p:ph type="dt" sz="half" idx="12"/>
          </p:nvPr>
        </p:nvSpPr>
        <p:spPr bwMode="auto">
          <a:xfrm>
            <a:off x="685800" y="6248400"/>
            <a:ext cx="1905000" cy="457200"/>
          </a:xfrm>
          <a:prstGeom prst="rect">
            <a:avLst/>
          </a:prstGeom>
          <a:noFill/>
          <a:ln w="9525">
            <a:noFill/>
            <a:miter lim="800000"/>
          </a:ln>
          <a:effectLst/>
        </p:spPr>
        <p:txBody>
          <a:bodyPr vert="horz" wrap="square" lIns="92075" tIns="46038" rIns="92075" bIns="46038" numCol="1" anchor="ctr" anchorCtr="0" compatLnSpc="1"/>
          <a:lstStyle/>
          <a:p>
            <a:pPr eaLnBrk="1" fontAlgn="base" hangingPunct="1"/>
            <a:endParaRPr sz="1400" noProof="1"/>
          </a:p>
        </p:txBody>
      </p:sp>
      <p:sp>
        <p:nvSpPr>
          <p:cNvPr id="11" name="Rectangle 7"/>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2075" tIns="46038" rIns="92075" bIns="46038" numCol="1" anchor="ctr" anchorCtr="0" compatLnSpc="1"/>
          <a:lstStyle/>
          <a:p>
            <a:pPr algn="ctr" eaLnBrk="1" fontAlgn="base" hangingPunct="1"/>
            <a:endParaRPr sz="1400" noProof="1"/>
          </a:p>
        </p:txBody>
      </p:sp>
      <p:sp>
        <p:nvSpPr>
          <p:cNvPr id="12" name="Rectangle 8"/>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2075" tIns="46038" rIns="92075" bIns="46038" numCol="1" anchor="ctr" anchorCtr="0" compatLnSpc="1"/>
          <a:lstStyle/>
          <a:p>
            <a:pPr algn="r" eaLnBrk="1" fontAlgn="base" hangingPunct="1"/>
            <a:fld id="{9A0DB2DC-4C9A-4742-B13C-FB6460FD3503}" type="slidenum">
              <a:rPr lang="it-IT" altLang="it-IT" sz="1400" noProof="1" dirty="0">
                <a:latin typeface="Times New Roman" panose="02020603050405020304" pitchFamily="18" charset="0"/>
                <a:ea typeface="Arial" panose="020B0604020202020204" pitchFamily="34" charset="0"/>
                <a:cs typeface="+mn-ea"/>
              </a:rPr>
            </a:fld>
            <a:endParaRPr lang="it-IT" altLang="it-IT" sz="1400"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Immagine con didascalia">
    <p:bg>
      <p:bgPr>
        <a:gradFill rotWithShape="0">
          <a:gsLst>
            <a:gs pos="0">
              <a:schemeClr val="bg1"/>
            </a:gs>
            <a:gs pos="100000">
              <a:srgbClr val="9DD5F1"/>
            </a:gs>
          </a:gsLst>
          <a:lin ang="5400000"/>
          <a:tileRect/>
        </a:grad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792288" y="4800600"/>
            <a:ext cx="5486400" cy="566738"/>
          </a:xfrm>
        </p:spPr>
        <p:txBody>
          <a:bodyPr anchor="b"/>
          <a:lstStyle>
            <a:lvl1pPr algn="l">
              <a:defRPr sz="2000" b="1"/>
            </a:lvl1pPr>
          </a:lstStyle>
          <a:p>
            <a:pPr fontAlgn="base"/>
            <a:r>
              <a:rPr lang="it-IT" strike="noStrike" noProof="1" smtClean="0"/>
              <a:t>Fare clic per modificare lo stile del titolo</a:t>
            </a:r>
            <a:endParaRPr lang="it-IT" strike="noStrike" noProof="1"/>
          </a:p>
        </p:txBody>
      </p:sp>
      <p:sp>
        <p:nvSpPr>
          <p:cNvPr id="3" name="Segnaposto immagine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Pct val="80000"/>
              <a:buFont typeface="Wingdings" panose="05000000000000000000" pitchFamily="2" charset="2"/>
              <a:buNone/>
              <a:defRPr/>
            </a:pPr>
            <a:endParaRPr kumimoji="0" lang="it-IT"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4" name="Segnaposto testo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it-IT" strike="noStrike" noProof="1" smtClean="0"/>
              <a:t>Fare clic per modificare stili del testo dello schema</a:t>
            </a:r>
            <a:endParaRPr lang="it-IT" strike="noStrike" noProof="1" smtClean="0"/>
          </a:p>
        </p:txBody>
      </p:sp>
      <p:sp>
        <p:nvSpPr>
          <p:cNvPr id="10" name="Rectangle 6"/>
          <p:cNvSpPr>
            <a:spLocks noGrp="1" noChangeArrowheads="1"/>
          </p:cNvSpPr>
          <p:nvPr>
            <p:ph type="dt" sz="half" idx="12"/>
          </p:nvPr>
        </p:nvSpPr>
        <p:spPr bwMode="auto">
          <a:xfrm>
            <a:off x="685800" y="6248400"/>
            <a:ext cx="1905000" cy="457200"/>
          </a:xfrm>
          <a:prstGeom prst="rect">
            <a:avLst/>
          </a:prstGeom>
          <a:noFill/>
          <a:ln w="9525">
            <a:noFill/>
            <a:miter lim="800000"/>
          </a:ln>
          <a:effectLst/>
        </p:spPr>
        <p:txBody>
          <a:bodyPr vert="horz" wrap="square" lIns="92075" tIns="46038" rIns="92075" bIns="46038" numCol="1" anchor="ctr" anchorCtr="0" compatLnSpc="1"/>
          <a:lstStyle/>
          <a:p>
            <a:pPr eaLnBrk="1" fontAlgn="base" hangingPunct="1"/>
            <a:endParaRPr sz="1400" noProof="1"/>
          </a:p>
        </p:txBody>
      </p:sp>
      <p:sp>
        <p:nvSpPr>
          <p:cNvPr id="11" name="Rectangle 7"/>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2075" tIns="46038" rIns="92075" bIns="46038" numCol="1" anchor="ctr" anchorCtr="0" compatLnSpc="1"/>
          <a:lstStyle/>
          <a:p>
            <a:pPr algn="ctr" eaLnBrk="1" fontAlgn="base" hangingPunct="1"/>
            <a:endParaRPr sz="1400" noProof="1"/>
          </a:p>
        </p:txBody>
      </p:sp>
      <p:sp>
        <p:nvSpPr>
          <p:cNvPr id="12" name="Rectangle 8"/>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2075" tIns="46038" rIns="92075" bIns="46038" numCol="1" anchor="ctr" anchorCtr="0" compatLnSpc="1"/>
          <a:lstStyle/>
          <a:p>
            <a:pPr algn="r" eaLnBrk="1" fontAlgn="base" hangingPunct="1"/>
            <a:fld id="{9A0DB2DC-4C9A-4742-B13C-FB6460FD3503}" type="slidenum">
              <a:rPr lang="it-IT" altLang="it-IT" sz="1400" noProof="1" dirty="0">
                <a:latin typeface="Times New Roman" panose="02020603050405020304" pitchFamily="18" charset="0"/>
                <a:ea typeface="Arial" panose="020B0604020202020204" pitchFamily="34" charset="0"/>
                <a:cs typeface="+mn-ea"/>
              </a:rPr>
            </a:fld>
            <a:endParaRPr lang="it-IT" altLang="it-IT" sz="1400"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9DD5F1"/>
            </a:gs>
          </a:gsLst>
          <a:lin ang="5400000"/>
          <a:tileRect/>
        </a:gradFill>
        <a:effectLst/>
      </p:bgPr>
    </p:bg>
    <p:spTree>
      <p:nvGrpSpPr>
        <p:cNvPr id="1" name=""/>
        <p:cNvGrpSpPr/>
        <p:nvPr/>
      </p:nvGrpSpPr>
      <p:grpSpPr>
        <a:xfrm>
          <a:off x="0" y="0"/>
          <a:ext cx="0" cy="0"/>
          <a:chOff x="0" y="0"/>
          <a:chExt cx="0" cy="0"/>
        </a:xfrm>
      </p:grpSpPr>
      <p:grpSp>
        <p:nvGrpSpPr>
          <p:cNvPr id="1026" name="Group 2"/>
          <p:cNvGrpSpPr/>
          <p:nvPr/>
        </p:nvGrpSpPr>
        <p:grpSpPr>
          <a:xfrm>
            <a:off x="0" y="1588"/>
            <a:ext cx="9132888" cy="6845300"/>
            <a:chOff x="0" y="1"/>
            <a:chExt cx="5753" cy="4312"/>
          </a:xfrm>
        </p:grpSpPr>
        <p:sp>
          <p:nvSpPr>
            <p:cNvPr id="1027" name="Freeform 3"/>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it-IT"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033" name="Arc 4"/>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it-IT"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sp>
        <p:nvSpPr>
          <p:cNvPr id="1029" name="Rectangle 5"/>
          <p:cNvSpPr>
            <a:spLocks noGrp="1" noChangeArrowheads="1"/>
          </p:cNvSpPr>
          <p:nvPr>
            <p:ph type="title"/>
          </p:nvPr>
        </p:nvSpPr>
        <p:spPr bwMode="auto">
          <a:xfrm>
            <a:off x="685800" y="609600"/>
            <a:ext cx="7772400" cy="1143000"/>
          </a:xfrm>
          <a:prstGeom prst="rect">
            <a:avLst/>
          </a:prstGeom>
          <a:noFill/>
          <a:ln w="9525">
            <a:noFill/>
            <a:miter lim="800000"/>
          </a:ln>
          <a:effectLst/>
        </p:spPr>
        <p:txBody>
          <a:bodyPr vert="horz" wrap="square" lIns="92075" tIns="46038" rIns="92075" bIns="46038" numCol="1" anchor="ctr" anchorCtr="0" compatLnSpc="1"/>
          <a:lstStyle/>
          <a:p>
            <a:pPr lvl="0" fontAlgn="base"/>
            <a:r>
              <a:rPr lang="it-IT" strike="noStrike" noProof="1" smtClean="0"/>
              <a:t>Fare clic per modificare lo stile del titolo dello schema</a:t>
            </a:r>
            <a:endParaRPr lang="it-IT" strike="noStrike" noProof="1" smtClean="0"/>
          </a:p>
        </p:txBody>
      </p:sp>
      <p:sp>
        <p:nvSpPr>
          <p:cNvPr id="1030" name="Rectangle 6"/>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2075" tIns="46038" rIns="92075" bIns="46038" numCol="1" anchor="ctr" anchorCtr="0" compatLnSpc="1"/>
          <a:lstStyle/>
          <a:p>
            <a:pPr lvl="0" eaLnBrk="1" fontAlgn="base" hangingPunct="1"/>
            <a:endParaRPr sz="1400" strike="noStrike" noProof="1"/>
          </a:p>
        </p:txBody>
      </p:sp>
      <p:sp>
        <p:nvSpPr>
          <p:cNvPr id="1031" name="Rectangle 7"/>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2075" tIns="46038" rIns="92075" bIns="46038" numCol="1" anchor="ctr" anchorCtr="0" compatLnSpc="1"/>
          <a:lstStyle/>
          <a:p>
            <a:pPr lvl="0" algn="ctr" eaLnBrk="1" fontAlgn="base" hangingPunct="1"/>
            <a:endParaRPr sz="1400" strike="noStrike" noProof="1"/>
          </a:p>
        </p:txBody>
      </p:sp>
      <p:sp>
        <p:nvSpPr>
          <p:cNvPr id="1032" name="Rectangle 8"/>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2075" tIns="46038" rIns="92075" bIns="46038" numCol="1" anchor="ctr" anchorCtr="0" compatLnSpc="1"/>
          <a:lstStyle/>
          <a:p>
            <a:pPr lvl="0" algn="r" eaLnBrk="1" fontAlgn="base" hangingPunct="1"/>
            <a:fld id="{9A0DB2DC-4C9A-4742-B13C-FB6460FD3503}" type="slidenum">
              <a:rPr lang="it-IT" altLang="it-IT" sz="1400" strike="noStrike" noProof="1" dirty="0">
                <a:latin typeface="Times New Roman" panose="02020603050405020304" pitchFamily="18" charset="0"/>
                <a:ea typeface="Arial" panose="020B0604020202020204" pitchFamily="34" charset="0"/>
                <a:cs typeface="+mn-ea"/>
              </a:rPr>
            </a:fld>
            <a:endParaRPr lang="it-IT" altLang="it-IT" sz="1400" strike="noStrike" noProof="1"/>
          </a:p>
        </p:txBody>
      </p:sp>
      <p:sp>
        <p:nvSpPr>
          <p:cNvPr id="2" name="Rectangle 9"/>
          <p:cNvSpPr>
            <a:spLocks noGrp="1"/>
          </p:cNvSpPr>
          <p:nvPr>
            <p:ph type="body"/>
          </p:nvPr>
        </p:nvSpPr>
        <p:spPr>
          <a:xfrm>
            <a:off x="685800" y="1981200"/>
            <a:ext cx="7772400" cy="4114800"/>
          </a:xfrm>
          <a:prstGeom prst="rect">
            <a:avLst/>
          </a:prstGeom>
          <a:noFill/>
          <a:ln w="9525">
            <a:noFill/>
          </a:ln>
        </p:spPr>
        <p:txBody>
          <a:bodyPr anchor="t"/>
          <a:lstStyle/>
          <a:p>
            <a:pPr lvl="0" indent="-342900"/>
            <a:r>
              <a:rPr lang="it-IT" altLang="it-IT" dirty="0"/>
              <a:t>Fare clic per modificare gli stili del testo dello schema</a:t>
            </a:r>
            <a:endParaRPr lang="it-IT" altLang="it-IT" dirty="0"/>
          </a:p>
          <a:p>
            <a:pPr lvl="1" indent="-285750"/>
            <a:r>
              <a:rPr lang="it-IT" altLang="it-IT" dirty="0"/>
              <a:t>Secondo livello</a:t>
            </a:r>
            <a:endParaRPr lang="it-IT" altLang="it-IT" dirty="0"/>
          </a:p>
          <a:p>
            <a:pPr lvl="2" indent="-228600"/>
            <a:r>
              <a:rPr lang="it-IT" altLang="it-IT" dirty="0"/>
              <a:t>Terzo livello</a:t>
            </a:r>
            <a:endParaRPr lang="it-IT" altLang="it-IT" dirty="0"/>
          </a:p>
          <a:p>
            <a:pPr lvl="3" indent="-228600"/>
            <a:r>
              <a:rPr lang="it-IT" altLang="it-IT" dirty="0"/>
              <a:t>Quarto livello</a:t>
            </a:r>
            <a:endParaRPr lang="it-IT" altLang="it-IT" dirty="0"/>
          </a:p>
          <a:p>
            <a:pPr lvl="4" indent="-228600"/>
            <a:r>
              <a:rPr lang="it-IT" altLang="it-IT" dirty="0"/>
              <a:t>Quinto livello</a:t>
            </a:r>
            <a:endParaRPr lang="it-IT" alt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anose="020F050202020403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anose="020F050202020403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anose="020F050202020403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anose="020F0502020204030204"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wmf"/></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9.png"/><Relationship Id="rId3" Type="http://schemas.openxmlformats.org/officeDocument/2006/relationships/image" Target="../media/image8.png"/><Relationship Id="rId2" Type="http://schemas.microsoft.com/office/2007/relationships/media" Target="file:///C:\Users\utente\Documents\TRAININGS\2013\GLUBRAN%202\Glubran2_haemostatic_sealant_liver_resection_spray_DEF.mp4" TargetMode="External"/><Relationship Id="rId1" Type="http://schemas.openxmlformats.org/officeDocument/2006/relationships/video" Target="file:///C:\Users\utente\Documents\TRAININGS\2013\GLUBRAN%202\Glubran2_haemostatic_sealant_liver_resection_spray_DEF.mp4" TargetMode="Externa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9.png"/><Relationship Id="rId3" Type="http://schemas.openxmlformats.org/officeDocument/2006/relationships/image" Target="../media/image10.jpeg"/><Relationship Id="rId2" Type="http://schemas.microsoft.com/office/2007/relationships/media" Target="file:///C:\Users\utente\Documents\TRAININGS\2013\GLUBRAN%202\blue%20type%20but%20with%20short%20smooth%20cannula%2020131105.mp4" TargetMode="External"/><Relationship Id="rId1" Type="http://schemas.openxmlformats.org/officeDocument/2006/relationships/video" Target="file:///C:\Users\utente\Documents\TRAININGS\2013\GLUBRAN%202\blue%20type%20but%20with%20short%20smooth%20cannula%2020131105.mp4" TargetMode="Externa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9.png"/><Relationship Id="rId3" Type="http://schemas.openxmlformats.org/officeDocument/2006/relationships/image" Target="../media/image11.jpeg"/><Relationship Id="rId2" Type="http://schemas.microsoft.com/office/2007/relationships/media" Target="file:///C:\Users\utente\Documents\TRAININGS\2013\GLUBRAN%202\yellow%20type%20but%20with%20short%20smooth%20cannula%2020131105.mp4" TargetMode="External"/><Relationship Id="rId1" Type="http://schemas.openxmlformats.org/officeDocument/2006/relationships/video" Target="file:///C:\Users\utente\Documents\TRAININGS\2013\GLUBRAN%202\yellow%20type%20but%20with%20short%20smooth%20cannula%2020131105.mp4" TargetMode="Externa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13.emf"/><Relationship Id="rId1"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IZZO%20FEGATO.mp4" TargetMode="External"/><Relationship Id="rId1"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3.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3.jpe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3.jpe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hyperlink" Target="Anastomosi%20intesinale-Delrio.mp4" TargetMode="External"/><Relationship Id="rId2" Type="http://schemas.openxmlformats.org/officeDocument/2006/relationships/hyperlink" Target="IZZO%20FEGATO.mp4" TargetMode="External"/><Relationship Id="rId1" Type="http://schemas.openxmlformats.org/officeDocument/2006/relationships/image" Target="../media/image3.jpe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3.xml"/><Relationship Id="rId2" Type="http://schemas.openxmlformats.org/officeDocument/2006/relationships/hyperlink" Target="2-intestinal-anastomosis.wmv" TargetMode="External"/><Relationship Id="rId1" Type="http://schemas.openxmlformats.org/officeDocument/2006/relationships/image" Target="../media/image3.jpeg"/></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1.emf"/><Relationship Id="rId1" Type="http://schemas.openxmlformats.org/officeDocument/2006/relationships/image" Target="../media/image20.emf"/></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22.jpe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7.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image" Target="../media/image24.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30.jpe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24.png"/></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24.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60.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2.xml"/><Relationship Id="rId5" Type="http://schemas.openxmlformats.org/officeDocument/2006/relationships/hyperlink" Target="3.%20Pancreas%20ANASTOMOSI%20GASTRO-DIGIUNALE.mp4" TargetMode="External"/><Relationship Id="rId4" Type="http://schemas.openxmlformats.org/officeDocument/2006/relationships/hyperlink" Target="2.%20Pancreas%20ANSTOMOSI%20BILIO-DIGIUNALE.mp4" TargetMode="External"/><Relationship Id="rId3" Type="http://schemas.openxmlformats.org/officeDocument/2006/relationships/hyperlink" Target="2-intestinal-anastomosis.wmv" TargetMode="External"/><Relationship Id="rId2" Type="http://schemas.openxmlformats.org/officeDocument/2006/relationships/hyperlink" Target="1.%20Pancreas%20ANASTOMOSI%20PANCREATICO-DIGIUNALE.mp4" TargetMode="External"/><Relationship Id="rId1" Type="http://schemas.openxmlformats.org/officeDocument/2006/relationships/image" Target="../media/image24.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65.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2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87" name="Rectangle 11"/>
          <p:cNvSpPr>
            <a:spLocks noChangeArrowheads="1"/>
          </p:cNvSpPr>
          <p:nvPr/>
        </p:nvSpPr>
        <p:spPr bwMode="auto">
          <a:xfrm>
            <a:off x="1027113" y="2209800"/>
            <a:ext cx="7088188" cy="3941763"/>
          </a:xfrm>
          <a:prstGeom prst="rect">
            <a:avLst/>
          </a:prstGeom>
          <a:noFill/>
          <a:ln w="9525">
            <a:noFill/>
            <a:miter lim="800000"/>
          </a:ln>
          <a:effectLst/>
        </p:spPr>
        <p:txBody>
          <a:bodyPr wrap="none">
            <a:spAutoFit/>
          </a:bodyPr>
          <a:lstStyle/>
          <a:p>
            <a:pPr lvl="0" algn="ctr" fontAlgn="base"/>
            <a:r>
              <a:rPr lang="en-US" altLang="zh-CN" sz="72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GLUBRAN</a:t>
            </a:r>
            <a:r>
              <a:rPr lang="en-US" altLang="zh-CN" sz="6000" b="1" strike="noStrike" baseline="30000"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a:t>
            </a:r>
            <a:r>
              <a:rPr lang="en-US" altLang="zh-CN" sz="72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 2</a:t>
            </a:r>
            <a:endParaRPr lang="en-US" altLang="zh-CN" sz="72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fontAlgn="base"/>
            <a:r>
              <a:rPr lang="en-US" altLang="zh-CN" sz="7200" b="1" strike="noStrike" noProof="1">
                <a:solidFill>
                  <a:srgbClr val="40BEA3"/>
                </a:solidFill>
                <a:effectLst>
                  <a:outerShdw blurRad="38100" dist="38100" dir="2700000">
                    <a:srgbClr val="000000"/>
                  </a:outerShdw>
                </a:effectLst>
                <a:latin typeface="Calibri" panose="020F0502020204030204" pitchFamily="34" charset="0"/>
                <a:ea typeface="宋体" panose="02010600030101010101" pitchFamily="2" charset="-122"/>
                <a:cs typeface="+mn-ea"/>
              </a:rPr>
              <a:t>Glubran</a:t>
            </a:r>
            <a:r>
              <a:rPr lang="en-US" altLang="zh-CN" sz="7200" b="1" strike="noStrike" baseline="30000"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mn-ea"/>
              </a:rPr>
              <a:t>®</a:t>
            </a:r>
            <a:r>
              <a:rPr lang="en-US" altLang="zh-CN" sz="72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mn-ea"/>
              </a:rPr>
              <a:t> 2</a:t>
            </a:r>
            <a:r>
              <a:rPr lang="zh-CN" altLang="en-US" sz="7200" b="1" strike="noStrike" noProof="1">
                <a:solidFill>
                  <a:srgbClr val="40BEA3"/>
                </a:solidFill>
                <a:effectLst>
                  <a:outerShdw blurRad="38100" dist="38100" dir="2700000">
                    <a:srgbClr val="000000"/>
                  </a:outerShdw>
                </a:effectLst>
                <a:latin typeface="Calibri" panose="020F0502020204030204" pitchFamily="34" charset="0"/>
                <a:ea typeface="宋体" panose="02010600030101010101" pitchFamily="2" charset="-122"/>
                <a:cs typeface="+mn-ea"/>
              </a:rPr>
              <a:t>手术胶</a:t>
            </a:r>
            <a:endParaRPr lang="zh-CN" altLang="en-US" sz="7200" b="1" strike="noStrike" noProof="1">
              <a:solidFill>
                <a:srgbClr val="40BEA3"/>
              </a:solidFill>
              <a:effectLst>
                <a:outerShdw blurRad="38100" dist="38100" dir="2700000">
                  <a:srgbClr val="000000"/>
                </a:outerShdw>
              </a:effectLst>
              <a:latin typeface="Calibri" panose="020F0502020204030204" pitchFamily="34" charset="0"/>
              <a:ea typeface="宋体" panose="02010600030101010101" pitchFamily="2" charset="-122"/>
            </a:endParaRPr>
          </a:p>
          <a:p>
            <a:pPr lvl="0" algn="ctr" fontAlgn="base"/>
            <a:r>
              <a:rPr lang="en-US" altLang="zh-CN" sz="5400" b="1" strike="noStrike" noProof="1">
                <a:solidFill>
                  <a:srgbClr val="000000"/>
                </a:solidFill>
                <a:effectLst>
                  <a:outerShdw blurRad="38100" dist="38100" dir="2700000">
                    <a:srgbClr val="FFFFFF"/>
                  </a:outerShdw>
                </a:effectLst>
                <a:latin typeface="Calibri" panose="020F0502020204030204" pitchFamily="34" charset="0"/>
                <a:ea typeface="Times New Roman" panose="02020603050405020304" pitchFamily="18" charset="0"/>
                <a:cs typeface="+mn-ea"/>
              </a:rPr>
              <a:t>Surgical applications</a:t>
            </a:r>
            <a:endParaRPr lang="en-US" altLang="zh-CN" sz="5400" b="1" strike="noStrike" noProof="1">
              <a:solidFill>
                <a:srgbClr val="000000"/>
              </a:solidFill>
              <a:effectLst>
                <a:outerShdw blurRad="38100" dist="38100" dir="2700000">
                  <a:srgbClr val="FFFFFF"/>
                </a:outerShdw>
              </a:effectLst>
              <a:latin typeface="Calibri" panose="020F0502020204030204" pitchFamily="34" charset="0"/>
              <a:ea typeface="Times New Roman" panose="02020603050405020304" pitchFamily="18" charset="0"/>
            </a:endParaRPr>
          </a:p>
          <a:p>
            <a:pPr lvl="0" algn="ctr" fontAlgn="base"/>
            <a:r>
              <a:rPr lang="zh-CN" altLang="en-US" sz="5400" b="1" strike="noStrike" noProof="1">
                <a:solidFill>
                  <a:srgbClr val="000000"/>
                </a:solidFill>
                <a:effectLst>
                  <a:outerShdw blurRad="38100" dist="38100" dir="2700000">
                    <a:srgbClr val="FFFFFF"/>
                  </a:outerShdw>
                </a:effectLst>
                <a:latin typeface="Calibri" panose="020F0502020204030204" pitchFamily="34" charset="0"/>
                <a:ea typeface="宋体" panose="02010600030101010101" pitchFamily="2" charset="-122"/>
                <a:cs typeface="+mn-ea"/>
              </a:rPr>
              <a:t>手术应用</a:t>
            </a:r>
            <a:endParaRPr lang="zh-CN" altLang="en-US" sz="5400" b="1" strike="noStrike" noProof="1">
              <a:solidFill>
                <a:srgbClr val="000000"/>
              </a:solidFill>
              <a:effectLst>
                <a:outerShdw blurRad="38100" dist="38100" dir="2700000">
                  <a:srgbClr val="FFFFFF"/>
                </a:outerShdw>
              </a:effectLst>
              <a:latin typeface="Calibri" panose="020F0502020204030204" pitchFamily="34" charset="0"/>
              <a:ea typeface="宋体" panose="02010600030101010101" pitchFamily="2" charset="-122"/>
            </a:endParaRPr>
          </a:p>
        </p:txBody>
      </p:sp>
      <p:grpSp>
        <p:nvGrpSpPr>
          <p:cNvPr id="21506" name="Group 12"/>
          <p:cNvGrpSpPr/>
          <p:nvPr/>
        </p:nvGrpSpPr>
        <p:grpSpPr>
          <a:xfrm>
            <a:off x="7761288" y="5927725"/>
            <a:ext cx="1341437" cy="701675"/>
            <a:chOff x="4889" y="3734"/>
            <a:chExt cx="845" cy="442"/>
          </a:xfrm>
        </p:grpSpPr>
        <p:sp>
          <p:nvSpPr>
            <p:cNvPr id="21507" name="Rectangle 13"/>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rgbClr val="FFFFFF"/>
                </a:solidFill>
                <a:latin typeface="Arial" panose="020B0604020202020204" pitchFamily="34" charset="0"/>
                <a:ea typeface="Times New Roman" panose="02020603050405020304" pitchFamily="18" charset="0"/>
              </a:endParaRPr>
            </a:p>
          </p:txBody>
        </p:sp>
        <p:sp>
          <p:nvSpPr>
            <p:cNvPr id="21508" name="Text Box 14"/>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rgbClr val="FFFFFF"/>
                  </a:solidFill>
                  <a:latin typeface="Arial" panose="020B0604020202020204" pitchFamily="34" charset="0"/>
                  <a:ea typeface="Times New Roman" panose="02020603050405020304" pitchFamily="18" charset="0"/>
                </a:rPr>
                <a:t>GEM</a:t>
              </a:r>
              <a:endParaRPr lang="en-GB" altLang="it-IT" sz="4000" u="sng" dirty="0">
                <a:solidFill>
                  <a:srgbClr val="FFFFFF"/>
                </a:solidFill>
                <a:latin typeface="Arial" panose="020B0604020202020204" pitchFamily="34" charset="0"/>
                <a:ea typeface="Times New Roman" panose="02020603050405020304" pitchFamily="18" charset="0"/>
              </a:endParaRPr>
            </a:p>
          </p:txBody>
        </p:sp>
      </p:grpSp>
      <p:pic>
        <p:nvPicPr>
          <p:cNvPr id="21509" name="Picture 20" descr="PE01023_"/>
          <p:cNvPicPr>
            <a:picLocks noChangeAspect="1"/>
          </p:cNvPicPr>
          <p:nvPr/>
        </p:nvPicPr>
        <p:blipFill>
          <a:blip r:embed="rId1"/>
          <a:stretch>
            <a:fillRect/>
          </a:stretch>
        </p:blipFill>
        <p:spPr>
          <a:xfrm>
            <a:off x="228600" y="1524000"/>
            <a:ext cx="1330325" cy="2089150"/>
          </a:xfrm>
          <a:prstGeom prst="rect">
            <a:avLst/>
          </a:prstGeom>
          <a:noFill/>
          <a:ln w="9525">
            <a:noFill/>
          </a:ln>
        </p:spPr>
      </p:pic>
      <p:grpSp>
        <p:nvGrpSpPr>
          <p:cNvPr id="21510" name="Group 22"/>
          <p:cNvGrpSpPr/>
          <p:nvPr/>
        </p:nvGrpSpPr>
        <p:grpSpPr>
          <a:xfrm>
            <a:off x="-4762" y="0"/>
            <a:ext cx="9144000" cy="1295400"/>
            <a:chOff x="3" y="0"/>
            <a:chExt cx="5760" cy="816"/>
          </a:xfrm>
        </p:grpSpPr>
        <p:sp>
          <p:nvSpPr>
            <p:cNvPr id="21511" name="Rectangle 23"/>
            <p:cNvSpPr/>
            <p:nvPr/>
          </p:nvSpPr>
          <p:spPr>
            <a:xfrm>
              <a:off x="3" y="0"/>
              <a:ext cx="5760" cy="816"/>
            </a:xfrm>
            <a:prstGeom prst="rect">
              <a:avLst/>
            </a:prstGeom>
            <a:solidFill>
              <a:srgbClr val="22BEB7"/>
            </a:solidFill>
            <a:ln w="9525">
              <a:noFill/>
            </a:ln>
          </p:spPr>
          <p:txBody>
            <a:bodyPr wrap="none" anchor="ctr"/>
            <a:lstStyle/>
            <a:p>
              <a:pPr lvl="0" indent="0" algn="ctr"/>
              <a:r>
                <a:rPr lang="it-IT" altLang="it-IT" sz="4400" b="1" dirty="0">
                  <a:solidFill>
                    <a:srgbClr val="FFFFFF"/>
                  </a:solidFill>
                  <a:latin typeface="Calibri" panose="020F0502020204030204" pitchFamily="34" charset="0"/>
                  <a:ea typeface="Times New Roman" panose="02020603050405020304" pitchFamily="18" charset="0"/>
                </a:rPr>
                <a:t>GLUBRAN</a:t>
              </a:r>
              <a:r>
                <a:rPr lang="it-IT" altLang="it-IT" sz="2800" b="1" baseline="54000" dirty="0">
                  <a:solidFill>
                    <a:srgbClr val="FFFFFF"/>
                  </a:solidFill>
                  <a:latin typeface="Calibri" panose="020F0502020204030204" pitchFamily="34" charset="0"/>
                  <a:ea typeface="Times New Roman" panose="02020603050405020304" pitchFamily="18" charset="0"/>
                </a:rPr>
                <a:t>®</a:t>
              </a:r>
              <a:r>
                <a:rPr lang="it-IT" altLang="it-IT" sz="4400" b="1" dirty="0">
                  <a:solidFill>
                    <a:srgbClr val="FFFFFF"/>
                  </a:solidFill>
                  <a:latin typeface="Calibri" panose="020F0502020204030204" pitchFamily="34" charset="0"/>
                  <a:ea typeface="Times New Roman" panose="02020603050405020304" pitchFamily="18" charset="0"/>
                </a:rPr>
                <a:t> 2</a:t>
              </a:r>
              <a:endParaRPr lang="en-GB" altLang="it-IT" sz="4400" b="1" dirty="0">
                <a:solidFill>
                  <a:srgbClr val="FFFFFF"/>
                </a:solidFill>
                <a:latin typeface="Calibri" panose="020F0502020204030204" pitchFamily="34" charset="0"/>
                <a:ea typeface="Times New Roman" panose="02020603050405020304" pitchFamily="18" charset="0"/>
              </a:endParaRPr>
            </a:p>
          </p:txBody>
        </p:sp>
        <p:sp>
          <p:nvSpPr>
            <p:cNvPr id="21512" name="AutoShape 24"/>
            <p:cNvSpPr/>
            <p:nvPr/>
          </p:nvSpPr>
          <p:spPr>
            <a:xfrm>
              <a:off x="1680" y="96"/>
              <a:ext cx="2400" cy="624"/>
            </a:xfrm>
            <a:prstGeom prst="flowChartTerminator">
              <a:avLst/>
            </a:prstGeom>
            <a:noFill/>
            <a:ln w="28575" cap="flat" cmpd="sng">
              <a:solidFill>
                <a:schemeClr val="bg1"/>
              </a:solidFill>
              <a:prstDash val="solid"/>
              <a:miter/>
              <a:headEnd type="none" w="med" len="med"/>
              <a:tailEnd type="none" w="med" len="med"/>
            </a:ln>
          </p:spPr>
          <p:txBody>
            <a:bodyPr wrap="none" anchor="ctr"/>
            <a:lstStyle/>
            <a:p>
              <a:pPr lvl="0" indent="0" algn="ctr" eaLnBrk="0" hangingPunct="0"/>
              <a:endParaRPr lang="it-IT" altLang="it-IT" dirty="0">
                <a:solidFill>
                  <a:srgbClr val="000000"/>
                </a:solidFill>
                <a:latin typeface="Calibri" panose="020F0502020204030204" pitchFamily="34" charset="0"/>
                <a:ea typeface="Times New Roman" panose="02020603050405020304" pitchFamily="18"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668463" y="160338"/>
            <a:ext cx="5837238" cy="1143000"/>
          </a:xfrm>
          <a:solidFill>
            <a:srgbClr val="FFFF00"/>
          </a:solidFill>
          <a:ln w="38100">
            <a:solidFill>
              <a:srgbClr val="C00000"/>
            </a:solidFill>
          </a:ln>
        </p:spPr>
        <p:txBody>
          <a:bodyPr vert="horz" wrap="square" lIns="92075" tIns="46038" rIns="92075" bIns="46038" numCol="1" anchor="b"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t-IT" sz="3600" b="1" i="0" u="none" strike="noStrike" kern="0" cap="none" spc="0" normalizeH="0" baseline="0" noProof="0" dirty="0">
                <a:ln>
                  <a:noFill/>
                </a:ln>
                <a:solidFill>
                  <a:srgbClr val="40BEA3"/>
                </a:solidFill>
                <a:effectLst>
                  <a:outerShdw blurRad="38100" dist="38100" dir="2700000" algn="tl">
                    <a:srgbClr val="C0C0C0"/>
                  </a:outerShdw>
                </a:effectLst>
                <a:uLnTx/>
                <a:uFillTx/>
                <a:latin typeface="+mn-lt"/>
                <a:ea typeface="+mj-ea"/>
                <a:cs typeface="+mj-cs"/>
              </a:rPr>
              <a:t>GLUBRAN</a:t>
            </a:r>
            <a:r>
              <a:rPr kumimoji="0" lang="it-IT" sz="3600" b="1" i="0" u="none" strike="noStrike" kern="0" cap="none" spc="0" normalizeH="0" baseline="30000" noProof="0" dirty="0">
                <a:ln>
                  <a:noFill/>
                </a:ln>
                <a:solidFill>
                  <a:srgbClr val="40BEA3"/>
                </a:solidFill>
                <a:effectLst>
                  <a:outerShdw blurRad="38100" dist="38100" dir="2700000" algn="tl">
                    <a:srgbClr val="C0C0C0"/>
                  </a:outerShdw>
                </a:effectLst>
                <a:uLnTx/>
                <a:uFillTx/>
                <a:latin typeface="+mn-lt"/>
                <a:ea typeface="+mj-ea"/>
                <a:cs typeface="+mj-cs"/>
              </a:rPr>
              <a:t>®</a:t>
            </a:r>
            <a:r>
              <a:rPr kumimoji="0" lang="it-IT" sz="3600" b="1" i="0" u="none" strike="noStrike" kern="0" cap="none" spc="0" normalizeH="0" baseline="0" noProof="0" dirty="0">
                <a:ln>
                  <a:noFill/>
                </a:ln>
                <a:solidFill>
                  <a:srgbClr val="40BEA3"/>
                </a:solidFill>
                <a:effectLst>
                  <a:outerShdw blurRad="38100" dist="38100" dir="2700000" algn="tl">
                    <a:srgbClr val="C0C0C0"/>
                  </a:outerShdw>
                </a:effectLst>
                <a:uLnTx/>
                <a:uFillTx/>
                <a:latin typeface="+mn-lt"/>
                <a:ea typeface="+mj-ea"/>
                <a:cs typeface="+mj-cs"/>
              </a:rPr>
              <a:t>2</a:t>
            </a:r>
            <a:r>
              <a:rPr kumimoji="0" lang="it-IT" sz="4400" b="0" i="0" u="none" strike="noStrike" kern="0" cap="none" spc="0" normalizeH="0" baseline="0" noProof="0" dirty="0">
                <a:ln>
                  <a:noFill/>
                </a:ln>
                <a:solidFill>
                  <a:schemeClr val="accent1"/>
                </a:solidFill>
                <a:effectLst>
                  <a:outerShdw blurRad="38100" dist="38100" dir="2700000" algn="tl">
                    <a:srgbClr val="C0C0C0"/>
                  </a:outerShdw>
                </a:effectLst>
                <a:uLnTx/>
                <a:uFillTx/>
                <a:latin typeface="+mn-lt"/>
                <a:ea typeface="+mj-ea"/>
                <a:cs typeface="+mj-cs"/>
              </a:rPr>
              <a:t> </a:t>
            </a:r>
            <a:br>
              <a:rPr kumimoji="0" lang="it-IT" sz="4400" b="0" i="0" u="none" strike="noStrike" kern="0" cap="none" spc="0" normalizeH="0" baseline="0" noProof="0" dirty="0">
                <a:ln>
                  <a:noFill/>
                </a:ln>
                <a:solidFill>
                  <a:schemeClr val="accent1"/>
                </a:solidFill>
                <a:effectLst>
                  <a:outerShdw blurRad="38100" dist="38100" dir="2700000" algn="tl">
                    <a:srgbClr val="C0C0C0"/>
                  </a:outerShdw>
                </a:effectLst>
                <a:uLnTx/>
                <a:uFillTx/>
                <a:latin typeface="+mn-lt"/>
                <a:ea typeface="+mj-ea"/>
                <a:cs typeface="+mj-cs"/>
              </a:rPr>
            </a:br>
            <a:r>
              <a:rPr kumimoji="0" lang="it-IT" sz="2800" b="1" i="0" u="none" strike="noStrike" kern="0" cap="none" spc="0" normalizeH="0" baseline="0" noProof="0" dirty="0">
                <a:ln>
                  <a:noFill/>
                </a:ln>
                <a:solidFill>
                  <a:srgbClr val="3333CC"/>
                </a:solidFill>
                <a:effectLst>
                  <a:outerShdw blurRad="38100" dist="38100" dir="2700000" algn="tl">
                    <a:srgbClr val="C0C0C0"/>
                  </a:outerShdw>
                </a:effectLst>
                <a:uLnTx/>
                <a:uFillTx/>
                <a:latin typeface="+mn-lt"/>
                <a:ea typeface="+mj-ea"/>
                <a:cs typeface="+mj-cs"/>
              </a:rPr>
              <a:t>APPLICATIONS IN HEPATIC SURGERY</a:t>
            </a:r>
            <a:r>
              <a:rPr kumimoji="0" lang="zh-CN" altLang="it-IT" sz="2800" b="1" i="0" u="none" strike="noStrike" kern="0" cap="none" spc="0" normalizeH="0" baseline="0" noProof="0" dirty="0">
                <a:ln>
                  <a:noFill/>
                </a:ln>
                <a:solidFill>
                  <a:srgbClr val="3333CC"/>
                </a:solidFill>
                <a:effectLst>
                  <a:outerShdw blurRad="38100" dist="38100" dir="2700000" algn="tl">
                    <a:srgbClr val="C0C0C0"/>
                  </a:outerShdw>
                </a:effectLst>
                <a:uLnTx/>
                <a:uFillTx/>
                <a:latin typeface="+mn-lt"/>
                <a:ea typeface="+mj-ea"/>
                <a:cs typeface="+mj-cs"/>
              </a:rPr>
              <a:t>在</a:t>
            </a:r>
            <a:r>
              <a:rPr kumimoji="0" lang="it-IT" sz="2800" b="1" i="0" u="none" strike="noStrike" kern="0" cap="none" spc="0" normalizeH="0" baseline="0" noProof="0" dirty="0">
                <a:ln>
                  <a:noFill/>
                </a:ln>
                <a:solidFill>
                  <a:srgbClr val="3333CC"/>
                </a:solidFill>
                <a:effectLst>
                  <a:outerShdw blurRad="38100" dist="38100" dir="2700000" algn="tl">
                    <a:srgbClr val="C0C0C0"/>
                  </a:outerShdw>
                </a:effectLst>
                <a:uLnTx/>
                <a:uFillTx/>
                <a:latin typeface="+mn-lt"/>
                <a:ea typeface="+mj-ea"/>
                <a:cs typeface="+mj-cs"/>
              </a:rPr>
              <a:t>肝脏外科</a:t>
            </a:r>
            <a:r>
              <a:rPr kumimoji="0" lang="zh-CN" altLang="it-IT" sz="2800" b="1" i="0" u="none" strike="noStrike" kern="0" cap="none" spc="0" normalizeH="0" baseline="0" noProof="0" dirty="0">
                <a:ln>
                  <a:noFill/>
                </a:ln>
                <a:solidFill>
                  <a:srgbClr val="3333CC"/>
                </a:solidFill>
                <a:effectLst>
                  <a:outerShdw blurRad="38100" dist="38100" dir="2700000" algn="tl">
                    <a:srgbClr val="C0C0C0"/>
                  </a:outerShdw>
                </a:effectLst>
                <a:uLnTx/>
                <a:uFillTx/>
                <a:latin typeface="+mn-lt"/>
                <a:ea typeface="+mj-ea"/>
                <a:cs typeface="+mj-cs"/>
              </a:rPr>
              <a:t>的</a:t>
            </a:r>
            <a:r>
              <a:rPr lang="it-IT" sz="2800" b="1" noProof="0" dirty="0">
                <a:ln>
                  <a:noFill/>
                </a:ln>
                <a:solidFill>
                  <a:srgbClr val="3333CC"/>
                </a:solidFill>
                <a:uLnTx/>
                <a:uFillTx/>
                <a:latin typeface="+mn-lt"/>
                <a:sym typeface="+mn-ea"/>
              </a:rPr>
              <a:t>应用</a:t>
            </a:r>
            <a:endParaRPr kumimoji="0" lang="it-IT" sz="2800" b="1" i="0" u="none" strike="noStrike" kern="0" cap="none" spc="0" normalizeH="0" baseline="0" noProof="0" dirty="0">
              <a:ln>
                <a:noFill/>
              </a:ln>
              <a:solidFill>
                <a:srgbClr val="3333CC"/>
              </a:solidFill>
              <a:effectLst>
                <a:outerShdw blurRad="38100" dist="38100" dir="2700000" algn="tl">
                  <a:srgbClr val="C0C0C0"/>
                </a:outerShdw>
              </a:effectLst>
              <a:uLnTx/>
              <a:uFillTx/>
              <a:latin typeface="+mn-lt"/>
              <a:ea typeface="+mj-ea"/>
              <a:cs typeface="+mj-cs"/>
            </a:endParaRPr>
          </a:p>
        </p:txBody>
      </p:sp>
      <p:grpSp>
        <p:nvGrpSpPr>
          <p:cNvPr id="34818" name="Group 6"/>
          <p:cNvGrpSpPr/>
          <p:nvPr/>
        </p:nvGrpSpPr>
        <p:grpSpPr>
          <a:xfrm>
            <a:off x="76200" y="152400"/>
            <a:ext cx="1341438" cy="701675"/>
            <a:chOff x="4889" y="3734"/>
            <a:chExt cx="845" cy="442"/>
          </a:xfrm>
        </p:grpSpPr>
        <p:sp>
          <p:nvSpPr>
            <p:cNvPr id="34819"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34820"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34821" name="Rectangle 3"/>
          <p:cNvSpPr>
            <a:spLocks noGrp="1"/>
          </p:cNvSpPr>
          <p:nvPr>
            <p:ph type="body" sz="half" idx="2"/>
          </p:nvPr>
        </p:nvSpPr>
        <p:spPr>
          <a:xfrm>
            <a:off x="6286500" y="1376680"/>
            <a:ext cx="2857500" cy="4454525"/>
          </a:xfrm>
        </p:spPr>
        <p:txBody>
          <a:bodyPr wrap="square" lIns="91440" tIns="45720" rIns="91440" bIns="45720" anchor="t"/>
          <a:lstStyle/>
          <a:p>
            <a:pPr eaLnBrk="1" hangingPunct="1">
              <a:lnSpc>
                <a:spcPct val="150000"/>
              </a:lnSpc>
              <a:buNone/>
            </a:pPr>
            <a:r>
              <a:rPr lang="it-IT" altLang="it-IT" sz="2000" b="1" dirty="0"/>
              <a:t>    </a:t>
            </a:r>
            <a:endParaRPr lang="it-IT" altLang="it-IT" sz="2000" b="1" dirty="0"/>
          </a:p>
          <a:p>
            <a:pPr eaLnBrk="1" hangingPunct="1">
              <a:lnSpc>
                <a:spcPct val="150000"/>
              </a:lnSpc>
              <a:buNone/>
            </a:pPr>
            <a:r>
              <a:rPr lang="it-IT" altLang="it-IT" sz="2000" b="1" dirty="0"/>
              <a:t>Glubran 2</a:t>
            </a:r>
            <a:r>
              <a:rPr lang="it-IT" altLang="it-IT" sz="2000" b="1" dirty="0">
                <a:sym typeface="+mn-ea"/>
              </a:rPr>
              <a:t>在肝切除手术中</a:t>
            </a:r>
            <a:r>
              <a:rPr lang="it-IT" altLang="it-IT" sz="2000" b="1" dirty="0"/>
              <a:t>作为止血和</a:t>
            </a:r>
            <a:r>
              <a:rPr lang="zh-CN" altLang="it-IT" sz="2000" b="1" dirty="0"/>
              <a:t>密封胶</a:t>
            </a:r>
            <a:r>
              <a:rPr lang="it-IT" altLang="it-IT" sz="2000" b="1" dirty="0"/>
              <a:t>， </a:t>
            </a:r>
            <a:r>
              <a:rPr lang="zh-CN" altLang="it-IT" sz="2000" b="1" dirty="0"/>
              <a:t>以</a:t>
            </a:r>
            <a:r>
              <a:rPr lang="it-IT" altLang="it-IT" sz="2000" b="1" dirty="0">
                <a:sym typeface="+mn-ea"/>
              </a:rPr>
              <a:t>喷雾形式</a:t>
            </a:r>
            <a:r>
              <a:rPr lang="zh-CN" altLang="it-IT" sz="2000" b="1" dirty="0">
                <a:sym typeface="+mn-ea"/>
              </a:rPr>
              <a:t>使用：</a:t>
            </a:r>
            <a:endParaRPr lang="zh-CN" altLang="it-IT" sz="2000" b="1" dirty="0"/>
          </a:p>
          <a:p>
            <a:pPr eaLnBrk="1" hangingPunct="1">
              <a:lnSpc>
                <a:spcPct val="150000"/>
              </a:lnSpc>
              <a:buNone/>
            </a:pPr>
            <a:r>
              <a:rPr lang="it-IT" altLang="it-IT" sz="2000" b="1" dirty="0"/>
              <a:t>（蓝色）宏</a:t>
            </a:r>
            <a:r>
              <a:rPr lang="zh-CN" altLang="it-IT" sz="2000" b="1" dirty="0"/>
              <a:t>观和</a:t>
            </a:r>
            <a:endParaRPr lang="zh-CN" altLang="it-IT" sz="2000" b="1" dirty="0"/>
          </a:p>
          <a:p>
            <a:pPr eaLnBrk="1" hangingPunct="1">
              <a:lnSpc>
                <a:spcPct val="150000"/>
              </a:lnSpc>
              <a:buNone/>
            </a:pPr>
            <a:r>
              <a:rPr lang="it-IT" altLang="it-IT" sz="2000" b="1" dirty="0"/>
              <a:t>（黄色）微</a:t>
            </a:r>
            <a:r>
              <a:rPr lang="zh-CN" altLang="it-IT" sz="2000" b="1" dirty="0"/>
              <a:t>观</a:t>
            </a:r>
            <a:r>
              <a:rPr lang="it-IT" altLang="it-IT" sz="2000" b="1" dirty="0"/>
              <a:t>喷雾</a:t>
            </a:r>
            <a:r>
              <a:rPr lang="zh-CN" altLang="it-IT" sz="2000" b="1" dirty="0"/>
              <a:t>，</a:t>
            </a:r>
            <a:endParaRPr lang="zh-CN" altLang="it-IT" sz="2000" b="1" dirty="0"/>
          </a:p>
          <a:p>
            <a:pPr eaLnBrk="1" hangingPunct="1">
              <a:lnSpc>
                <a:spcPct val="150000"/>
              </a:lnSpc>
              <a:buNone/>
            </a:pPr>
            <a:r>
              <a:rPr lang="zh-CN" altLang="it-IT" sz="2000" b="1" dirty="0">
                <a:sym typeface="+mn-ea"/>
              </a:rPr>
              <a:t>有三种不同形式的干预，</a:t>
            </a:r>
            <a:endParaRPr lang="zh-CN" altLang="it-IT" sz="2000" b="1" dirty="0"/>
          </a:p>
          <a:p>
            <a:pPr eaLnBrk="1" hangingPunct="1">
              <a:lnSpc>
                <a:spcPct val="150000"/>
              </a:lnSpc>
              <a:buNone/>
            </a:pPr>
            <a:endParaRPr lang="it-IT" altLang="it-IT" sz="2000" b="1" dirty="0"/>
          </a:p>
          <a:p>
            <a:pPr algn="ctr" eaLnBrk="1" hangingPunct="1">
              <a:lnSpc>
                <a:spcPct val="150000"/>
              </a:lnSpc>
              <a:buNone/>
            </a:pPr>
            <a:endParaRPr lang="it-IT" altLang="it-IT" sz="1800" b="1" dirty="0">
              <a:solidFill>
                <a:srgbClr val="FF0000"/>
              </a:solidFill>
            </a:endParaRPr>
          </a:p>
        </p:txBody>
      </p:sp>
      <p:pic>
        <p:nvPicPr>
          <p:cNvPr id="10" name="Glubran2_haemostatic_sealant_liver_resection_spray_DEF.mp4">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103188" y="1725613"/>
            <a:ext cx="6267450" cy="5014912"/>
          </a:xfrm>
          <a:prstGeom prst="rect">
            <a:avLst/>
          </a:prstGeom>
          <a:noFill/>
          <a:ln w="9525">
            <a:noFill/>
          </a:ln>
        </p:spPr>
      </p:pic>
      <p:pic>
        <p:nvPicPr>
          <p:cNvPr id="60422" name="Picture 14" descr="http://www.sensilab.it/media/wysiwyg/4.png"/>
          <p:cNvPicPr>
            <a:picLocks noChangeAspect="1" noChangeArrowheads="1"/>
          </p:cNvPicPr>
          <p:nvPr/>
        </p:nvPicPr>
        <p:blipFill>
          <a:blip r:embed="rId4" cstate="print"/>
          <a:srcRect/>
          <a:stretch>
            <a:fillRect/>
          </a:stretch>
        </p:blipFill>
        <p:spPr bwMode="auto">
          <a:xfrm>
            <a:off x="7767636" y="112712"/>
            <a:ext cx="1376364" cy="78422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00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lue type but with short smooth cannula 20131105.mp4">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103188" y="1847850"/>
            <a:ext cx="6253162" cy="4243388"/>
          </a:xfrm>
          <a:prstGeom prst="rect">
            <a:avLst/>
          </a:prstGeom>
          <a:noFill/>
          <a:ln w="9525">
            <a:noFill/>
          </a:ln>
        </p:spPr>
      </p:pic>
      <p:grpSp>
        <p:nvGrpSpPr>
          <p:cNvPr id="35842" name="Group 6"/>
          <p:cNvGrpSpPr/>
          <p:nvPr/>
        </p:nvGrpSpPr>
        <p:grpSpPr>
          <a:xfrm>
            <a:off x="76200" y="152400"/>
            <a:ext cx="1341438" cy="701675"/>
            <a:chOff x="4889" y="3734"/>
            <a:chExt cx="845" cy="442"/>
          </a:xfrm>
        </p:grpSpPr>
        <p:sp>
          <p:nvSpPr>
            <p:cNvPr id="35843"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35844"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35845" name="Rectangle 3"/>
          <p:cNvSpPr>
            <a:spLocks noGrp="1"/>
          </p:cNvSpPr>
          <p:nvPr>
            <p:ph type="body" sz="half" idx="2"/>
          </p:nvPr>
        </p:nvSpPr>
        <p:spPr>
          <a:xfrm>
            <a:off x="6334125" y="1376363"/>
            <a:ext cx="2809875" cy="1930400"/>
          </a:xfrm>
        </p:spPr>
        <p:txBody>
          <a:bodyPr wrap="square" lIns="91440" tIns="45720" rIns="91440" bIns="45720" anchor="t"/>
          <a:lstStyle/>
          <a:p>
            <a:pPr eaLnBrk="1" hangingPunct="1">
              <a:lnSpc>
                <a:spcPct val="150000"/>
              </a:lnSpc>
              <a:buNone/>
            </a:pPr>
            <a:r>
              <a:rPr lang="it-IT" altLang="it-IT" b="1" dirty="0"/>
              <a:t>    </a:t>
            </a:r>
            <a:endParaRPr lang="it-IT" altLang="it-IT" b="1" dirty="0"/>
          </a:p>
          <a:p>
            <a:pPr eaLnBrk="1" hangingPunct="1">
              <a:lnSpc>
                <a:spcPct val="150000"/>
              </a:lnSpc>
              <a:buNone/>
            </a:pPr>
            <a:r>
              <a:rPr lang="it-IT" altLang="it-IT" sz="1800" b="1" dirty="0">
                <a:solidFill>
                  <a:srgbClr val="FF0000"/>
                </a:solidFill>
              </a:rPr>
              <a:t> </a:t>
            </a:r>
            <a:r>
              <a:rPr lang="it-IT" altLang="it-IT" sz="2000" b="1" dirty="0">
                <a:sym typeface="+mn-ea"/>
              </a:rPr>
              <a:t>Glubran 2作为止血</a:t>
            </a:r>
            <a:r>
              <a:rPr lang="zh-CN" altLang="it-IT" sz="2000" b="1" dirty="0">
                <a:sym typeface="+mn-ea"/>
              </a:rPr>
              <a:t>剂</a:t>
            </a:r>
            <a:r>
              <a:rPr lang="it-IT" altLang="it-IT" sz="2000" b="1" dirty="0">
                <a:sym typeface="+mn-ea"/>
              </a:rPr>
              <a:t>和密封剂在肝切除手术中，以喷雾形式应用 - </a:t>
            </a:r>
            <a:endParaRPr lang="it-IT" altLang="it-IT" sz="2000" b="1" dirty="0"/>
          </a:p>
          <a:p>
            <a:pPr eaLnBrk="1" hangingPunct="1">
              <a:lnSpc>
                <a:spcPct val="150000"/>
              </a:lnSpc>
              <a:buNone/>
            </a:pPr>
            <a:r>
              <a:rPr lang="it-IT" altLang="it-IT" sz="2000" b="1" dirty="0">
                <a:sym typeface="+mn-ea"/>
              </a:rPr>
              <a:t>使用短</a:t>
            </a:r>
            <a:r>
              <a:rPr lang="zh-CN" altLang="it-IT" sz="2000" b="1" dirty="0">
                <a:sym typeface="+mn-ea"/>
              </a:rPr>
              <a:t>期</a:t>
            </a:r>
            <a:r>
              <a:rPr lang="it-IT" altLang="it-IT" sz="2000" b="1" dirty="0">
                <a:sym typeface="+mn-ea"/>
              </a:rPr>
              <a:t>（蓝色）和可悬挂的</a:t>
            </a:r>
            <a:r>
              <a:rPr lang="zh-CN" altLang="it-IT" sz="2000" b="1" dirty="0">
                <a:sym typeface="+mn-ea"/>
              </a:rPr>
              <a:t>（</a:t>
            </a:r>
            <a:r>
              <a:rPr lang="en-US" altLang="it-IT" sz="2000" b="1" dirty="0">
                <a:sym typeface="+mn-ea"/>
              </a:rPr>
              <a:t>hangable</a:t>
            </a:r>
            <a:r>
              <a:rPr lang="zh-CN" altLang="en-US" sz="2000" b="1" dirty="0">
                <a:sym typeface="+mn-ea"/>
              </a:rPr>
              <a:t>？）</a:t>
            </a:r>
            <a:r>
              <a:rPr lang="it-IT" altLang="it-IT" sz="2000" b="1" dirty="0">
                <a:sym typeface="+mn-ea"/>
              </a:rPr>
              <a:t>宏喷雾</a:t>
            </a:r>
            <a:endParaRPr lang="it-IT" altLang="it-IT" sz="2000" b="1" dirty="0">
              <a:solidFill>
                <a:srgbClr val="FF0000"/>
              </a:solidFill>
            </a:endParaRPr>
          </a:p>
        </p:txBody>
      </p:sp>
      <p:pic>
        <p:nvPicPr>
          <p:cNvPr id="61445" name="Picture 14" descr="http://www.sensilab.it/media/wysiwyg/4.png"/>
          <p:cNvPicPr>
            <a:picLocks noChangeAspect="1" noChangeArrowheads="1"/>
          </p:cNvPicPr>
          <p:nvPr/>
        </p:nvPicPr>
        <p:blipFill>
          <a:blip r:embed="rId4" cstate="print"/>
          <a:srcRect/>
          <a:stretch>
            <a:fillRect/>
          </a:stretch>
        </p:blipFill>
        <p:spPr bwMode="auto">
          <a:xfrm>
            <a:off x="7767636" y="65087"/>
            <a:ext cx="1376364" cy="784225"/>
          </a:xfrm>
          <a:prstGeom prst="rect">
            <a:avLst/>
          </a:prstGeom>
          <a:ln>
            <a:noFill/>
          </a:ln>
          <a:effectLst>
            <a:softEdge rad="112500"/>
          </a:effectLst>
        </p:spPr>
      </p:pic>
      <p:sp>
        <p:nvSpPr>
          <p:cNvPr id="10" name="Rectangle 2"/>
          <p:cNvSpPr>
            <a:spLocks noGrp="1" noChangeArrowheads="1"/>
          </p:cNvSpPr>
          <p:nvPr>
            <p:ph type="title"/>
          </p:nvPr>
        </p:nvSpPr>
        <p:spPr>
          <a:xfrm>
            <a:off x="1653223" y="152083"/>
            <a:ext cx="5837238" cy="1143000"/>
          </a:xfrm>
          <a:solidFill>
            <a:srgbClr val="FFFF00"/>
          </a:solidFill>
          <a:ln w="38100">
            <a:solidFill>
              <a:srgbClr val="C00000"/>
            </a:solidFill>
          </a:ln>
        </p:spPr>
        <p:txBody>
          <a:bodyPr vert="horz" wrap="square" lIns="92075" tIns="46038" rIns="92075" bIns="46038" numCol="1" anchor="b"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t-IT" sz="3600" b="1" i="0" u="none" strike="noStrike" kern="0" cap="none" spc="0" normalizeH="0" baseline="0" noProof="0" dirty="0">
                <a:ln>
                  <a:noFill/>
                </a:ln>
                <a:solidFill>
                  <a:srgbClr val="40BEA3"/>
                </a:solidFill>
                <a:effectLst>
                  <a:outerShdw blurRad="38100" dist="38100" dir="2700000" algn="tl">
                    <a:srgbClr val="C0C0C0"/>
                  </a:outerShdw>
                </a:effectLst>
                <a:uLnTx/>
                <a:uFillTx/>
                <a:latin typeface="+mn-lt"/>
                <a:ea typeface="+mj-ea"/>
                <a:cs typeface="+mj-cs"/>
              </a:rPr>
              <a:t>GLUBRAN</a:t>
            </a:r>
            <a:r>
              <a:rPr kumimoji="0" lang="it-IT" sz="3600" b="1" i="0" u="none" strike="noStrike" kern="0" cap="none" spc="0" normalizeH="0" baseline="30000" noProof="0" dirty="0">
                <a:ln>
                  <a:noFill/>
                </a:ln>
                <a:solidFill>
                  <a:srgbClr val="40BEA3"/>
                </a:solidFill>
                <a:effectLst>
                  <a:outerShdw blurRad="38100" dist="38100" dir="2700000" algn="tl">
                    <a:srgbClr val="C0C0C0"/>
                  </a:outerShdw>
                </a:effectLst>
                <a:uLnTx/>
                <a:uFillTx/>
                <a:latin typeface="+mn-lt"/>
                <a:ea typeface="+mj-ea"/>
                <a:cs typeface="+mj-cs"/>
              </a:rPr>
              <a:t>®</a:t>
            </a:r>
            <a:r>
              <a:rPr kumimoji="0" lang="it-IT" sz="3600" b="1" i="0" u="none" strike="noStrike" kern="0" cap="none" spc="0" normalizeH="0" baseline="0" noProof="0" dirty="0">
                <a:ln>
                  <a:noFill/>
                </a:ln>
                <a:solidFill>
                  <a:srgbClr val="40BEA3"/>
                </a:solidFill>
                <a:effectLst>
                  <a:outerShdw blurRad="38100" dist="38100" dir="2700000" algn="tl">
                    <a:srgbClr val="C0C0C0"/>
                  </a:outerShdw>
                </a:effectLst>
                <a:uLnTx/>
                <a:uFillTx/>
                <a:latin typeface="+mn-lt"/>
                <a:ea typeface="+mj-ea"/>
                <a:cs typeface="+mj-cs"/>
              </a:rPr>
              <a:t>2</a:t>
            </a:r>
            <a:r>
              <a:rPr kumimoji="0" lang="it-IT" sz="4400" b="0" i="0" u="none" strike="noStrike" kern="0" cap="none" spc="0" normalizeH="0" baseline="0" noProof="0" dirty="0">
                <a:ln>
                  <a:noFill/>
                </a:ln>
                <a:solidFill>
                  <a:schemeClr val="accent1"/>
                </a:solidFill>
                <a:effectLst>
                  <a:outerShdw blurRad="38100" dist="38100" dir="2700000" algn="tl">
                    <a:srgbClr val="C0C0C0"/>
                  </a:outerShdw>
                </a:effectLst>
                <a:uLnTx/>
                <a:uFillTx/>
                <a:latin typeface="+mn-lt"/>
                <a:ea typeface="+mj-ea"/>
                <a:cs typeface="+mj-cs"/>
              </a:rPr>
              <a:t> </a:t>
            </a:r>
            <a:br>
              <a:rPr kumimoji="0" lang="it-IT" sz="4400" b="0" i="0" u="none" strike="noStrike" kern="0" cap="none" spc="0" normalizeH="0" baseline="0" noProof="0" dirty="0">
                <a:ln>
                  <a:noFill/>
                </a:ln>
                <a:solidFill>
                  <a:schemeClr val="accent1"/>
                </a:solidFill>
                <a:effectLst>
                  <a:outerShdw blurRad="38100" dist="38100" dir="2700000" algn="tl">
                    <a:srgbClr val="C0C0C0"/>
                  </a:outerShdw>
                </a:effectLst>
                <a:uLnTx/>
                <a:uFillTx/>
                <a:latin typeface="+mn-lt"/>
                <a:ea typeface="+mj-ea"/>
                <a:cs typeface="+mj-cs"/>
              </a:rPr>
            </a:br>
            <a:r>
              <a:rPr kumimoji="0" lang="it-IT" sz="2800" b="1" i="0" u="none" strike="noStrike" kern="0" cap="none" spc="0" normalizeH="0" baseline="0" noProof="0" dirty="0">
                <a:ln>
                  <a:noFill/>
                </a:ln>
                <a:solidFill>
                  <a:srgbClr val="3333CC"/>
                </a:solidFill>
                <a:effectLst>
                  <a:outerShdw blurRad="38100" dist="38100" dir="2700000" algn="tl">
                    <a:srgbClr val="C0C0C0"/>
                  </a:outerShdw>
                </a:effectLst>
                <a:uLnTx/>
                <a:uFillTx/>
                <a:latin typeface="+mn-lt"/>
                <a:ea typeface="+mj-ea"/>
                <a:cs typeface="+mj-cs"/>
              </a:rPr>
              <a:t>在肝脏手术中的应用</a:t>
            </a:r>
            <a:endParaRPr kumimoji="0" lang="it-IT" sz="2800" b="1" i="0" u="none" strike="noStrike" kern="0" cap="none" spc="0" normalizeH="0" baseline="0" noProof="0" dirty="0">
              <a:ln>
                <a:noFill/>
              </a:ln>
              <a:solidFill>
                <a:srgbClr val="3333CC"/>
              </a:solidFill>
              <a:effectLst>
                <a:outerShdw blurRad="38100" dist="38100" dir="2700000" algn="tl">
                  <a:srgbClr val="C0C0C0"/>
                </a:outerShdw>
              </a:effectLst>
              <a:uLnTx/>
              <a:uFillTx/>
              <a:latin typeface="+mn-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14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6"/>
          <p:cNvGrpSpPr/>
          <p:nvPr/>
        </p:nvGrpSpPr>
        <p:grpSpPr>
          <a:xfrm>
            <a:off x="76200" y="152400"/>
            <a:ext cx="1341438" cy="701675"/>
            <a:chOff x="4889" y="3734"/>
            <a:chExt cx="845" cy="442"/>
          </a:xfrm>
        </p:grpSpPr>
        <p:sp>
          <p:nvSpPr>
            <p:cNvPr id="36866"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36867"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36868" name="Rectangle 3"/>
          <p:cNvSpPr>
            <a:spLocks noGrp="1"/>
          </p:cNvSpPr>
          <p:nvPr>
            <p:ph type="body" sz="half" idx="2"/>
          </p:nvPr>
        </p:nvSpPr>
        <p:spPr>
          <a:xfrm>
            <a:off x="6362700" y="1376363"/>
            <a:ext cx="2781300" cy="1930400"/>
          </a:xfrm>
        </p:spPr>
        <p:txBody>
          <a:bodyPr wrap="square" lIns="91440" tIns="45720" rIns="91440" bIns="45720" anchor="t"/>
          <a:lstStyle/>
          <a:p>
            <a:pPr eaLnBrk="1" hangingPunct="1">
              <a:lnSpc>
                <a:spcPct val="150000"/>
              </a:lnSpc>
              <a:buNone/>
            </a:pPr>
            <a:r>
              <a:rPr lang="it-IT" altLang="it-IT" sz="2400" b="1" dirty="0"/>
              <a:t>    </a:t>
            </a:r>
            <a:endParaRPr lang="it-IT" altLang="it-IT" sz="2400" b="1" dirty="0"/>
          </a:p>
          <a:p>
            <a:pPr eaLnBrk="1" hangingPunct="1">
              <a:lnSpc>
                <a:spcPct val="150000"/>
              </a:lnSpc>
              <a:buNone/>
            </a:pPr>
            <a:r>
              <a:rPr lang="it-IT" altLang="it-IT" sz="2000" b="1" dirty="0"/>
              <a:t>Glubran 2作为止血和密封剂在肝切除术中，以喷雾形式应用 - </a:t>
            </a:r>
            <a:endParaRPr lang="it-IT" altLang="it-IT" sz="2000" b="1" dirty="0"/>
          </a:p>
          <a:p>
            <a:pPr eaLnBrk="1" hangingPunct="1">
              <a:lnSpc>
                <a:spcPct val="150000"/>
              </a:lnSpc>
              <a:buNone/>
            </a:pPr>
            <a:r>
              <a:rPr lang="it-IT" altLang="it-IT" sz="2000" b="1" dirty="0"/>
              <a:t>使用短（蓝色）和可悬挂的</a:t>
            </a:r>
            <a:r>
              <a:rPr lang="zh-CN" altLang="it-IT" sz="2000" b="1" dirty="0"/>
              <a:t>（</a:t>
            </a:r>
            <a:r>
              <a:rPr lang="en-US" altLang="zh-CN" sz="2000" b="1" dirty="0"/>
              <a:t>hangable</a:t>
            </a:r>
            <a:r>
              <a:rPr lang="zh-CN" altLang="it-IT" sz="2000" b="1" dirty="0"/>
              <a:t>）</a:t>
            </a:r>
            <a:r>
              <a:rPr lang="it-IT" altLang="it-IT" sz="2000" b="1" dirty="0"/>
              <a:t>微喷雾</a:t>
            </a:r>
            <a:r>
              <a:rPr lang="it-IT" altLang="it-IT" sz="2400" b="1" dirty="0">
                <a:solidFill>
                  <a:srgbClr val="FF0000"/>
                </a:solidFill>
              </a:rPr>
              <a:t> </a:t>
            </a:r>
            <a:r>
              <a:rPr lang="en-US" altLang="it-IT" sz="2400" b="1" dirty="0"/>
              <a:t> </a:t>
            </a:r>
            <a:endParaRPr lang="en-US" altLang="it-IT" sz="2400" b="1" dirty="0"/>
          </a:p>
          <a:p>
            <a:pPr algn="ctr" eaLnBrk="1" hangingPunct="1">
              <a:lnSpc>
                <a:spcPct val="150000"/>
              </a:lnSpc>
              <a:buNone/>
            </a:pPr>
            <a:endParaRPr lang="it-IT" altLang="it-IT" sz="1800" b="1" dirty="0">
              <a:solidFill>
                <a:srgbClr val="FF0000"/>
              </a:solidFill>
            </a:endParaRPr>
          </a:p>
        </p:txBody>
      </p:sp>
      <p:pic>
        <p:nvPicPr>
          <p:cNvPr id="14" name="yellow type but with short smooth cannula 20131105.mp4">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88900" y="1857375"/>
            <a:ext cx="6273800" cy="4086225"/>
          </a:xfrm>
          <a:prstGeom prst="rect">
            <a:avLst/>
          </a:prstGeom>
          <a:noFill/>
          <a:ln w="9525">
            <a:noFill/>
          </a:ln>
        </p:spPr>
      </p:pic>
      <p:pic>
        <p:nvPicPr>
          <p:cNvPr id="62469" name="Picture 14" descr="http://www.sensilab.it/media/wysiwyg/4.png"/>
          <p:cNvPicPr>
            <a:picLocks noChangeAspect="1" noChangeArrowheads="1"/>
          </p:cNvPicPr>
          <p:nvPr/>
        </p:nvPicPr>
        <p:blipFill>
          <a:blip r:embed="rId4" cstate="print"/>
          <a:srcRect/>
          <a:stretch>
            <a:fillRect/>
          </a:stretch>
        </p:blipFill>
        <p:spPr bwMode="auto">
          <a:xfrm>
            <a:off x="7767636" y="55562"/>
            <a:ext cx="1376364" cy="784225"/>
          </a:xfrm>
          <a:prstGeom prst="rect">
            <a:avLst/>
          </a:prstGeom>
          <a:ln>
            <a:noFill/>
          </a:ln>
          <a:effectLst>
            <a:softEdge rad="112500"/>
          </a:effectLst>
        </p:spPr>
      </p:pic>
      <p:sp>
        <p:nvSpPr>
          <p:cNvPr id="10" name="Rectangle 2"/>
          <p:cNvSpPr>
            <a:spLocks noGrp="1" noChangeArrowheads="1"/>
          </p:cNvSpPr>
          <p:nvPr>
            <p:ph type="title"/>
          </p:nvPr>
        </p:nvSpPr>
        <p:spPr>
          <a:xfrm>
            <a:off x="1668463" y="160338"/>
            <a:ext cx="5837238" cy="1143000"/>
          </a:xfrm>
          <a:solidFill>
            <a:srgbClr val="FFFF00"/>
          </a:solidFill>
          <a:ln w="38100">
            <a:solidFill>
              <a:srgbClr val="C00000"/>
            </a:solidFill>
          </a:ln>
        </p:spPr>
        <p:txBody>
          <a:bodyPr vert="horz" wrap="square" lIns="92075" tIns="46038" rIns="92075" bIns="46038" numCol="1" anchor="b"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t-IT" sz="3600" b="1" i="0" u="none" strike="noStrike" kern="0" cap="none" spc="0" normalizeH="0" baseline="0" noProof="0" dirty="0">
                <a:ln>
                  <a:noFill/>
                </a:ln>
                <a:solidFill>
                  <a:srgbClr val="40BEA3"/>
                </a:solidFill>
                <a:effectLst>
                  <a:outerShdw blurRad="38100" dist="38100" dir="2700000" algn="tl">
                    <a:srgbClr val="C0C0C0"/>
                  </a:outerShdw>
                </a:effectLst>
                <a:uLnTx/>
                <a:uFillTx/>
                <a:latin typeface="+mn-lt"/>
                <a:ea typeface="+mj-ea"/>
                <a:cs typeface="+mj-cs"/>
              </a:rPr>
              <a:t>GLUBRAN</a:t>
            </a:r>
            <a:r>
              <a:rPr kumimoji="0" lang="it-IT" sz="3600" b="1" i="0" u="none" strike="noStrike" kern="0" cap="none" spc="0" normalizeH="0" baseline="30000" noProof="0" dirty="0">
                <a:ln>
                  <a:noFill/>
                </a:ln>
                <a:solidFill>
                  <a:srgbClr val="40BEA3"/>
                </a:solidFill>
                <a:effectLst>
                  <a:outerShdw blurRad="38100" dist="38100" dir="2700000" algn="tl">
                    <a:srgbClr val="C0C0C0"/>
                  </a:outerShdw>
                </a:effectLst>
                <a:uLnTx/>
                <a:uFillTx/>
                <a:latin typeface="+mn-lt"/>
                <a:ea typeface="+mj-ea"/>
                <a:cs typeface="+mj-cs"/>
              </a:rPr>
              <a:t>®</a:t>
            </a:r>
            <a:r>
              <a:rPr kumimoji="0" lang="it-IT" sz="3600" b="1" i="0" u="none" strike="noStrike" kern="0" cap="none" spc="0" normalizeH="0" baseline="0" noProof="0" dirty="0">
                <a:ln>
                  <a:noFill/>
                </a:ln>
                <a:solidFill>
                  <a:srgbClr val="40BEA3"/>
                </a:solidFill>
                <a:effectLst>
                  <a:outerShdw blurRad="38100" dist="38100" dir="2700000" algn="tl">
                    <a:srgbClr val="C0C0C0"/>
                  </a:outerShdw>
                </a:effectLst>
                <a:uLnTx/>
                <a:uFillTx/>
                <a:latin typeface="+mn-lt"/>
                <a:ea typeface="+mj-ea"/>
                <a:cs typeface="+mj-cs"/>
              </a:rPr>
              <a:t>2</a:t>
            </a:r>
            <a:r>
              <a:rPr kumimoji="0" lang="it-IT" sz="4400" b="0" i="0" u="none" strike="noStrike" kern="0" cap="none" spc="0" normalizeH="0" baseline="0" noProof="0" dirty="0">
                <a:ln>
                  <a:noFill/>
                </a:ln>
                <a:solidFill>
                  <a:schemeClr val="accent1"/>
                </a:solidFill>
                <a:effectLst>
                  <a:outerShdw blurRad="38100" dist="38100" dir="2700000" algn="tl">
                    <a:srgbClr val="C0C0C0"/>
                  </a:outerShdw>
                </a:effectLst>
                <a:uLnTx/>
                <a:uFillTx/>
                <a:latin typeface="+mn-lt"/>
                <a:ea typeface="+mj-ea"/>
                <a:cs typeface="+mj-cs"/>
              </a:rPr>
              <a:t> </a:t>
            </a:r>
            <a:br>
              <a:rPr kumimoji="0" lang="it-IT" sz="4400" b="0" i="0" u="none" strike="noStrike" kern="0" cap="none" spc="0" normalizeH="0" baseline="0" noProof="0" dirty="0">
                <a:ln>
                  <a:noFill/>
                </a:ln>
                <a:solidFill>
                  <a:schemeClr val="accent1"/>
                </a:solidFill>
                <a:effectLst>
                  <a:outerShdw blurRad="38100" dist="38100" dir="2700000" algn="tl">
                    <a:srgbClr val="C0C0C0"/>
                  </a:outerShdw>
                </a:effectLst>
                <a:uLnTx/>
                <a:uFillTx/>
                <a:latin typeface="+mn-lt"/>
                <a:ea typeface="+mj-ea"/>
                <a:cs typeface="+mj-cs"/>
              </a:rPr>
            </a:br>
            <a:r>
              <a:rPr lang="it-IT" sz="2800" b="1" noProof="0" dirty="0">
                <a:ln>
                  <a:noFill/>
                </a:ln>
                <a:solidFill>
                  <a:srgbClr val="3333CC"/>
                </a:solidFill>
                <a:uLnTx/>
                <a:uFillTx/>
                <a:latin typeface="+mn-lt"/>
                <a:sym typeface="+mn-ea"/>
              </a:rPr>
              <a:t>在肝脏手术中的应用</a:t>
            </a:r>
            <a:endParaRPr kumimoji="0" lang="it-IT" sz="2800" b="1" i="0" u="none" strike="noStrike" kern="0" cap="none" spc="0" normalizeH="0" baseline="0" noProof="0" dirty="0">
              <a:ln>
                <a:noFill/>
              </a:ln>
              <a:solidFill>
                <a:srgbClr val="3333CC"/>
              </a:solidFill>
              <a:effectLst>
                <a:outerShdw blurRad="38100" dist="38100" dir="2700000" algn="tl">
                  <a:srgbClr val="C0C0C0"/>
                </a:outerShdw>
              </a:effectLst>
              <a:uLnTx/>
              <a:uFillTx/>
              <a:latin typeface="+mn-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843"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Text Box 4"/>
          <p:cNvSpPr txBox="1"/>
          <p:nvPr/>
        </p:nvSpPr>
        <p:spPr>
          <a:xfrm>
            <a:off x="533400" y="304800"/>
            <a:ext cx="1371600" cy="579438"/>
          </a:xfrm>
          <a:prstGeom prst="rect">
            <a:avLst/>
          </a:prstGeom>
          <a:noFill/>
          <a:ln w="9525">
            <a:noFill/>
          </a:ln>
        </p:spPr>
        <p:txBody>
          <a:bodyPr anchor="t">
            <a:spAutoFit/>
          </a:bodyPr>
          <a:lstStyle/>
          <a:p>
            <a:pPr lvl="0" indent="0">
              <a:spcBef>
                <a:spcPct val="50000"/>
              </a:spcBef>
            </a:pPr>
            <a:endParaRPr lang="en-GB" altLang="it-IT" sz="3200" dirty="0">
              <a:solidFill>
                <a:schemeClr val="accent1"/>
              </a:solidFill>
              <a:latin typeface="Calibri" panose="020F0502020204030204" pitchFamily="34" charset="0"/>
              <a:ea typeface="Times New Roman" panose="02020603050405020304" pitchFamily="18" charset="0"/>
            </a:endParaRPr>
          </a:p>
        </p:txBody>
      </p:sp>
      <p:grpSp>
        <p:nvGrpSpPr>
          <p:cNvPr id="37890" name="Group 6"/>
          <p:cNvGrpSpPr/>
          <p:nvPr/>
        </p:nvGrpSpPr>
        <p:grpSpPr>
          <a:xfrm>
            <a:off x="76200" y="152400"/>
            <a:ext cx="1341438" cy="701675"/>
            <a:chOff x="4889" y="3734"/>
            <a:chExt cx="845" cy="442"/>
          </a:xfrm>
        </p:grpSpPr>
        <p:sp>
          <p:nvSpPr>
            <p:cNvPr id="37891"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37892"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37893" name="Rectangle 11"/>
          <p:cNvSpPr/>
          <p:nvPr/>
        </p:nvSpPr>
        <p:spPr>
          <a:xfrm>
            <a:off x="69850" y="3000375"/>
            <a:ext cx="0" cy="461963"/>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37894" name="Rectangle 14"/>
          <p:cNvSpPr/>
          <p:nvPr/>
        </p:nvSpPr>
        <p:spPr>
          <a:xfrm>
            <a:off x="80963" y="2982913"/>
            <a:ext cx="0" cy="461962"/>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14" name="Rectangle 2"/>
          <p:cNvSpPr>
            <a:spLocks noGrp="1" noChangeArrowheads="1"/>
          </p:cNvSpPr>
          <p:nvPr>
            <p:ph type="title"/>
          </p:nvPr>
        </p:nvSpPr>
        <p:spPr>
          <a:xfrm>
            <a:off x="2582863" y="98425"/>
            <a:ext cx="3998913" cy="1143000"/>
          </a:xfrm>
        </p:spPr>
        <p:txBody>
          <a:bodyPr vert="horz" wrap="square" lIns="92075" tIns="46038" rIns="92075" bIns="46038" numCol="1" anchor="ctr" anchorCtr="0" compatLnSpc="1"/>
          <a:lstStyle/>
          <a:p>
            <a:pPr eaLnBrk="1" fontAlgn="base" hangingPunct="1"/>
            <a:r>
              <a:rPr lang="en-US" altLang="zh-CN" sz="3600" b="1" strike="noStrike" noProof="1">
                <a:solidFill>
                  <a:srgbClr val="40BEA3"/>
                </a:solidFill>
                <a:effectLst>
                  <a:outerShdw blurRad="38100" dist="38100" dir="2700000">
                    <a:srgbClr val="000000"/>
                  </a:outerShdw>
                </a:effectLst>
              </a:rPr>
              <a:t>GLUBRAN</a:t>
            </a:r>
            <a:r>
              <a:rPr lang="en-US" altLang="zh-CN" sz="3600" b="1" strike="noStrike" baseline="30000" noProof="1">
                <a:solidFill>
                  <a:srgbClr val="40BEA3"/>
                </a:solidFill>
                <a:effectLst>
                  <a:outerShdw blurRad="38100" dist="38100" dir="2700000">
                    <a:srgbClr val="000000"/>
                  </a:outerShdw>
                </a:effectLst>
              </a:rPr>
              <a:t>®</a:t>
            </a:r>
            <a:r>
              <a:rPr lang="en-US" altLang="zh-CN" sz="3600" b="1" strike="noStrike" noProof="1">
                <a:solidFill>
                  <a:srgbClr val="40BEA3"/>
                </a:solidFill>
                <a:effectLst>
                  <a:outerShdw blurRad="38100" dist="38100" dir="2700000">
                    <a:srgbClr val="000000"/>
                  </a:outerShdw>
                </a:effectLst>
              </a:rPr>
              <a:t>2</a:t>
            </a:r>
            <a:endParaRPr lang="en-US" altLang="zh-CN" sz="3600" b="1" strike="noStrike" noProof="1">
              <a:solidFill>
                <a:srgbClr val="40BEA3"/>
              </a:solidFill>
              <a:effectLst>
                <a:outerShdw blurRad="38100" dist="38100" dir="2700000">
                  <a:srgbClr val="000000"/>
                </a:outerShdw>
              </a:effectLst>
            </a:endParaRPr>
          </a:p>
        </p:txBody>
      </p:sp>
      <p:sp>
        <p:nvSpPr>
          <p:cNvPr id="16" name="CasellaDiTesto 15"/>
          <p:cNvSpPr txBox="1"/>
          <p:nvPr/>
        </p:nvSpPr>
        <p:spPr>
          <a:xfrm>
            <a:off x="3625850" y="1527175"/>
            <a:ext cx="4660900" cy="552450"/>
          </a:xfrm>
          <a:prstGeom prst="rect">
            <a:avLst/>
          </a:prstGeom>
          <a:solidFill>
            <a:srgbClr val="C00000"/>
          </a:solidFill>
        </p:spPr>
        <p:style>
          <a:lnRef idx="1">
            <a:schemeClr val="accent6"/>
          </a:lnRef>
          <a:fillRef idx="2">
            <a:schemeClr val="accent6"/>
          </a:fillRef>
          <a:effectRef idx="1">
            <a:schemeClr val="accent6"/>
          </a:effectRef>
          <a:fontRef idx="minor">
            <a:schemeClr val="dk1"/>
          </a:fontRef>
        </p:style>
        <p:txBody>
          <a:bodyPr>
            <a:spAutoFit/>
          </a:bodyP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r>
              <a:rPr lang="en-US" altLang="zh-CN" sz="3000" b="1" strike="noStrike" noProof="1">
                <a:solidFill>
                  <a:srgbClr val="00B050"/>
                </a:solidFill>
                <a:latin typeface="Calibri" panose="020F0502020204030204" pitchFamily="34" charset="0"/>
                <a:ea typeface="Times New Roman" panose="02020603050405020304" pitchFamily="18" charset="0"/>
              </a:rPr>
              <a:t>Glubran 2 </a:t>
            </a:r>
            <a:r>
              <a:rPr lang="zh-CN" altLang="en-US" sz="3000" b="1" strike="noStrike" noProof="1">
                <a:solidFill>
                  <a:srgbClr val="00B050"/>
                </a:solidFill>
                <a:latin typeface="Calibri" panose="020F0502020204030204" pitchFamily="34" charset="0"/>
                <a:ea typeface="宋体" panose="02010600030101010101" pitchFamily="2" charset="-122"/>
              </a:rPr>
              <a:t>参考书目</a:t>
            </a:r>
            <a:r>
              <a:rPr lang="en-US" altLang="zh-CN" sz="3000" b="1" strike="noStrike" noProof="1">
                <a:solidFill>
                  <a:srgbClr val="00B050"/>
                </a:solidFill>
                <a:latin typeface="Calibri" panose="020F0502020204030204" pitchFamily="34" charset="0"/>
                <a:ea typeface="Times New Roman" panose="02020603050405020304" pitchFamily="18" charset="0"/>
              </a:rPr>
              <a:t> </a:t>
            </a:r>
            <a:endParaRPr lang="en-US" altLang="zh-CN" sz="3000" b="1" u="sng" strike="noStrike" noProof="1">
              <a:solidFill>
                <a:srgbClr val="00B050"/>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sp>
        <p:nvSpPr>
          <p:cNvPr id="17" name="CasellaDiTesto 16"/>
          <p:cNvSpPr txBox="1"/>
          <p:nvPr/>
        </p:nvSpPr>
        <p:spPr>
          <a:xfrm>
            <a:off x="748983" y="1527175"/>
            <a:ext cx="2395538" cy="548640"/>
          </a:xfrm>
          <a:prstGeom prst="rect">
            <a:avLst/>
          </a:prstGeom>
          <a:solidFill>
            <a:srgbClr val="92D050"/>
          </a:solidFill>
        </p:spPr>
        <p:style>
          <a:lnRef idx="1">
            <a:schemeClr val="accent6"/>
          </a:lnRef>
          <a:fillRef idx="2">
            <a:schemeClr val="accent6"/>
          </a:fillRef>
          <a:effectRef idx="1">
            <a:schemeClr val="accent6"/>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t-IT" sz="30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止血</a:t>
            </a:r>
            <a:r>
              <a:rPr kumimoji="0" lang="zh-CN" altLang="it-IT" sz="30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剂</a:t>
            </a:r>
            <a:endParaRPr kumimoji="0" lang="zh-CN" altLang="it-IT" sz="30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
        <p:nvSpPr>
          <p:cNvPr id="2" name="Rettangolo 1"/>
          <p:cNvSpPr>
            <a:spLocks noChangeArrowheads="1"/>
          </p:cNvSpPr>
          <p:nvPr/>
        </p:nvSpPr>
        <p:spPr bwMode="auto">
          <a:xfrm>
            <a:off x="467995" y="2401570"/>
            <a:ext cx="8229600" cy="58166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fontAlgn="base">
              <a:spcBef>
                <a:spcPts val="450"/>
              </a:spcBef>
              <a:spcAft>
                <a:spcPts val="450"/>
              </a:spcAft>
            </a:pPr>
            <a:r>
              <a:rPr lang="en-GB" altLang="it-IT" sz="1600" i="1" strike="noStrike" noProof="1">
                <a:solidFill>
                  <a:srgbClr val="000000"/>
                </a:solidFill>
                <a:latin typeface="Calibri" panose="020F0502020204030204" pitchFamily="34" charset="0"/>
                <a:ea typeface="Times New Roman" panose="02020603050405020304" pitchFamily="18" charset="0"/>
              </a:rPr>
              <a:t>C. Esposito, R. Damiano, A. Settimi, M. De Marco, P. Maglio, A. Centone</a:t>
            </a:r>
            <a:br>
              <a:rPr lang="en-GB" altLang="it-IT" sz="1600" dirty="0">
                <a:solidFill>
                  <a:srgbClr val="000000"/>
                </a:solidFill>
                <a:latin typeface="Calibri" panose="020F0502020204030204" pitchFamily="34" charset="0"/>
                <a:ea typeface="Times New Roman" panose="02020603050405020304" pitchFamily="18" charset="0"/>
              </a:rPr>
            </a:br>
            <a:r>
              <a:rPr lang="en-GB" altLang="it-IT" sz="1600" b="1" strike="noStrike" noProof="1">
                <a:solidFill>
                  <a:srgbClr val="0563C1"/>
                </a:solidFill>
                <a:latin typeface="Calibri" panose="020F0502020204030204" pitchFamily="34" charset="0"/>
                <a:ea typeface="Times New Roman" panose="02020603050405020304" pitchFamily="18" charset="0"/>
              </a:rPr>
              <a:t>在儿科内科手术中使用组织粘合剂的经验</a:t>
            </a:r>
            <a:r>
              <a:rPr lang="en-GB" altLang="it-IT" sz="1600" strike="noStrike" noProof="1">
                <a:solidFill>
                  <a:srgbClr val="000000"/>
                </a:solidFill>
                <a:latin typeface="Calibri" panose="020F0502020204030204" pitchFamily="34" charset="0"/>
                <a:ea typeface="Times New Roman" panose="02020603050405020304" pitchFamily="18" charset="0"/>
              </a:rPr>
              <a:t>Surg. Endosco 2004; 18:290-292</a:t>
            </a:r>
            <a:endParaRPr lang="en-GB" altLang="it-IT" sz="1600" strike="noStrike" noProof="1">
              <a:solidFill>
                <a:srgbClr val="000000"/>
              </a:solidFill>
              <a:latin typeface="Calibri" panose="020F0502020204030204" pitchFamily="34" charset="0"/>
              <a:ea typeface="Times New Roman" panose="02020603050405020304" pitchFamily="18" charset="0"/>
            </a:endParaRPr>
          </a:p>
        </p:txBody>
      </p:sp>
      <p:pic>
        <p:nvPicPr>
          <p:cNvPr id="3" name="Immagine 2"/>
          <p:cNvPicPr>
            <a:picLocks noChangeAspect="1"/>
          </p:cNvPicPr>
          <p:nvPr/>
        </p:nvPicPr>
        <p:blipFill>
          <a:blip r:embed="rId1"/>
          <a:srcRect t="2570"/>
          <a:stretch>
            <a:fillRect/>
          </a:stretch>
        </p:blipFill>
        <p:spPr>
          <a:xfrm>
            <a:off x="69850" y="4124325"/>
            <a:ext cx="4468813" cy="2152650"/>
          </a:xfrm>
          <a:prstGeom prst="rect">
            <a:avLst/>
          </a:prstGeom>
          <a:noFill/>
          <a:ln w="9525">
            <a:noFill/>
          </a:ln>
        </p:spPr>
      </p:pic>
      <p:pic>
        <p:nvPicPr>
          <p:cNvPr id="4" name="Immagine 3"/>
          <p:cNvPicPr>
            <a:picLocks noChangeAspect="1"/>
          </p:cNvPicPr>
          <p:nvPr/>
        </p:nvPicPr>
        <p:blipFill>
          <a:blip r:embed="rId2"/>
          <a:stretch>
            <a:fillRect/>
          </a:stretch>
        </p:blipFill>
        <p:spPr>
          <a:xfrm>
            <a:off x="4632325" y="3594100"/>
            <a:ext cx="4383088" cy="3121025"/>
          </a:xfrm>
          <a:prstGeom prst="rect">
            <a:avLst/>
          </a:prstGeom>
          <a:noFill/>
          <a:ln w="9525">
            <a:noFill/>
          </a:ln>
        </p:spPr>
      </p:pic>
      <p:cxnSp>
        <p:nvCxnSpPr>
          <p:cNvPr id="19" name="Connettore 1 18"/>
          <p:cNvCxnSpPr/>
          <p:nvPr/>
        </p:nvCxnSpPr>
        <p:spPr>
          <a:xfrm>
            <a:off x="31750" y="4911725"/>
            <a:ext cx="4476750" cy="0"/>
          </a:xfrm>
          <a:prstGeom prst="line">
            <a:avLst/>
          </a:prstGeom>
          <a:ln w="28575" cap="flat" cmpd="sng">
            <a:solidFill>
              <a:srgbClr val="FF0000"/>
            </a:solidFill>
            <a:prstDash val="solid"/>
            <a:round/>
            <a:headEnd type="none" w="med" len="med"/>
            <a:tailEnd type="none" w="med" len="med"/>
          </a:ln>
        </p:spPr>
      </p:cxnSp>
      <p:cxnSp>
        <p:nvCxnSpPr>
          <p:cNvPr id="26" name="Connettore 1 25"/>
          <p:cNvCxnSpPr/>
          <p:nvPr/>
        </p:nvCxnSpPr>
        <p:spPr>
          <a:xfrm flipV="1">
            <a:off x="69850" y="5092700"/>
            <a:ext cx="1131888" cy="15875"/>
          </a:xfrm>
          <a:prstGeom prst="line">
            <a:avLst/>
          </a:prstGeom>
          <a:ln w="28575" cap="flat" cmpd="sng">
            <a:solidFill>
              <a:srgbClr val="FF0000"/>
            </a:solidFill>
            <a:prstDash val="solid"/>
            <a:round/>
            <a:headEnd type="none" w="med" len="med"/>
            <a:tailEnd type="none" w="med" len="med"/>
          </a:ln>
        </p:spPr>
      </p:cxnSp>
      <p:sp>
        <p:nvSpPr>
          <p:cNvPr id="27" name="Rettangolo 26"/>
          <p:cNvSpPr/>
          <p:nvPr/>
        </p:nvSpPr>
        <p:spPr>
          <a:xfrm>
            <a:off x="4699000" y="3976688"/>
            <a:ext cx="4073525" cy="808037"/>
          </a:xfrm>
          <a:prstGeom prst="rect">
            <a:avLst/>
          </a:prstGeom>
          <a:solidFill>
            <a:srgbClr val="008000">
              <a:alpha val="30196"/>
            </a:srgbClr>
          </a:solidFill>
          <a:ln w="9525" cap="flat" cmpd="sng">
            <a:solidFill>
              <a:srgbClr val="008000"/>
            </a:solidFill>
            <a:prstDash val="solid"/>
            <a:round/>
            <a:headEnd type="none" w="med" len="med"/>
            <a:tailEnd type="none" w="med" len="med"/>
          </a:ln>
        </p:spPr>
        <p:txBody>
          <a:bodyPr wrap="none" anchor="t"/>
          <a:lstStyle/>
          <a:p>
            <a:pPr lvl="0" indent="0" algn="ctr" eaLnBrk="0" hangingPunct="0"/>
            <a:endParaRPr lang="it-IT" altLang="en-US" dirty="0">
              <a:latin typeface="Calibri" panose="020F0502020204030204" pitchFamily="34" charset="0"/>
              <a:ea typeface="Times New Roman" panose="02020603050405020304" pitchFamily="18" charset="0"/>
            </a:endParaRPr>
          </a:p>
        </p:txBody>
      </p:sp>
      <p:sp>
        <p:nvSpPr>
          <p:cNvPr id="28" name="Rettangolo 27"/>
          <p:cNvSpPr/>
          <p:nvPr/>
        </p:nvSpPr>
        <p:spPr>
          <a:xfrm>
            <a:off x="4689475" y="5305425"/>
            <a:ext cx="4124325" cy="1319213"/>
          </a:xfrm>
          <a:prstGeom prst="rect">
            <a:avLst/>
          </a:prstGeom>
          <a:solidFill>
            <a:srgbClr val="0066FF">
              <a:alpha val="25098"/>
            </a:srgbClr>
          </a:solidFill>
          <a:ln w="9525" cap="flat" cmpd="sng">
            <a:solidFill>
              <a:srgbClr val="002776"/>
            </a:solidFill>
            <a:prstDash val="solid"/>
            <a:round/>
            <a:headEnd type="none" w="med" len="med"/>
            <a:tailEnd type="none" w="med" len="med"/>
          </a:ln>
        </p:spPr>
        <p:txBody>
          <a:bodyPr wrap="none" anchor="t"/>
          <a:lstStyle/>
          <a:p>
            <a:pPr lvl="0" indent="0" algn="ctr" eaLnBrk="0" hangingPunct="0"/>
            <a:endParaRPr lang="it-IT" altLang="en-US" dirty="0">
              <a:latin typeface="Calibri" panose="020F0502020204030204" pitchFamily="34" charset="0"/>
              <a:ea typeface="Times New Roman" panose="02020603050405020304" pitchFamily="18" charset="0"/>
            </a:endParaRPr>
          </a:p>
        </p:txBody>
      </p:sp>
      <p:pic>
        <p:nvPicPr>
          <p:cNvPr id="63504" name="Picture 13" descr="https://www.nutrilifeshop-italia.it/media/catalog/category/foie-et-pancreas_NuutrilifeShop.jpg"/>
          <p:cNvPicPr>
            <a:picLocks noChangeAspect="1" noChangeArrowheads="1"/>
          </p:cNvPicPr>
          <p:nvPr/>
        </p:nvPicPr>
        <p:blipFill>
          <a:blip r:embed="rId3" cstate="print"/>
          <a:srcRect/>
          <a:stretch>
            <a:fillRect/>
          </a:stretch>
        </p:blipFill>
        <p:spPr bwMode="auto">
          <a:xfrm>
            <a:off x="8058149" y="63499"/>
            <a:ext cx="1030288" cy="1031875"/>
          </a:xfrm>
          <a:prstGeom prst="rect">
            <a:avLst/>
          </a:prstGeom>
          <a:ln>
            <a:noFill/>
          </a:ln>
          <a:effectLst>
            <a:softEdge rad="112500"/>
          </a:effectLst>
        </p:spPr>
      </p:pic>
      <p:sp>
        <p:nvSpPr>
          <p:cNvPr id="5" name="文本框 4"/>
          <p:cNvSpPr txBox="1"/>
          <p:nvPr/>
        </p:nvSpPr>
        <p:spPr>
          <a:xfrm>
            <a:off x="81280" y="3200400"/>
            <a:ext cx="6052185" cy="822960"/>
          </a:xfrm>
          <a:prstGeom prst="rect">
            <a:avLst/>
          </a:prstGeom>
          <a:noFill/>
        </p:spPr>
        <p:txBody>
          <a:bodyPr wrap="square" rtlCol="0">
            <a:spAutoFit/>
          </a:bodyPr>
          <a:lstStyle/>
          <a:p>
            <a:r>
              <a:rPr lang="zh-CN" altLang="en-US"/>
              <a:t>实质器官的内环境稳定</a:t>
            </a:r>
            <a:endParaRPr lang="zh-CN" altLang="en-US"/>
          </a:p>
          <a:p>
            <a:r>
              <a:rPr lang="zh-CN" altLang="en-US"/>
              <a:t>（肝24例，脾1例）</a:t>
            </a:r>
            <a:endParaRPr lang="zh-CN" altLang="en-US"/>
          </a:p>
        </p:txBody>
      </p:sp>
      <p:sp>
        <p:nvSpPr>
          <p:cNvPr id="6" name="文本框 5"/>
          <p:cNvSpPr txBox="1"/>
          <p:nvPr/>
        </p:nvSpPr>
        <p:spPr>
          <a:xfrm>
            <a:off x="3580130" y="3154045"/>
            <a:ext cx="6343015" cy="822960"/>
          </a:xfrm>
          <a:prstGeom prst="rect">
            <a:avLst/>
          </a:prstGeom>
          <a:noFill/>
        </p:spPr>
        <p:txBody>
          <a:bodyPr wrap="square" rtlCol="0">
            <a:spAutoFit/>
          </a:bodyPr>
          <a:lstStyle/>
          <a:p>
            <a:r>
              <a:rPr lang="zh-CN" altLang="en-US" sz="1600" b="1"/>
              <a:t>在所有情况下，特别是需要止血的那些步骤都是成功的。 </a:t>
            </a:r>
            <a:endParaRPr lang="zh-CN" altLang="en-US" sz="1600" b="1"/>
          </a:p>
          <a:p>
            <a:r>
              <a:rPr lang="zh-CN" altLang="en-US" sz="1600" b="1"/>
              <a:t>一般来说。 在肝和脾上，</a:t>
            </a:r>
            <a:r>
              <a:rPr lang="zh-CN" altLang="en-US" sz="1600" b="1">
                <a:sym typeface="+mn-ea"/>
              </a:rPr>
              <a:t>30-60秒后手术胶位置</a:t>
            </a:r>
            <a:r>
              <a:rPr lang="zh-CN" altLang="en-US" sz="1600" b="1"/>
              <a:t>实现止血。</a:t>
            </a:r>
            <a:endParaRPr lang="zh-CN" altLang="en-US" sz="1600" b="1"/>
          </a:p>
          <a:p>
            <a:r>
              <a:rPr lang="zh-CN" altLang="en-US" sz="1600" b="1"/>
              <a:t> 该步骤在所有患者手术中都很容易且快速</a:t>
            </a:r>
            <a:endParaRPr lang="zh-CN" altLang="en-US"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p:nvPr/>
        </p:nvSpPr>
        <p:spPr>
          <a:xfrm>
            <a:off x="76200" y="76200"/>
            <a:ext cx="1219200" cy="641350"/>
          </a:xfrm>
          <a:prstGeom prst="rect">
            <a:avLst/>
          </a:prstGeom>
          <a:noFill/>
          <a:ln w="9525">
            <a:noFill/>
          </a:ln>
        </p:spPr>
        <p:txBody>
          <a:bodyPr anchor="t">
            <a:spAutoFit/>
          </a:bodyPr>
          <a:lstStyle/>
          <a:p>
            <a:pPr lvl="0" indent="0" algn="ctr" eaLnBrk="0" hangingPunct="0">
              <a:spcBef>
                <a:spcPct val="50000"/>
              </a:spcBef>
            </a:pPr>
            <a:endParaRPr lang="it-IT" altLang="it-IT" sz="3600" dirty="0">
              <a:solidFill>
                <a:schemeClr val="accent1"/>
              </a:solidFill>
              <a:latin typeface="Times New Roman" panose="02020603050405020304" pitchFamily="18" charset="0"/>
              <a:ea typeface="Times New Roman" panose="02020603050405020304" pitchFamily="18" charset="0"/>
            </a:endParaRPr>
          </a:p>
        </p:txBody>
      </p:sp>
      <p:sp>
        <p:nvSpPr>
          <p:cNvPr id="63491" name="Text Box 3"/>
          <p:cNvSpPr txBox="1">
            <a:spLocks noChangeArrowheads="1"/>
          </p:cNvSpPr>
          <p:nvPr/>
        </p:nvSpPr>
        <p:spPr bwMode="auto">
          <a:xfrm>
            <a:off x="3065780" y="228600"/>
            <a:ext cx="3396615" cy="640080"/>
          </a:xfrm>
          <a:prstGeom prst="rect">
            <a:avLst/>
          </a:prstGeom>
          <a:noFill/>
          <a:ln w="9525">
            <a:noFill/>
            <a:miter lim="800000"/>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it-IT" altLang="it-IT" sz="3600" b="1" i="0" u="none" strike="noStrike" kern="1200" cap="none" spc="0" normalizeH="0" baseline="0" noProof="0" dirty="0">
                <a:ln>
                  <a:noFill/>
                </a:ln>
                <a:solidFill>
                  <a:schemeClr val="tx1"/>
                </a:solidFill>
                <a:effectLst/>
                <a:uLnTx/>
                <a:uFillTx/>
                <a:latin typeface="+mn-lt"/>
                <a:ea typeface="+mn-ea"/>
                <a:cs typeface="+mn-cs"/>
              </a:rPr>
              <a:t>止血</a:t>
            </a:r>
            <a:r>
              <a:rPr kumimoji="0" lang="zh-CN" altLang="it-IT" sz="3600" b="1" i="0" u="none" strike="noStrike" kern="1200" cap="none" spc="0" normalizeH="0" baseline="0" noProof="0" dirty="0">
                <a:ln>
                  <a:noFill/>
                </a:ln>
                <a:solidFill>
                  <a:schemeClr val="tx1"/>
                </a:solidFill>
                <a:effectLst/>
                <a:uLnTx/>
                <a:uFillTx/>
                <a:latin typeface="+mn-lt"/>
                <a:ea typeface="+mn-ea"/>
                <a:cs typeface="+mn-cs"/>
              </a:rPr>
              <a:t>剂的</a:t>
            </a:r>
            <a:r>
              <a:rPr kumimoji="0" lang="it-IT" altLang="it-IT" sz="3600" b="1" i="0" u="none" strike="noStrike" kern="1200" cap="none" spc="0" normalizeH="0" baseline="0" noProof="0" dirty="0">
                <a:ln>
                  <a:noFill/>
                </a:ln>
                <a:solidFill>
                  <a:schemeClr val="tx1"/>
                </a:solidFill>
                <a:effectLst/>
                <a:uLnTx/>
                <a:uFillTx/>
                <a:latin typeface="+mn-lt"/>
                <a:ea typeface="+mn-ea"/>
                <a:cs typeface="+mn-cs"/>
              </a:rPr>
              <a:t>竞争者</a:t>
            </a:r>
            <a:endParaRPr kumimoji="0" lang="it-IT" altLang="it-IT" sz="3600"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32772" name="表格 32771"/>
          <p:cNvGraphicFramePr/>
          <p:nvPr/>
        </p:nvGraphicFramePr>
        <p:xfrm>
          <a:off x="63500" y="889000"/>
          <a:ext cx="8978900" cy="5959320"/>
        </p:xfrm>
        <a:graphic>
          <a:graphicData uri="http://schemas.openxmlformats.org/drawingml/2006/table">
            <a:tbl>
              <a:tblPr/>
              <a:tblGrid>
                <a:gridCol w="1691640"/>
                <a:gridCol w="2686685"/>
                <a:gridCol w="4600575"/>
              </a:tblGrid>
              <a:tr h="1040130">
                <a:tc>
                  <a:txBody>
                    <a:bodyPr/>
                    <a:lstStyle/>
                    <a:p>
                      <a:pPr lvl="0" algn="ctr" eaLnBrk="1" hangingPunct="1">
                        <a:spcBef>
                          <a:spcPct val="20000"/>
                        </a:spcBef>
                        <a:buNone/>
                      </a:pPr>
                      <a:r>
                        <a:rPr lang="en-US" altLang="zh-CN" sz="2800" b="1" dirty="0">
                          <a:solidFill>
                            <a:srgbClr val="FF0000"/>
                          </a:solidFill>
                          <a:latin typeface="Calibri" panose="020F0502020204030204" pitchFamily="34" charset="0"/>
                          <a:ea typeface="Times New Roman" panose="02020603050405020304" pitchFamily="18" charset="0"/>
                        </a:rPr>
                        <a:t>TISSEEL</a:t>
                      </a:r>
                      <a:endParaRPr lang="en-US" altLang="zh-CN" sz="2800" b="1" dirty="0">
                        <a:solidFill>
                          <a:srgbClr val="FF0000"/>
                        </a:solidFill>
                        <a:latin typeface="Calibri" panose="020F0502020204030204" pitchFamily="34" charset="0"/>
                        <a:ea typeface="Times New Roman" panose="02020603050405020304" pitchFamily="18" charset="0"/>
                      </a:endParaRPr>
                    </a:p>
                    <a:p>
                      <a:pPr lvl="0" algn="ctr" eaLnBrk="1" hangingPunct="1">
                        <a:spcBef>
                          <a:spcPct val="20000"/>
                        </a:spcBef>
                        <a:buNone/>
                      </a:pPr>
                      <a:r>
                        <a:rPr lang="en-US" altLang="zh-CN" sz="2000" b="1" dirty="0">
                          <a:solidFill>
                            <a:srgbClr val="FF0000"/>
                          </a:solidFill>
                          <a:latin typeface="Calibri" panose="020F0502020204030204" pitchFamily="34" charset="0"/>
                          <a:ea typeface="Times New Roman" panose="02020603050405020304" pitchFamily="18" charset="0"/>
                        </a:rPr>
                        <a:t>(Tissucol)</a:t>
                      </a:r>
                      <a:endParaRPr lang="zh-CN" altLang="en-US" sz="2000" b="1" dirty="0">
                        <a:solidFill>
                          <a:srgbClr val="FF0000"/>
                        </a:solidFill>
                        <a:latin typeface="Calibri" panose="020F0502020204030204" pitchFamily="34" charset="0"/>
                        <a:ea typeface="Times New Roman" panose="02020603050405020304" pitchFamily="18" charset="0"/>
                      </a:endParaRPr>
                    </a:p>
                  </a:txBody>
                  <a:tcPr marT="45713" marB="45713"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US" altLang="zh-CN" sz="2000" dirty="0">
                          <a:latin typeface="Calibri" panose="020F0502020204030204" pitchFamily="34" charset="0"/>
                          <a:ea typeface="Times New Roman" panose="02020603050405020304" pitchFamily="18" charset="0"/>
                        </a:rPr>
                        <a:t>Baxter</a:t>
                      </a:r>
                      <a:endParaRPr lang="en-US" altLang="zh-CN" sz="2000" dirty="0">
                        <a:latin typeface="Calibri" panose="020F0502020204030204" pitchFamily="34" charset="0"/>
                        <a:ea typeface="Times New Roman" panose="02020603050405020304" pitchFamily="18" charset="0"/>
                      </a:endParaRPr>
                    </a:p>
                    <a:p>
                      <a:pPr lvl="0" algn="ctr" eaLnBrk="1" hangingPunct="1">
                        <a:spcBef>
                          <a:spcPct val="20000"/>
                        </a:spcBef>
                        <a:buNone/>
                      </a:pPr>
                      <a:endParaRPr lang="zh-CN" altLang="en-US" sz="1600" dirty="0">
                        <a:latin typeface="Calibri" panose="020F0502020204030204" pitchFamily="34" charset="0"/>
                        <a:ea typeface="Times New Roman" panose="02020603050405020304" pitchFamily="18" charset="0"/>
                      </a:endParaRPr>
                    </a:p>
                  </a:txBody>
                  <a:tcPr marT="45713" marB="45713"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lnSpc>
                          <a:spcPts val="1500"/>
                        </a:lnSpc>
                        <a:spcBef>
                          <a:spcPct val="20000"/>
                        </a:spcBef>
                        <a:buNone/>
                      </a:pPr>
                      <a:r>
                        <a:rPr lang="en-US" altLang="zh-CN" sz="1600" dirty="0">
                          <a:latin typeface="Calibri" panose="020F0502020204030204" pitchFamily="34" charset="0"/>
                          <a:ea typeface="Times New Roman" panose="02020603050405020304" pitchFamily="18" charset="0"/>
                        </a:rPr>
                        <a:t>Lyophilized Human </a:t>
                      </a:r>
                      <a:r>
                        <a:rPr lang="en-US" altLang="zh-CN" sz="1600" b="1" dirty="0">
                          <a:solidFill>
                            <a:srgbClr val="FF33CC"/>
                          </a:solidFill>
                          <a:latin typeface="Calibri" panose="020F0502020204030204" pitchFamily="34" charset="0"/>
                          <a:ea typeface="Times New Roman" panose="02020603050405020304" pitchFamily="18" charset="0"/>
                        </a:rPr>
                        <a:t>Thrombin</a:t>
                      </a:r>
                      <a:endParaRPr lang="en-US" altLang="zh-CN" sz="1600" dirty="0">
                        <a:latin typeface="Calibri" panose="020F0502020204030204" pitchFamily="34" charset="0"/>
                        <a:ea typeface="Times New Roman" panose="02020603050405020304" pitchFamily="18" charset="0"/>
                      </a:endParaRPr>
                    </a:p>
                    <a:p>
                      <a:pPr lvl="0" algn="ctr" eaLnBrk="1" hangingPunct="1">
                        <a:lnSpc>
                          <a:spcPts val="1500"/>
                        </a:lnSpc>
                        <a:spcBef>
                          <a:spcPct val="20000"/>
                        </a:spcBef>
                        <a:buNone/>
                      </a:pPr>
                      <a:r>
                        <a:rPr lang="en-US" altLang="zh-CN" sz="1400" dirty="0">
                          <a:latin typeface="Calibri" panose="020F0502020204030204" pitchFamily="34" charset="0"/>
                          <a:ea typeface="Times New Roman" panose="02020603050405020304" pitchFamily="18" charset="0"/>
                        </a:rPr>
                        <a:t>(by Europeans Transfusion centers) </a:t>
                      </a:r>
                      <a:r>
                        <a:rPr lang="en-US" altLang="zh-CN" sz="1600" dirty="0">
                          <a:latin typeface="Calibri" panose="020F0502020204030204" pitchFamily="34" charset="0"/>
                          <a:ea typeface="Times New Roman" panose="02020603050405020304" pitchFamily="18" charset="0"/>
                        </a:rPr>
                        <a:t>+</a:t>
                      </a:r>
                      <a:r>
                        <a:rPr lang="en-US" altLang="zh-CN" sz="1600" dirty="0">
                          <a:solidFill>
                            <a:schemeClr val="bg2"/>
                          </a:solidFill>
                          <a:latin typeface="Calibri" panose="020F0502020204030204" pitchFamily="34" charset="0"/>
                          <a:ea typeface="Times New Roman" panose="02020603050405020304" pitchFamily="18" charset="0"/>
                        </a:rPr>
                        <a:t>                                                                             </a:t>
                      </a:r>
                      <a:r>
                        <a:rPr lang="en-US" altLang="zh-CN" sz="1600" b="1" dirty="0">
                          <a:solidFill>
                            <a:srgbClr val="FF33CC"/>
                          </a:solidFill>
                          <a:latin typeface="Calibri" panose="020F0502020204030204" pitchFamily="34" charset="0"/>
                          <a:ea typeface="Times New Roman" panose="02020603050405020304" pitchFamily="18" charset="0"/>
                        </a:rPr>
                        <a:t>Fibrinogen</a:t>
                      </a:r>
                      <a:endParaRPr lang="en-US" altLang="zh-CN" sz="1600" b="1" dirty="0">
                        <a:solidFill>
                          <a:srgbClr val="FF33CC"/>
                        </a:solidFill>
                        <a:latin typeface="Calibri" panose="020F0502020204030204" pitchFamily="34" charset="0"/>
                        <a:ea typeface="Times New Roman" panose="02020603050405020304" pitchFamily="18" charset="0"/>
                      </a:endParaRPr>
                    </a:p>
                    <a:p>
                      <a:pPr lvl="0" algn="ctr" eaLnBrk="1" hangingPunct="1">
                        <a:lnSpc>
                          <a:spcPts val="1500"/>
                        </a:lnSpc>
                        <a:spcBef>
                          <a:spcPct val="20000"/>
                        </a:spcBef>
                        <a:buNone/>
                      </a:pPr>
                      <a:r>
                        <a:rPr lang="zh-CN" altLang="en-US" sz="1600" b="1" dirty="0">
                          <a:solidFill>
                            <a:schemeClr val="tx1"/>
                          </a:solidFill>
                          <a:latin typeface="Calibri" panose="020F0502020204030204" pitchFamily="34" charset="0"/>
                          <a:ea typeface="Times New Roman" panose="02020603050405020304" pitchFamily="18" charset="0"/>
                        </a:rPr>
                        <a:t>冻干的人凝血酶（由欧洲输血中心）+纤维蛋白</a:t>
                      </a:r>
                      <a:r>
                        <a:rPr lang="zh-CN" altLang="en-US" sz="1600" b="1" dirty="0">
                          <a:solidFill>
                            <a:schemeClr val="bg2"/>
                          </a:solidFill>
                          <a:latin typeface="Calibri" panose="020F0502020204030204" pitchFamily="34" charset="0"/>
                          <a:ea typeface="Times New Roman" panose="02020603050405020304" pitchFamily="18" charset="0"/>
                        </a:rPr>
                        <a:t>原</a:t>
                      </a:r>
                      <a:endParaRPr lang="zh-CN" altLang="en-US" sz="1600" b="1" dirty="0">
                        <a:solidFill>
                          <a:schemeClr val="bg2"/>
                        </a:solidFill>
                        <a:latin typeface="Calibri" panose="020F0502020204030204" pitchFamily="34" charset="0"/>
                        <a:ea typeface="Times New Roman" panose="02020603050405020304" pitchFamily="18" charset="0"/>
                      </a:endParaRPr>
                    </a:p>
                  </a:txBody>
                  <a:tcPr marT="45713" marB="45713"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r>
              <a:tr h="1066800">
                <a:tc>
                  <a:txBody>
                    <a:bodyPr/>
                    <a:lstStyle/>
                    <a:p>
                      <a:pPr lvl="0" algn="ctr" eaLnBrk="1" hangingPunct="1">
                        <a:spcBef>
                          <a:spcPct val="20000"/>
                        </a:spcBef>
                        <a:buNone/>
                      </a:pPr>
                      <a:r>
                        <a:rPr lang="en-US" altLang="zh-CN" sz="2800" b="1" dirty="0">
                          <a:solidFill>
                            <a:srgbClr val="FF0000"/>
                          </a:solidFill>
                          <a:latin typeface="Calibri" panose="020F0502020204030204" pitchFamily="34" charset="0"/>
                          <a:ea typeface="Times New Roman" panose="02020603050405020304" pitchFamily="18" charset="0"/>
                        </a:rPr>
                        <a:t>TACHOSIL</a:t>
                      </a:r>
                      <a:endParaRPr lang="zh-CN" altLang="en-US" sz="2800" b="1" dirty="0">
                        <a:solidFill>
                          <a:srgbClr val="FF0000"/>
                        </a:solidFill>
                        <a:latin typeface="Calibri" panose="020F0502020204030204" pitchFamily="34" charset="0"/>
                        <a:ea typeface="Times New Roman" panose="02020603050405020304" pitchFamily="18" charset="0"/>
                      </a:endParaRPr>
                    </a:p>
                  </a:txBody>
                  <a:tcPr marT="45713" marB="45713"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US" altLang="zh-CN" sz="1800" dirty="0">
                          <a:latin typeface="Calibri" panose="020F0502020204030204" pitchFamily="34" charset="0"/>
                          <a:ea typeface="Times New Roman" panose="02020603050405020304" pitchFamily="18" charset="0"/>
                        </a:rPr>
                        <a:t>Nycomed GmbH (Austria)</a:t>
                      </a:r>
                      <a:endParaRPr lang="zh-CN" altLang="en-US" sz="1800" dirty="0">
                        <a:latin typeface="Calibri" panose="020F0502020204030204" pitchFamily="34" charset="0"/>
                        <a:ea typeface="Times New Roman" panose="02020603050405020304" pitchFamily="18" charset="0"/>
                      </a:endParaRPr>
                    </a:p>
                  </a:txBody>
                  <a:tcPr marT="45713" marB="45713"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eaLnBrk="1" hangingPunct="1">
                        <a:spcBef>
                          <a:spcPct val="20000"/>
                        </a:spcBef>
                        <a:buNone/>
                      </a:pPr>
                      <a:r>
                        <a:rPr lang="en-US" altLang="zh-CN" sz="1600" dirty="0">
                          <a:latin typeface="Calibri" panose="020F0502020204030204" pitchFamily="34" charset="0"/>
                          <a:ea typeface="Times New Roman" panose="02020603050405020304" pitchFamily="18" charset="0"/>
                        </a:rPr>
                        <a:t>Equine collagen </a:t>
                      </a:r>
                      <a:r>
                        <a:rPr lang="en-US" altLang="zh-CN" sz="1600" b="1" dirty="0">
                          <a:solidFill>
                            <a:schemeClr val="accent2"/>
                          </a:solidFill>
                          <a:latin typeface="Calibri" panose="020F0502020204030204" pitchFamily="34" charset="0"/>
                          <a:ea typeface="Times New Roman" panose="02020603050405020304" pitchFamily="18" charset="0"/>
                        </a:rPr>
                        <a:t>sponge</a:t>
                      </a:r>
                      <a:r>
                        <a:rPr lang="en-US" altLang="zh-CN" sz="1600" dirty="0">
                          <a:latin typeface="Calibri" panose="020F0502020204030204" pitchFamily="34" charset="0"/>
                          <a:ea typeface="Times New Roman" panose="02020603050405020304" pitchFamily="18" charset="0"/>
                        </a:rPr>
                        <a:t> containing</a:t>
                      </a:r>
                      <a:r>
                        <a:rPr lang="en-US" altLang="zh-CN" sz="1600" dirty="0">
                          <a:solidFill>
                            <a:schemeClr val="bg2"/>
                          </a:solidFill>
                          <a:latin typeface="Calibri" panose="020F0502020204030204" pitchFamily="34" charset="0"/>
                          <a:ea typeface="Times New Roman" panose="02020603050405020304" pitchFamily="18" charset="0"/>
                        </a:rPr>
                        <a:t> </a:t>
                      </a:r>
                      <a:r>
                        <a:rPr lang="en-US" altLang="zh-CN" sz="1600" b="1" dirty="0">
                          <a:solidFill>
                            <a:srgbClr val="FF33CC"/>
                          </a:solidFill>
                          <a:latin typeface="Calibri" panose="020F0502020204030204" pitchFamily="34" charset="0"/>
                          <a:ea typeface="Times New Roman" panose="02020603050405020304" pitchFamily="18" charset="0"/>
                        </a:rPr>
                        <a:t>Thrombin</a:t>
                      </a:r>
                      <a:r>
                        <a:rPr lang="en-US" altLang="zh-CN" sz="1600" dirty="0">
                          <a:solidFill>
                            <a:schemeClr val="bg2"/>
                          </a:solidFill>
                          <a:latin typeface="Calibri" panose="020F0502020204030204" pitchFamily="34" charset="0"/>
                          <a:ea typeface="Times New Roman" panose="02020603050405020304" pitchFamily="18" charset="0"/>
                        </a:rPr>
                        <a:t> </a:t>
                      </a:r>
                      <a:r>
                        <a:rPr lang="en-US" altLang="zh-CN" sz="1600" dirty="0">
                          <a:latin typeface="Calibri" panose="020F0502020204030204" pitchFamily="34" charset="0"/>
                          <a:ea typeface="Times New Roman" panose="02020603050405020304" pitchFamily="18" charset="0"/>
                        </a:rPr>
                        <a:t>and </a:t>
                      </a:r>
                      <a:r>
                        <a:rPr lang="en-US" altLang="zh-CN" sz="1600" b="1" dirty="0">
                          <a:solidFill>
                            <a:srgbClr val="FF33CC"/>
                          </a:solidFill>
                          <a:latin typeface="Calibri" panose="020F0502020204030204" pitchFamily="34" charset="0"/>
                          <a:ea typeface="Times New Roman" panose="02020603050405020304" pitchFamily="18" charset="0"/>
                        </a:rPr>
                        <a:t>Human Fibrinogen </a:t>
                      </a:r>
                      <a:r>
                        <a:rPr lang="en-US" altLang="x-none" sz="1600" dirty="0">
                          <a:latin typeface="Calibri" panose="020F0502020204030204" pitchFamily="34" charset="0"/>
                          <a:ea typeface="Times New Roman" panose="02020603050405020304" pitchFamily="18" charset="0"/>
                        </a:rPr>
                        <a:t>(It does not contain aprotinin or other bovine-derived components)含有凝血酶和人纤维蛋白原的马胶原海绵（不含抑肽酶或其他牛源成分）</a:t>
                      </a:r>
                      <a:endParaRPr lang="en-US" altLang="x-none" sz="1600" dirty="0">
                        <a:latin typeface="Calibri" panose="020F0502020204030204" pitchFamily="34" charset="0"/>
                        <a:ea typeface="Times New Roman" panose="02020603050405020304" pitchFamily="18" charset="0"/>
                      </a:endParaRPr>
                    </a:p>
                  </a:txBody>
                  <a:tcPr marT="45713" marB="45713"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r>
              <a:tr h="609600">
                <a:tc>
                  <a:txBody>
                    <a:bodyPr/>
                    <a:lstStyle/>
                    <a:p>
                      <a:pPr lvl="0" algn="ctr" eaLnBrk="1" hangingPunct="1">
                        <a:spcBef>
                          <a:spcPct val="20000"/>
                        </a:spcBef>
                        <a:buNone/>
                      </a:pPr>
                      <a:r>
                        <a:rPr lang="en-US" altLang="zh-CN" sz="2800" b="1" dirty="0">
                          <a:solidFill>
                            <a:srgbClr val="000099"/>
                          </a:solidFill>
                          <a:latin typeface="Calibri" panose="020F0502020204030204" pitchFamily="34" charset="0"/>
                          <a:ea typeface="Times New Roman" panose="02020603050405020304" pitchFamily="18" charset="0"/>
                        </a:rPr>
                        <a:t>QUIXIL</a:t>
                      </a:r>
                      <a:endParaRPr lang="zh-CN" altLang="en-US" sz="2800" b="1" dirty="0">
                        <a:solidFill>
                          <a:srgbClr val="000099"/>
                        </a:solidFill>
                        <a:latin typeface="Calibri" panose="020F0502020204030204" pitchFamily="34" charset="0"/>
                        <a:ea typeface="Times New Roman" panose="02020603050405020304" pitchFamily="18" charset="0"/>
                      </a:endParaRPr>
                    </a:p>
                  </a:txBody>
                  <a:tcPr marT="45713" marB="45713"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US" altLang="zh-CN" sz="2000" dirty="0">
                          <a:latin typeface="Calibri" panose="020F0502020204030204" pitchFamily="34" charset="0"/>
                          <a:ea typeface="Times New Roman" panose="02020603050405020304" pitchFamily="18" charset="0"/>
                        </a:rPr>
                        <a:t>Johnson &amp; Johnson</a:t>
                      </a:r>
                      <a:endParaRPr lang="zh-CN" altLang="en-US" sz="1600" dirty="0">
                        <a:latin typeface="Calibri" panose="020F0502020204030204" pitchFamily="34" charset="0"/>
                        <a:ea typeface="Times New Roman" panose="02020603050405020304" pitchFamily="18" charset="0"/>
                      </a:endParaRPr>
                    </a:p>
                  </a:txBody>
                  <a:tcPr marT="45713" marB="45713"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eaLnBrk="1" hangingPunct="1">
                        <a:spcBef>
                          <a:spcPct val="20000"/>
                        </a:spcBef>
                        <a:buNone/>
                      </a:pPr>
                      <a:r>
                        <a:rPr lang="en-US" altLang="zh-CN" sz="1600" b="1" dirty="0">
                          <a:solidFill>
                            <a:srgbClr val="FF33CC"/>
                          </a:solidFill>
                          <a:latin typeface="Calibri" panose="020F0502020204030204" pitchFamily="34" charset="0"/>
                          <a:ea typeface="Times New Roman" panose="02020603050405020304" pitchFamily="18" charset="0"/>
                        </a:rPr>
                        <a:t>Thrombin</a:t>
                      </a:r>
                      <a:r>
                        <a:rPr lang="en-US" altLang="zh-CN" sz="1600" dirty="0">
                          <a:solidFill>
                            <a:schemeClr val="bg2"/>
                          </a:solidFill>
                          <a:latin typeface="Calibri" panose="020F0502020204030204" pitchFamily="34" charset="0"/>
                          <a:ea typeface="Times New Roman" panose="02020603050405020304" pitchFamily="18" charset="0"/>
                        </a:rPr>
                        <a:t> </a:t>
                      </a:r>
                      <a:r>
                        <a:rPr lang="en-US" altLang="zh-CN" sz="1600" dirty="0">
                          <a:latin typeface="Calibri" panose="020F0502020204030204" pitchFamily="34" charset="0"/>
                          <a:ea typeface="Times New Roman" panose="02020603050405020304" pitchFamily="18" charset="0"/>
                        </a:rPr>
                        <a:t>+</a:t>
                      </a:r>
                      <a:r>
                        <a:rPr lang="en-US" altLang="zh-CN" sz="1600" dirty="0">
                          <a:solidFill>
                            <a:schemeClr val="bg2"/>
                          </a:solidFill>
                          <a:latin typeface="Calibri" panose="020F0502020204030204" pitchFamily="34" charset="0"/>
                          <a:ea typeface="Times New Roman" panose="02020603050405020304" pitchFamily="18" charset="0"/>
                        </a:rPr>
                        <a:t> </a:t>
                      </a:r>
                      <a:r>
                        <a:rPr lang="en-US" altLang="zh-CN" sz="1600" b="1" dirty="0">
                          <a:solidFill>
                            <a:srgbClr val="FF33CC"/>
                          </a:solidFill>
                          <a:latin typeface="Calibri" panose="020F0502020204030204" pitchFamily="34" charset="0"/>
                          <a:ea typeface="Times New Roman" panose="02020603050405020304" pitchFamily="18" charset="0"/>
                        </a:rPr>
                        <a:t>Fibrinogen </a:t>
                      </a:r>
                      <a:r>
                        <a:rPr lang="en-US" altLang="zh-CN" sz="1600" dirty="0">
                          <a:latin typeface="Calibri" panose="020F0502020204030204" pitchFamily="34" charset="0"/>
                          <a:ea typeface="Times New Roman" panose="02020603050405020304" pitchFamily="18" charset="0"/>
                        </a:rPr>
                        <a:t>+</a:t>
                      </a:r>
                      <a:r>
                        <a:rPr lang="en-US" altLang="zh-CN" sz="1600" dirty="0">
                          <a:solidFill>
                            <a:srgbClr val="FF33CC"/>
                          </a:solidFill>
                          <a:latin typeface="Calibri" panose="020F0502020204030204" pitchFamily="34" charset="0"/>
                          <a:ea typeface="Times New Roman" panose="02020603050405020304" pitchFamily="18" charset="0"/>
                        </a:rPr>
                        <a:t> </a:t>
                      </a:r>
                      <a:r>
                        <a:rPr lang="en-GB" altLang="x-none" sz="1600" dirty="0">
                          <a:latin typeface="Calibri" panose="020F0502020204030204" pitchFamily="34" charset="0"/>
                          <a:ea typeface="Times New Roman" panose="02020603050405020304" pitchFamily="18" charset="0"/>
                        </a:rPr>
                        <a:t>Tranexamic acid</a:t>
                      </a:r>
                      <a:endParaRPr lang="en-GB" altLang="x-none" sz="1600" dirty="0">
                        <a:latin typeface="Calibri" panose="020F0502020204030204" pitchFamily="34" charset="0"/>
                        <a:ea typeface="Times New Roman" panose="02020603050405020304" pitchFamily="18" charset="0"/>
                      </a:endParaRPr>
                    </a:p>
                    <a:p>
                      <a:pPr lvl="0" eaLnBrk="1" hangingPunct="1">
                        <a:spcBef>
                          <a:spcPct val="20000"/>
                        </a:spcBef>
                        <a:buNone/>
                      </a:pPr>
                      <a:r>
                        <a:rPr lang="en-GB" altLang="x-none" sz="1600" dirty="0">
                          <a:latin typeface="Calibri" panose="020F0502020204030204" pitchFamily="34" charset="0"/>
                          <a:ea typeface="Times New Roman" panose="02020603050405020304" pitchFamily="18" charset="0"/>
                        </a:rPr>
                        <a:t>凝血酶+纤维蛋白原+凝血酸</a:t>
                      </a:r>
                      <a:endParaRPr lang="en-GB" altLang="x-none" sz="1600" dirty="0">
                        <a:latin typeface="Calibri" panose="020F0502020204030204" pitchFamily="34" charset="0"/>
                        <a:ea typeface="Times New Roman" panose="02020603050405020304" pitchFamily="18" charset="0"/>
                      </a:endParaRPr>
                    </a:p>
                  </a:txBody>
                  <a:tcPr marT="45713" marB="45713"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r>
              <a:tr h="527050">
                <a:tc>
                  <a:txBody>
                    <a:bodyPr/>
                    <a:lstStyle/>
                    <a:p>
                      <a:pPr lvl="0" algn="ctr" eaLnBrk="1" hangingPunct="1">
                        <a:spcBef>
                          <a:spcPct val="20000"/>
                        </a:spcBef>
                        <a:buNone/>
                      </a:pPr>
                      <a:r>
                        <a:rPr lang="en-US" altLang="zh-CN" sz="2800" b="1" dirty="0">
                          <a:solidFill>
                            <a:srgbClr val="000099"/>
                          </a:solidFill>
                          <a:latin typeface="Calibri" panose="020F0502020204030204" pitchFamily="34" charset="0"/>
                          <a:ea typeface="Times New Roman" panose="02020603050405020304" pitchFamily="18" charset="0"/>
                        </a:rPr>
                        <a:t>EVICEL</a:t>
                      </a:r>
                      <a:endParaRPr lang="zh-CN" altLang="en-US" sz="2800" b="1" dirty="0">
                        <a:solidFill>
                          <a:srgbClr val="000099"/>
                        </a:solidFill>
                        <a:latin typeface="Calibri" panose="020F0502020204030204" pitchFamily="34" charset="0"/>
                        <a:ea typeface="Times New Roman" panose="02020603050405020304" pitchFamily="18" charset="0"/>
                      </a:endParaRPr>
                    </a:p>
                  </a:txBody>
                  <a:tcPr marT="45713" marB="45713"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US" altLang="zh-CN" sz="2000" dirty="0">
                          <a:latin typeface="Calibri" panose="020F0502020204030204" pitchFamily="34" charset="0"/>
                          <a:ea typeface="Times New Roman" panose="02020603050405020304" pitchFamily="18" charset="0"/>
                        </a:rPr>
                        <a:t>Johnson &amp; Johnson</a:t>
                      </a:r>
                      <a:endParaRPr lang="zh-CN" altLang="en-US" sz="2000" dirty="0">
                        <a:latin typeface="Calibri" panose="020F0502020204030204" pitchFamily="34" charset="0"/>
                        <a:ea typeface="Times New Roman" panose="02020603050405020304" pitchFamily="18" charset="0"/>
                      </a:endParaRPr>
                    </a:p>
                  </a:txBody>
                  <a:tcPr marT="45713" marB="45713"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eaLnBrk="1" hangingPunct="1">
                        <a:spcBef>
                          <a:spcPct val="20000"/>
                        </a:spcBef>
                        <a:buNone/>
                      </a:pPr>
                      <a:r>
                        <a:rPr lang="en-US" altLang="zh-CN" sz="1600" b="1" dirty="0">
                          <a:solidFill>
                            <a:srgbClr val="FF33CC"/>
                          </a:solidFill>
                          <a:latin typeface="Calibri" panose="020F0502020204030204" pitchFamily="34" charset="0"/>
                          <a:ea typeface="Times New Roman" panose="02020603050405020304" pitchFamily="18" charset="0"/>
                        </a:rPr>
                        <a:t>Thrombin</a:t>
                      </a:r>
                      <a:r>
                        <a:rPr lang="en-US" altLang="zh-CN" sz="1600" dirty="0">
                          <a:solidFill>
                            <a:schemeClr val="bg2"/>
                          </a:solidFill>
                          <a:latin typeface="Calibri" panose="020F0502020204030204" pitchFamily="34" charset="0"/>
                          <a:ea typeface="Times New Roman" panose="02020603050405020304" pitchFamily="18" charset="0"/>
                        </a:rPr>
                        <a:t> </a:t>
                      </a:r>
                      <a:r>
                        <a:rPr lang="en-US" altLang="zh-CN" sz="1600" dirty="0">
                          <a:latin typeface="Calibri" panose="020F0502020204030204" pitchFamily="34" charset="0"/>
                          <a:ea typeface="Times New Roman" panose="02020603050405020304" pitchFamily="18" charset="0"/>
                        </a:rPr>
                        <a:t>+</a:t>
                      </a:r>
                      <a:r>
                        <a:rPr lang="en-US" altLang="zh-CN" sz="1600" dirty="0">
                          <a:solidFill>
                            <a:schemeClr val="bg2"/>
                          </a:solidFill>
                          <a:latin typeface="Calibri" panose="020F0502020204030204" pitchFamily="34" charset="0"/>
                          <a:ea typeface="Times New Roman" panose="02020603050405020304" pitchFamily="18" charset="0"/>
                        </a:rPr>
                        <a:t> </a:t>
                      </a:r>
                      <a:r>
                        <a:rPr lang="en-US" altLang="zh-CN" sz="1600" b="1" dirty="0">
                          <a:solidFill>
                            <a:srgbClr val="FF33CC"/>
                          </a:solidFill>
                          <a:latin typeface="Calibri" panose="020F0502020204030204" pitchFamily="34" charset="0"/>
                          <a:ea typeface="Times New Roman" panose="02020603050405020304" pitchFamily="18" charset="0"/>
                        </a:rPr>
                        <a:t>Fibrinogen </a:t>
                      </a:r>
                      <a:r>
                        <a:rPr lang="en-GB" altLang="x-none" sz="1600" dirty="0">
                          <a:latin typeface="Calibri" panose="020F0502020204030204" pitchFamily="34" charset="0"/>
                          <a:ea typeface="Times New Roman" panose="02020603050405020304" pitchFamily="18" charset="0"/>
                          <a:sym typeface="+mn-ea"/>
                        </a:rPr>
                        <a:t>凝血酶+纤维蛋白原</a:t>
                      </a:r>
                      <a:endParaRPr lang="zh-CN" altLang="en-US" sz="1600" b="1" dirty="0">
                        <a:solidFill>
                          <a:srgbClr val="FF33CC"/>
                        </a:solidFill>
                        <a:latin typeface="Calibri" panose="020F0502020204030204" pitchFamily="34" charset="0"/>
                        <a:ea typeface="Times New Roman" panose="02020603050405020304" pitchFamily="18" charset="0"/>
                      </a:endParaRPr>
                    </a:p>
                  </a:txBody>
                  <a:tcPr marT="45713" marB="45713"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r>
              <a:tr h="631190">
                <a:tc>
                  <a:txBody>
                    <a:bodyPr/>
                    <a:lstStyle/>
                    <a:p>
                      <a:pPr lvl="0" algn="ctr" eaLnBrk="1" hangingPunct="1">
                        <a:spcBef>
                          <a:spcPct val="20000"/>
                        </a:spcBef>
                        <a:buNone/>
                      </a:pPr>
                      <a:r>
                        <a:rPr lang="en-US" altLang="zh-CN" sz="2800" b="1" dirty="0">
                          <a:solidFill>
                            <a:srgbClr val="000099"/>
                          </a:solidFill>
                          <a:latin typeface="Calibri" panose="020F0502020204030204" pitchFamily="34" charset="0"/>
                          <a:ea typeface="Times New Roman" panose="02020603050405020304" pitchFamily="18" charset="0"/>
                        </a:rPr>
                        <a:t>VIVOSTAT</a:t>
                      </a:r>
                      <a:endParaRPr lang="zh-CN" altLang="en-US" sz="2800" b="1" dirty="0">
                        <a:solidFill>
                          <a:srgbClr val="000099"/>
                        </a:solidFill>
                        <a:latin typeface="Calibri" panose="020F0502020204030204" pitchFamily="34" charset="0"/>
                        <a:ea typeface="Times New Roman" panose="02020603050405020304" pitchFamily="18" charset="0"/>
                      </a:endParaRPr>
                    </a:p>
                  </a:txBody>
                  <a:tcPr marT="45713" marB="45713"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US" altLang="zh-CN" sz="2000" dirty="0">
                          <a:latin typeface="Calibri" panose="020F0502020204030204" pitchFamily="34" charset="0"/>
                          <a:ea typeface="Times New Roman" panose="02020603050405020304" pitchFamily="18" charset="0"/>
                        </a:rPr>
                        <a:t>Vivolution AS (Denmark)</a:t>
                      </a:r>
                      <a:endParaRPr lang="zh-CN" altLang="en-US" sz="2000" dirty="0">
                        <a:latin typeface="Calibri" panose="020F0502020204030204" pitchFamily="34" charset="0"/>
                        <a:ea typeface="Times New Roman" panose="02020603050405020304" pitchFamily="18" charset="0"/>
                      </a:endParaRPr>
                    </a:p>
                  </a:txBody>
                  <a:tcPr marT="45713" marB="45713"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eaLnBrk="1" hangingPunct="1">
                        <a:spcBef>
                          <a:spcPct val="20000"/>
                        </a:spcBef>
                        <a:buNone/>
                      </a:pPr>
                      <a:r>
                        <a:rPr lang="en-US" altLang="zh-CN" sz="1600" dirty="0">
                          <a:latin typeface="Calibri" panose="020F0502020204030204" pitchFamily="34" charset="0"/>
                          <a:ea typeface="Times New Roman" panose="02020603050405020304" pitchFamily="18" charset="0"/>
                        </a:rPr>
                        <a:t>Autologous </a:t>
                      </a:r>
                      <a:r>
                        <a:rPr lang="en-US" altLang="zh-CN" sz="1600" b="1" dirty="0">
                          <a:solidFill>
                            <a:srgbClr val="FF33CC"/>
                          </a:solidFill>
                          <a:latin typeface="Calibri" panose="020F0502020204030204" pitchFamily="34" charset="0"/>
                          <a:ea typeface="Times New Roman" panose="02020603050405020304" pitchFamily="18" charset="0"/>
                        </a:rPr>
                        <a:t>Fibrin </a:t>
                      </a:r>
                      <a:r>
                        <a:rPr lang="en-US" altLang="zh-CN" sz="1600" b="0" dirty="0">
                          <a:solidFill>
                            <a:schemeClr val="tx1"/>
                          </a:solidFill>
                          <a:latin typeface="Calibri" panose="020F0502020204030204" pitchFamily="34" charset="0"/>
                          <a:ea typeface="Times New Roman" panose="02020603050405020304" pitchFamily="18" charset="0"/>
                        </a:rPr>
                        <a:t>自体纤维蛋白</a:t>
                      </a:r>
                      <a:endParaRPr lang="en-US" altLang="zh-CN" sz="1600" b="0" dirty="0">
                        <a:solidFill>
                          <a:schemeClr val="tx1"/>
                        </a:solidFill>
                        <a:latin typeface="Calibri" panose="020F0502020204030204" pitchFamily="34" charset="0"/>
                        <a:ea typeface="Times New Roman" panose="02020603050405020304" pitchFamily="18" charset="0"/>
                      </a:endParaRPr>
                    </a:p>
                  </a:txBody>
                  <a:tcPr marT="45713" marB="45713"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r>
              <a:tr h="755650">
                <a:tc>
                  <a:txBody>
                    <a:bodyPr/>
                    <a:lstStyle/>
                    <a:p>
                      <a:pPr lvl="0" algn="ctr" eaLnBrk="1" hangingPunct="1">
                        <a:spcBef>
                          <a:spcPct val="20000"/>
                        </a:spcBef>
                        <a:buNone/>
                      </a:pPr>
                      <a:r>
                        <a:rPr lang="en-US" altLang="zh-CN" sz="2800" b="1" dirty="0">
                          <a:solidFill>
                            <a:srgbClr val="FF3300"/>
                          </a:solidFill>
                          <a:latin typeface="Calibri" panose="020F0502020204030204" pitchFamily="34" charset="0"/>
                          <a:ea typeface="Times New Roman" panose="02020603050405020304" pitchFamily="18" charset="0"/>
                        </a:rPr>
                        <a:t>FLOSEAL</a:t>
                      </a:r>
                      <a:endParaRPr lang="zh-CN" altLang="en-US" sz="2800" b="1" dirty="0">
                        <a:solidFill>
                          <a:srgbClr val="FF3300"/>
                        </a:solidFill>
                        <a:latin typeface="Calibri" panose="020F0502020204030204" pitchFamily="34" charset="0"/>
                        <a:ea typeface="Times New Roman" panose="02020603050405020304" pitchFamily="18" charset="0"/>
                      </a:endParaRPr>
                    </a:p>
                  </a:txBody>
                  <a:tcPr marT="45713" marB="45713"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US" altLang="zh-CN" sz="1800" dirty="0">
                          <a:latin typeface="Calibri" panose="020F0502020204030204" pitchFamily="34" charset="0"/>
                          <a:ea typeface="Times New Roman" panose="02020603050405020304" pitchFamily="18" charset="0"/>
                        </a:rPr>
                        <a:t>Baxter</a:t>
                      </a:r>
                      <a:endParaRPr lang="zh-CN" altLang="en-US" sz="1800" dirty="0">
                        <a:latin typeface="Calibri" panose="020F0502020204030204" pitchFamily="34" charset="0"/>
                        <a:ea typeface="Times New Roman" panose="02020603050405020304" pitchFamily="18" charset="0"/>
                      </a:endParaRPr>
                    </a:p>
                  </a:txBody>
                  <a:tcPr marT="45713" marB="45713"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eaLnBrk="1" hangingPunct="1">
                        <a:spcBef>
                          <a:spcPct val="20000"/>
                        </a:spcBef>
                        <a:buNone/>
                      </a:pPr>
                      <a:r>
                        <a:rPr lang="en-US" altLang="zh-CN" sz="1600" dirty="0">
                          <a:latin typeface="Calibri" panose="020F0502020204030204" pitchFamily="34" charset="0"/>
                          <a:ea typeface="Times New Roman" panose="02020603050405020304" pitchFamily="18" charset="0"/>
                        </a:rPr>
                        <a:t>Engineered particles of </a:t>
                      </a:r>
                      <a:r>
                        <a:rPr lang="en-US" altLang="zh-CN" sz="1600" dirty="0">
                          <a:solidFill>
                            <a:srgbClr val="00B050"/>
                          </a:solidFill>
                          <a:latin typeface="Calibri" panose="020F0502020204030204" pitchFamily="34" charset="0"/>
                          <a:ea typeface="Times New Roman" panose="02020603050405020304" pitchFamily="18" charset="0"/>
                        </a:rPr>
                        <a:t>collagen</a:t>
                      </a:r>
                      <a:r>
                        <a:rPr lang="en-US" altLang="zh-CN" sz="1600" dirty="0">
                          <a:latin typeface="Calibri" panose="020F0502020204030204" pitchFamily="34" charset="0"/>
                          <a:ea typeface="Times New Roman" panose="02020603050405020304" pitchFamily="18" charset="0"/>
                        </a:rPr>
                        <a:t> and</a:t>
                      </a:r>
                      <a:r>
                        <a:rPr lang="en-US" altLang="zh-CN" sz="1600" dirty="0">
                          <a:solidFill>
                            <a:schemeClr val="bg2"/>
                          </a:solidFill>
                          <a:latin typeface="Calibri" panose="020F0502020204030204" pitchFamily="34" charset="0"/>
                          <a:ea typeface="Times New Roman" panose="02020603050405020304" pitchFamily="18" charset="0"/>
                        </a:rPr>
                        <a:t> </a:t>
                      </a:r>
                      <a:r>
                        <a:rPr lang="en-US" altLang="zh-CN" sz="1600" b="1" dirty="0">
                          <a:solidFill>
                            <a:srgbClr val="FF33CC"/>
                          </a:solidFill>
                          <a:latin typeface="Calibri" panose="020F0502020204030204" pitchFamily="34" charset="0"/>
                          <a:ea typeface="Times New Roman" panose="02020603050405020304" pitchFamily="18" charset="0"/>
                        </a:rPr>
                        <a:t>Thrombin</a:t>
                      </a:r>
                      <a:endParaRPr lang="en-US" altLang="zh-CN" sz="1600" b="1" dirty="0">
                        <a:solidFill>
                          <a:srgbClr val="FF33CC"/>
                        </a:solidFill>
                        <a:latin typeface="Calibri" panose="020F0502020204030204" pitchFamily="34" charset="0"/>
                        <a:ea typeface="Times New Roman" panose="02020603050405020304" pitchFamily="18" charset="0"/>
                      </a:endParaRPr>
                    </a:p>
                    <a:p>
                      <a:pPr lvl="0" eaLnBrk="1" hangingPunct="1">
                        <a:spcBef>
                          <a:spcPct val="20000"/>
                        </a:spcBef>
                        <a:buNone/>
                      </a:pPr>
                      <a:r>
                        <a:rPr lang="zh-CN" altLang="en-US" sz="1600" dirty="0">
                          <a:solidFill>
                            <a:schemeClr val="tx1"/>
                          </a:solidFill>
                          <a:latin typeface="Calibri" panose="020F0502020204030204" pitchFamily="34" charset="0"/>
                          <a:ea typeface="Times New Roman" panose="02020603050405020304" pitchFamily="18" charset="0"/>
                        </a:rPr>
                        <a:t>胶原蛋白和凝血酶的工程颗粒</a:t>
                      </a:r>
                      <a:endParaRPr lang="zh-CN" altLang="en-US" sz="1600" dirty="0">
                        <a:solidFill>
                          <a:schemeClr val="tx1"/>
                        </a:solidFill>
                        <a:latin typeface="Calibri" panose="020F0502020204030204" pitchFamily="34" charset="0"/>
                        <a:ea typeface="Times New Roman" panose="02020603050405020304" pitchFamily="18" charset="0"/>
                      </a:endParaRPr>
                    </a:p>
                  </a:txBody>
                  <a:tcPr marT="45713" marB="45713"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r>
              <a:tr h="1066800">
                <a:tc>
                  <a:txBody>
                    <a:bodyPr/>
                    <a:lstStyle/>
                    <a:p>
                      <a:pPr lvl="0" algn="ctr" eaLnBrk="1" hangingPunct="1">
                        <a:spcBef>
                          <a:spcPct val="20000"/>
                        </a:spcBef>
                        <a:buNone/>
                      </a:pPr>
                      <a:r>
                        <a:rPr lang="en-US" altLang="zh-CN" sz="2000" dirty="0">
                          <a:latin typeface="Calibri" panose="020F0502020204030204" pitchFamily="34" charset="0"/>
                          <a:ea typeface="Times New Roman" panose="02020603050405020304" pitchFamily="18" charset="0"/>
                        </a:rPr>
                        <a:t>Hemostase MPH</a:t>
                      </a:r>
                      <a:r>
                        <a:rPr lang="en-US" altLang="zh-CN" sz="2000" baseline="30000" dirty="0">
                          <a:latin typeface="Calibri" panose="020F0502020204030204" pitchFamily="34" charset="0"/>
                          <a:ea typeface="Times New Roman" panose="02020603050405020304" pitchFamily="18" charset="0"/>
                        </a:rPr>
                        <a:t>®</a:t>
                      </a:r>
                      <a:endParaRPr lang="en-US" altLang="zh-CN" sz="2000" baseline="30000" dirty="0">
                        <a:latin typeface="Calibri" panose="020F0502020204030204" pitchFamily="34" charset="0"/>
                        <a:ea typeface="Times New Roman" panose="02020603050405020304" pitchFamily="18" charset="0"/>
                      </a:endParaRPr>
                    </a:p>
                    <a:p>
                      <a:pPr lvl="0" algn="ctr" eaLnBrk="1" hangingPunct="1">
                        <a:spcBef>
                          <a:spcPct val="20000"/>
                        </a:spcBef>
                        <a:buNone/>
                      </a:pPr>
                      <a:r>
                        <a:rPr lang="en-US" altLang="zh-CN" sz="2000" dirty="0">
                          <a:latin typeface="Calibri" panose="020F0502020204030204" pitchFamily="34" charset="0"/>
                          <a:ea typeface="Times New Roman" panose="02020603050405020304" pitchFamily="18" charset="0"/>
                        </a:rPr>
                        <a:t>(Ex ARISTA) </a:t>
                      </a:r>
                      <a:endParaRPr lang="zh-CN" altLang="en-US" sz="1800" dirty="0">
                        <a:latin typeface="Calibri" panose="020F0502020204030204" pitchFamily="34" charset="0"/>
                        <a:ea typeface="Times New Roman" panose="02020603050405020304" pitchFamily="18" charset="0"/>
                      </a:endParaRPr>
                    </a:p>
                  </a:txBody>
                  <a:tcPr marT="45713" marB="45713"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US" altLang="zh-CN" sz="1800" dirty="0">
                          <a:latin typeface="Calibri" panose="020F0502020204030204" pitchFamily="34" charset="0"/>
                          <a:ea typeface="Times New Roman" panose="02020603050405020304" pitchFamily="18" charset="0"/>
                        </a:rPr>
                        <a:t>Cryolife International Inc </a:t>
                      </a:r>
                      <a:endParaRPr lang="en-US" altLang="zh-CN" sz="1800" dirty="0">
                        <a:latin typeface="Calibri" panose="020F0502020204030204" pitchFamily="34" charset="0"/>
                        <a:ea typeface="Times New Roman" panose="02020603050405020304" pitchFamily="18" charset="0"/>
                      </a:endParaRPr>
                    </a:p>
                    <a:p>
                      <a:pPr lvl="0" algn="ctr" eaLnBrk="1" hangingPunct="1">
                        <a:spcBef>
                          <a:spcPct val="20000"/>
                        </a:spcBef>
                        <a:buNone/>
                      </a:pPr>
                      <a:r>
                        <a:rPr lang="en-US" altLang="zh-CN" sz="1800" dirty="0">
                          <a:latin typeface="Calibri" panose="020F0502020204030204" pitchFamily="34" charset="0"/>
                          <a:ea typeface="Times New Roman" panose="02020603050405020304" pitchFamily="18" charset="0"/>
                        </a:rPr>
                        <a:t>(USA)</a:t>
                      </a:r>
                      <a:endParaRPr lang="zh-CN" altLang="en-US" sz="1800" dirty="0">
                        <a:latin typeface="Calibri" panose="020F0502020204030204" pitchFamily="34" charset="0"/>
                        <a:ea typeface="Times New Roman" panose="02020603050405020304" pitchFamily="18" charset="0"/>
                      </a:endParaRPr>
                    </a:p>
                  </a:txBody>
                  <a:tcPr marT="45713" marB="45713"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eaLnBrk="1" hangingPunct="1">
                        <a:spcBef>
                          <a:spcPct val="20000"/>
                        </a:spcBef>
                        <a:buNone/>
                      </a:pPr>
                      <a:r>
                        <a:rPr lang="en-US" altLang="x-none" sz="1600" dirty="0">
                          <a:latin typeface="Calibri" panose="020F0502020204030204" pitchFamily="34" charset="0"/>
                          <a:ea typeface="Times New Roman" panose="02020603050405020304" pitchFamily="18" charset="0"/>
                        </a:rPr>
                        <a:t>Polysaccharide of plant origin (plant </a:t>
                      </a:r>
                      <a:r>
                        <a:rPr lang="en-US" altLang="x-none" sz="1600" dirty="0">
                          <a:solidFill>
                            <a:srgbClr val="FF33CC"/>
                          </a:solidFill>
                          <a:latin typeface="Calibri" panose="020F0502020204030204" pitchFamily="34" charset="0"/>
                          <a:ea typeface="Times New Roman" panose="02020603050405020304" pitchFamily="18" charset="0"/>
                        </a:rPr>
                        <a:t>starch</a:t>
                      </a:r>
                      <a:r>
                        <a:rPr lang="en-US" altLang="x-none" sz="1600" dirty="0">
                          <a:latin typeface="Calibri" panose="020F0502020204030204" pitchFamily="34" charset="0"/>
                          <a:ea typeface="Times New Roman" panose="02020603050405020304" pitchFamily="18" charset="0"/>
                        </a:rPr>
                        <a:t> purified) synthesized in microporous spherical particles植物来源的多糖（植物淀粉纯化）在微孔球形颗粒中合成</a:t>
                      </a:r>
                      <a:endParaRPr lang="en-US" altLang="x-none" sz="1600" dirty="0">
                        <a:latin typeface="Calibri" panose="020F0502020204030204" pitchFamily="34" charset="0"/>
                        <a:ea typeface="Times New Roman" panose="02020603050405020304" pitchFamily="18" charset="0"/>
                      </a:endParaRPr>
                    </a:p>
                  </a:txBody>
                  <a:tcPr marT="45713" marB="45713">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r>
            </a:tbl>
          </a:graphicData>
        </a:graphic>
      </p:graphicFrame>
      <p:grpSp>
        <p:nvGrpSpPr>
          <p:cNvPr id="39973" name="Group 39"/>
          <p:cNvGrpSpPr/>
          <p:nvPr/>
        </p:nvGrpSpPr>
        <p:grpSpPr>
          <a:xfrm>
            <a:off x="30163" y="76200"/>
            <a:ext cx="1341437" cy="701675"/>
            <a:chOff x="4889" y="3734"/>
            <a:chExt cx="845" cy="442"/>
          </a:xfrm>
        </p:grpSpPr>
        <p:sp>
          <p:nvSpPr>
            <p:cNvPr id="39974" name="Rectangle 40"/>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it-IT" altLang="it-IT" sz="4000" u="sng" dirty="0">
                <a:solidFill>
                  <a:schemeClr val="bg1"/>
                </a:solidFill>
                <a:latin typeface="Arial" panose="020B0604020202020204" pitchFamily="34" charset="0"/>
                <a:ea typeface="Times New Roman" panose="02020603050405020304" pitchFamily="18" charset="0"/>
              </a:endParaRPr>
            </a:p>
          </p:txBody>
        </p:sp>
        <p:sp>
          <p:nvSpPr>
            <p:cNvPr id="39975" name="Text Box 41"/>
            <p:cNvSpPr txBox="1"/>
            <p:nvPr/>
          </p:nvSpPr>
          <p:spPr>
            <a:xfrm>
              <a:off x="4889" y="3734"/>
              <a:ext cx="845" cy="442"/>
            </a:xfrm>
            <a:prstGeom prst="rect">
              <a:avLst/>
            </a:prstGeom>
            <a:noFill/>
            <a:ln w="9525">
              <a:noFill/>
            </a:ln>
          </p:spPr>
          <p:txBody>
            <a:bodyPr wrap="none" anchor="t">
              <a:spAutoFit/>
            </a:bodyPr>
            <a:lstStyle/>
            <a:p>
              <a:pPr lvl="0" indent="0" algn="ctr"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descr="C:\Users\utente\Documents\FOTO\SFONDO TRAINING.jpg"/>
          <p:cNvPicPr>
            <a:picLocks noChangeAspect="1"/>
          </p:cNvPicPr>
          <p:nvPr/>
        </p:nvPicPr>
        <p:blipFill>
          <a:blip r:embed="rId1"/>
          <a:stretch>
            <a:fillRect/>
          </a:stretch>
        </p:blipFill>
        <p:spPr>
          <a:xfrm>
            <a:off x="0" y="14288"/>
            <a:ext cx="9144000" cy="6858000"/>
          </a:xfrm>
          <a:prstGeom prst="rect">
            <a:avLst/>
          </a:prstGeom>
          <a:noFill/>
          <a:ln w="9525">
            <a:noFill/>
          </a:ln>
        </p:spPr>
      </p:pic>
      <p:sp>
        <p:nvSpPr>
          <p:cNvPr id="4" name="CasellaDiTesto 3"/>
          <p:cNvSpPr txBox="1"/>
          <p:nvPr/>
        </p:nvSpPr>
        <p:spPr>
          <a:xfrm>
            <a:off x="2009775" y="342900"/>
            <a:ext cx="6019800" cy="1744345"/>
          </a:xfrm>
          <a:prstGeom prst="rect">
            <a:avLst/>
          </a:prstGeom>
          <a:noFill/>
          <a:ln w="28575">
            <a:solidFill>
              <a:srgbClr val="00B050"/>
            </a:solidFill>
          </a:ln>
        </p:spPr>
        <p:txBody>
          <a:bodyPr>
            <a:spAutoFit/>
          </a:bodyPr>
          <a:lstStyle/>
          <a:p>
            <a:pPr lvl="0" algn="ctr" fontAlgn="base"/>
            <a:r>
              <a:rPr lang="en-US" altLang="zh-CN" sz="54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GLUBRAN</a:t>
            </a:r>
            <a:r>
              <a:rPr lang="en-US" altLang="zh-CN" sz="5400" b="1" strike="noStrike" baseline="30000"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a:t>
            </a:r>
            <a:r>
              <a:rPr lang="en-US" altLang="zh-CN" sz="54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2 </a:t>
            </a:r>
            <a:r>
              <a:rPr lang="zh-CN" altLang="en-US" sz="5400" b="1" dirty="0">
                <a:solidFill>
                  <a:srgbClr val="00B050"/>
                </a:solidFill>
                <a:effectLst>
                  <a:outerShdw blurRad="38100" dist="38100" dir="2700000">
                    <a:srgbClr val="000000"/>
                  </a:outerShdw>
                </a:effectLst>
                <a:latin typeface="Calibri" panose="020F0502020204030204" pitchFamily="34" charset="0"/>
                <a:ea typeface="宋体" panose="02010600030101010101" pitchFamily="2" charset="-122"/>
                <a:sym typeface="+mn-ea"/>
              </a:rPr>
              <a:t>作为薄壁组织止血剂</a:t>
            </a:r>
            <a:endParaRPr lang="en-US" altLang="x-none" sz="54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grpSp>
        <p:nvGrpSpPr>
          <p:cNvPr id="40963" name="Group 4"/>
          <p:cNvGrpSpPr/>
          <p:nvPr/>
        </p:nvGrpSpPr>
        <p:grpSpPr>
          <a:xfrm>
            <a:off x="76200" y="152400"/>
            <a:ext cx="1341438" cy="701675"/>
            <a:chOff x="4889" y="3734"/>
            <a:chExt cx="845" cy="442"/>
          </a:xfrm>
        </p:grpSpPr>
        <p:sp>
          <p:nvSpPr>
            <p:cNvPr id="40964" name="Rectangle 5"/>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40965" name="Text Box 6"/>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7" name="CasellaDiTesto 6"/>
          <p:cNvSpPr txBox="1"/>
          <p:nvPr/>
        </p:nvSpPr>
        <p:spPr>
          <a:xfrm>
            <a:off x="1607573" y="3343274"/>
            <a:ext cx="5530645" cy="1928495"/>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t-IT" sz="6000" b="1" i="0" u="none" strike="noStrike" kern="1200" cap="all" spc="0" normalizeH="0" baseline="0" noProof="0" dirty="0">
                <a:ln w="0"/>
                <a:solidFill>
                  <a:schemeClr val="accent6">
                    <a:lumMod val="50000"/>
                  </a:schemeClr>
                </a:solidFill>
                <a:effectLst>
                  <a:reflection blurRad="12700" stA="50000" endPos="50000" dist="5000" dir="5400000" sy="-100000" rotWithShape="0"/>
                </a:effectLst>
                <a:uLnTx/>
                <a:uFillTx/>
                <a:latin typeface="+mn-lt"/>
                <a:ea typeface="+mn-ea"/>
                <a:cs typeface="+mn-cs"/>
              </a:rPr>
              <a:t>……</a:t>
            </a:r>
            <a:r>
              <a:rPr kumimoji="0" lang="it-IT" sz="6000" b="1" i="0" u="none" strike="noStrike" kern="1200" cap="all" spc="0" normalizeH="0" baseline="0" noProof="0" dirty="0" err="1">
                <a:ln w="0"/>
                <a:solidFill>
                  <a:schemeClr val="accent6">
                    <a:lumMod val="50000"/>
                  </a:schemeClr>
                </a:solidFill>
                <a:effectLst>
                  <a:reflection blurRad="12700" stA="50000" endPos="50000" dist="5000" dir="5400000" sy="-100000" rotWithShape="0"/>
                </a:effectLst>
                <a:uLnTx/>
                <a:uFillTx/>
                <a:latin typeface="+mn-lt"/>
                <a:ea typeface="+mn-ea"/>
                <a:cs typeface="+mn-cs"/>
              </a:rPr>
              <a:t>Questions</a:t>
            </a:r>
            <a:r>
              <a:rPr kumimoji="0" lang="it-IT" sz="6000" b="1" i="0" u="none" strike="noStrike" kern="1200" cap="all" spc="0" normalizeH="0" baseline="0" noProof="0" dirty="0">
                <a:ln w="0"/>
                <a:solidFill>
                  <a:schemeClr val="accent6">
                    <a:lumMod val="50000"/>
                  </a:schemeClr>
                </a:solidFill>
                <a:effectLst>
                  <a:reflection blurRad="12700" stA="50000" endPos="50000" dist="5000" dir="5400000" sy="-100000" rotWithShape="0"/>
                </a:effectLst>
                <a:uLnTx/>
                <a:uFillTx/>
                <a:latin typeface="+mn-lt"/>
                <a:ea typeface="+mn-ea"/>
                <a:cs typeface="+mn-cs"/>
              </a:rPr>
              <a:t>?</a:t>
            </a:r>
            <a:endParaRPr kumimoji="0" lang="it-IT" sz="6000" b="1" i="0" u="none" strike="noStrike" kern="1200" cap="all" spc="0" normalizeH="0" baseline="0" noProof="0" dirty="0">
              <a:ln w="0"/>
              <a:solidFill>
                <a:schemeClr val="accent6">
                  <a:lumMod val="50000"/>
                </a:schemeClr>
              </a:solidFill>
              <a:effectLst>
                <a:reflection blurRad="12700" stA="50000" endPos="50000" dist="5000" dir="5400000" sy="-100000" rotWithShape="0"/>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it-IT" sz="6000" b="1" i="0" u="none" strike="noStrike" kern="1200" cap="all" spc="0" normalizeH="0" baseline="0" noProof="0" dirty="0">
                <a:ln w="0"/>
                <a:solidFill>
                  <a:schemeClr val="accent6">
                    <a:lumMod val="50000"/>
                  </a:schemeClr>
                </a:solidFill>
                <a:effectLst>
                  <a:reflection blurRad="12700" stA="50000" endPos="50000" dist="5000" dir="5400000" sy="-100000" rotWithShape="0"/>
                </a:effectLst>
                <a:uLnTx/>
                <a:uFillTx/>
                <a:latin typeface="+mn-lt"/>
                <a:ea typeface="+mn-ea"/>
                <a:cs typeface="+mn-cs"/>
              </a:rPr>
              <a:t>有问题吗？</a:t>
            </a:r>
            <a:endParaRPr kumimoji="0" lang="zh-CN" altLang="it-IT" sz="6000" b="1" i="0" u="none" strike="noStrike" kern="1200" cap="all" spc="0" normalizeH="0" baseline="0" noProof="0" dirty="0">
              <a:ln w="0"/>
              <a:solidFill>
                <a:schemeClr val="accent6">
                  <a:lumMod val="50000"/>
                </a:schemeClr>
              </a:solidFill>
              <a:effectLst>
                <a:reflection blurRad="12700" stA="50000" endPos="50000" dist="5000" dir="5400000" sy="-100000" rotWithShape="0"/>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C:\Users\utente\Documents\FOTO\SFONDO TRAINING.jpg"/>
          <p:cNvPicPr>
            <a:picLocks noChangeAspect="1"/>
          </p:cNvPicPr>
          <p:nvPr/>
        </p:nvPicPr>
        <p:blipFill>
          <a:blip r:embed="rId1"/>
          <a:stretch>
            <a:fillRect/>
          </a:stretch>
        </p:blipFill>
        <p:spPr>
          <a:xfrm>
            <a:off x="0" y="0"/>
            <a:ext cx="9144000" cy="6858000"/>
          </a:xfrm>
          <a:prstGeom prst="rect">
            <a:avLst/>
          </a:prstGeom>
          <a:noFill/>
          <a:ln w="9525">
            <a:noFill/>
          </a:ln>
        </p:spPr>
      </p:pic>
      <p:grpSp>
        <p:nvGrpSpPr>
          <p:cNvPr id="41986" name="Group 6"/>
          <p:cNvGrpSpPr/>
          <p:nvPr/>
        </p:nvGrpSpPr>
        <p:grpSpPr>
          <a:xfrm>
            <a:off x="76200" y="152400"/>
            <a:ext cx="1341438" cy="701675"/>
            <a:chOff x="4889" y="3734"/>
            <a:chExt cx="845" cy="442"/>
          </a:xfrm>
        </p:grpSpPr>
        <p:sp>
          <p:nvSpPr>
            <p:cNvPr id="41987"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41988"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8" name="Rectangle 2"/>
          <p:cNvSpPr>
            <a:spLocks noChangeArrowheads="1"/>
          </p:cNvSpPr>
          <p:nvPr/>
        </p:nvSpPr>
        <p:spPr bwMode="auto">
          <a:xfrm>
            <a:off x="0" y="468313"/>
            <a:ext cx="9144000" cy="1108075"/>
          </a:xfrm>
          <a:prstGeom prst="rect">
            <a:avLst/>
          </a:prstGeom>
          <a:noFill/>
          <a:ln w="9525">
            <a:noFill/>
            <a:miter lim="800000"/>
          </a:ln>
          <a:effectLst/>
        </p:spPr>
        <p:txBody>
          <a:bodyPr>
            <a:spAutoFit/>
          </a:bodyPr>
          <a:lstStyle/>
          <a:p>
            <a:pPr lvl="0" algn="ctr" fontAlgn="base"/>
            <a:r>
              <a:rPr lang="en-US" altLang="zh-CN" sz="66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GLUBRAN</a:t>
            </a:r>
            <a:r>
              <a:rPr lang="en-US" altLang="zh-CN" sz="6600" b="1" strike="noStrike" baseline="30000"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a:t>
            </a:r>
            <a:r>
              <a:rPr lang="en-US" altLang="zh-CN" sz="66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2</a:t>
            </a:r>
            <a:r>
              <a:rPr lang="en-US" altLang="zh-CN" sz="4400" b="1" strike="noStrike" noProof="1">
                <a:solidFill>
                  <a:schemeClr val="accent1"/>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 </a:t>
            </a:r>
            <a:endParaRPr lang="en-US" altLang="zh-CN" sz="4400" b="1" strike="noStrike" noProof="1">
              <a:solidFill>
                <a:schemeClr val="accent1"/>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sp>
        <p:nvSpPr>
          <p:cNvPr id="9" name="Rectangle 2"/>
          <p:cNvSpPr>
            <a:spLocks noChangeArrowheads="1"/>
          </p:cNvSpPr>
          <p:nvPr/>
        </p:nvSpPr>
        <p:spPr bwMode="auto">
          <a:xfrm>
            <a:off x="0" y="2459038"/>
            <a:ext cx="9144000" cy="2785745"/>
          </a:xfrm>
          <a:prstGeom prst="rect">
            <a:avLst/>
          </a:prstGeom>
          <a:noFill/>
          <a:ln w="9525">
            <a:noFill/>
            <a:miter lim="800000"/>
          </a:ln>
          <a:effectLst/>
        </p:spPr>
        <p:txBody>
          <a:bodyPr>
            <a:spAutoFit/>
          </a:bodyPr>
          <a:lstStyle/>
          <a:p>
            <a:pPr lvl="0" algn="ctr" fontAlgn="base"/>
            <a:r>
              <a:rPr lang="en-US" altLang="zh-CN" sz="8800" b="1" strike="noStrike" noProof="1">
                <a:solidFill>
                  <a:srgbClr val="FF00FF"/>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FISTULAS</a:t>
            </a:r>
            <a:endParaRPr lang="en-US" altLang="zh-CN" sz="8800" b="1" strike="noStrike" noProof="1">
              <a:solidFill>
                <a:srgbClr val="FF00FF"/>
              </a:solidFill>
              <a:effectLst>
                <a:outerShdw blurRad="38100" dist="38100" dir="2700000">
                  <a:srgbClr val="000000"/>
                </a:outerShdw>
              </a:effectLst>
              <a:latin typeface="Calibri" panose="020F0502020204030204" pitchFamily="34" charset="0"/>
              <a:ea typeface="Times New Roman" panose="02020603050405020304" pitchFamily="18" charset="0"/>
              <a:cs typeface="+mn-ea"/>
            </a:endParaRPr>
          </a:p>
          <a:p>
            <a:pPr lvl="0" algn="ctr" fontAlgn="base"/>
            <a:r>
              <a:rPr lang="en-US" altLang="zh-CN" sz="8800" b="1" strike="noStrike" noProof="1">
                <a:solidFill>
                  <a:srgbClr val="FF00FF"/>
                </a:solidFill>
                <a:effectLst>
                  <a:outerShdw blurRad="38100" dist="38100" dir="2700000">
                    <a:srgbClr val="000000"/>
                  </a:outerShdw>
                </a:effectLst>
                <a:latin typeface="Calibri" panose="020F0502020204030204" pitchFamily="34" charset="0"/>
                <a:ea typeface="Times New Roman" panose="02020603050405020304" pitchFamily="18" charset="0"/>
              </a:rPr>
              <a:t>瘘</a:t>
            </a:r>
            <a:endParaRPr lang="en-US" altLang="zh-CN" sz="8800" b="1" strike="noStrike" noProof="1">
              <a:solidFill>
                <a:srgbClr val="FF00FF"/>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bwMode="auto">
          <a:xfrm>
            <a:off x="238125" y="3857625"/>
            <a:ext cx="8629650" cy="1524000"/>
          </a:xfrm>
          <a:prstGeom prst="rect">
            <a:avLst/>
          </a:prstGeom>
          <a:solidFill>
            <a:schemeClr val="accent6">
              <a:lumMod val="50000"/>
            </a:schemeClr>
          </a:solidFill>
          <a:ln w="254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9" name="Rettangolo 8"/>
          <p:cNvSpPr/>
          <p:nvPr/>
        </p:nvSpPr>
        <p:spPr bwMode="auto">
          <a:xfrm>
            <a:off x="238125" y="1209675"/>
            <a:ext cx="8629650" cy="5400675"/>
          </a:xfrm>
          <a:prstGeom prst="rect">
            <a:avLst/>
          </a:prstGeom>
          <a:solidFill>
            <a:schemeClr val="bg1"/>
          </a:solidFill>
          <a:ln w="381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10" name="Rettangolo 9"/>
          <p:cNvSpPr/>
          <p:nvPr/>
        </p:nvSpPr>
        <p:spPr bwMode="auto">
          <a:xfrm>
            <a:off x="238125" y="1228725"/>
            <a:ext cx="8629650" cy="790575"/>
          </a:xfrm>
          <a:prstGeom prst="rect">
            <a:avLst/>
          </a:prstGeom>
          <a:solidFill>
            <a:schemeClr val="accent6">
              <a:lumMod val="50000"/>
            </a:schemeClr>
          </a:solidFill>
          <a:ln w="254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40962" name="Rettangolo 3"/>
          <p:cNvSpPr>
            <a:spLocks noChangeArrowheads="1"/>
          </p:cNvSpPr>
          <p:nvPr/>
        </p:nvSpPr>
        <p:spPr bwMode="auto">
          <a:xfrm>
            <a:off x="354013" y="2098675"/>
            <a:ext cx="8513763" cy="4270375"/>
          </a:xfrm>
          <a:prstGeom prst="rect">
            <a:avLst/>
          </a:prstGeom>
          <a:noFill/>
          <a:ln w="9525">
            <a:noFill/>
            <a:miter lim="800000"/>
          </a:ln>
        </p:spPr>
        <p:txBody>
          <a:bodyPr>
            <a:spAutoFit/>
          </a:bodyPr>
          <a:lstStyle/>
          <a:p>
            <a:pPr lvl="0" fontAlgn="base"/>
            <a:r>
              <a:rPr lang="it-IT" altLang="it-IT" b="1" strike="noStrike" noProof="1">
                <a:solidFill>
                  <a:srgbClr val="FF0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瘘管</a:t>
            </a:r>
            <a:r>
              <a:rPr lang="en-US" altLang="it-IT" strike="noStrike" noProof="1">
                <a:solidFill>
                  <a:srgbClr val="15658D"/>
                </a:solidFill>
                <a:latin typeface="Calibri" panose="020F0502020204030204" pitchFamily="34" charset="0"/>
                <a:ea typeface="Times New Roman" panose="02020603050405020304" pitchFamily="18" charset="0"/>
                <a:cs typeface="+mn-ea"/>
              </a:rPr>
              <a:t>是一种</a:t>
            </a:r>
            <a:r>
              <a:rPr lang="en-US" altLang="it-IT" b="1" strike="noStrike" noProof="1">
                <a:solidFill>
                  <a:srgbClr val="15658D"/>
                </a:solidFill>
                <a:latin typeface="Calibri" panose="020F0502020204030204" pitchFamily="34" charset="0"/>
                <a:ea typeface="Times New Roman" panose="02020603050405020304" pitchFamily="18" charset="0"/>
                <a:cs typeface="+mn-ea"/>
              </a:rPr>
              <a:t>病理性通道</a:t>
            </a:r>
            <a:r>
              <a:rPr lang="en-US" altLang="it-IT" strike="noStrike" noProof="1">
                <a:solidFill>
                  <a:srgbClr val="15658D"/>
                </a:solidFill>
                <a:latin typeface="Calibri" panose="020F0502020204030204" pitchFamily="34" charset="0"/>
                <a:ea typeface="Times New Roman" panose="02020603050405020304" pitchFamily="18" charset="0"/>
                <a:cs typeface="+mn-ea"/>
              </a:rPr>
              <a:t>，呈管状，在两个结构/组织之间或在身体的两个</a:t>
            </a:r>
            <a:r>
              <a:rPr lang="zh-CN" altLang="en-US" strike="noStrike" noProof="1">
                <a:solidFill>
                  <a:srgbClr val="15658D"/>
                </a:solidFill>
                <a:latin typeface="Calibri" panose="020F0502020204030204" pitchFamily="34" charset="0"/>
                <a:ea typeface="宋体" panose="02010600030101010101" pitchFamily="2" charset="-122"/>
                <a:cs typeface="+mn-ea"/>
              </a:rPr>
              <a:t>凹陷</a:t>
            </a:r>
            <a:r>
              <a:rPr lang="en-US" altLang="it-IT" strike="noStrike" noProof="1">
                <a:solidFill>
                  <a:srgbClr val="15658D"/>
                </a:solidFill>
                <a:latin typeface="Calibri" panose="020F0502020204030204" pitchFamily="34" charset="0"/>
                <a:ea typeface="Times New Roman" panose="02020603050405020304" pitchFamily="18" charset="0"/>
                <a:cs typeface="+mn-ea"/>
              </a:rPr>
              <a:t>之间，或</a:t>
            </a:r>
            <a:r>
              <a:rPr lang="zh-CN" altLang="en-US" strike="noStrike" noProof="1">
                <a:solidFill>
                  <a:srgbClr val="15658D"/>
                </a:solidFill>
                <a:latin typeface="Calibri" panose="020F0502020204030204" pitchFamily="34" charset="0"/>
                <a:ea typeface="宋体" panose="02010600030101010101" pitchFamily="2" charset="-122"/>
                <a:cs typeface="+mn-ea"/>
              </a:rPr>
              <a:t>在凹陷</a:t>
            </a:r>
            <a:r>
              <a:rPr lang="en-US" altLang="it-IT" strike="noStrike" noProof="1">
                <a:solidFill>
                  <a:srgbClr val="15658D"/>
                </a:solidFill>
                <a:latin typeface="Calibri" panose="020F0502020204030204" pitchFamily="34" charset="0"/>
                <a:ea typeface="Times New Roman" panose="02020603050405020304" pitchFamily="18" charset="0"/>
                <a:cs typeface="+mn-ea"/>
              </a:rPr>
              <a:t>与外部</a:t>
            </a:r>
            <a:r>
              <a:rPr lang="zh-CN" altLang="en-US" strike="noStrike" noProof="1">
                <a:solidFill>
                  <a:srgbClr val="15658D"/>
                </a:solidFill>
                <a:latin typeface="Calibri" panose="020F0502020204030204" pitchFamily="34" charset="0"/>
                <a:ea typeface="宋体" panose="02010600030101010101" pitchFamily="2" charset="-122"/>
                <a:cs typeface="+mn-ea"/>
              </a:rPr>
              <a:t>之间</a:t>
            </a:r>
            <a:endParaRPr lang="zh-CN" altLang="en-US" strike="noStrike" noProof="1">
              <a:solidFill>
                <a:srgbClr val="15658D"/>
              </a:solidFill>
              <a:latin typeface="Calibri" panose="020F0502020204030204" pitchFamily="34" charset="0"/>
              <a:ea typeface="宋体" panose="02010600030101010101" pitchFamily="2" charset="-122"/>
              <a:cs typeface="+mn-ea"/>
            </a:endParaRPr>
          </a:p>
          <a:p>
            <a:pPr lvl="0" fontAlgn="base"/>
            <a:endParaRPr lang="it-IT" altLang="it-IT" sz="1200" b="1" strike="noStrike" noProof="1">
              <a:solidFill>
                <a:schemeClr val="bg1"/>
              </a:solidFill>
              <a:latin typeface="Calibri" panose="020F0502020204030204" pitchFamily="34" charset="0"/>
              <a:ea typeface="Times New Roman" panose="02020603050405020304" pitchFamily="18" charset="0"/>
            </a:endParaRPr>
          </a:p>
          <a:p>
            <a:pPr lvl="0" fontAlgn="base"/>
            <a:endParaRPr lang="it-IT" altLang="it-IT" sz="800" strike="noStrike" noProof="1">
              <a:solidFill>
                <a:srgbClr val="15658D"/>
              </a:solidFill>
              <a:latin typeface="Calibri" panose="020F0502020204030204" pitchFamily="34" charset="0"/>
              <a:ea typeface="Times New Roman" panose="02020603050405020304" pitchFamily="18" charset="0"/>
            </a:endParaRPr>
          </a:p>
          <a:p>
            <a:pPr lvl="0" fontAlgn="base"/>
            <a:r>
              <a:rPr lang="en-US" altLang="it-IT" sz="2400" b="1" dirty="0">
                <a:solidFill>
                  <a:srgbClr val="15658D"/>
                </a:solidFill>
                <a:latin typeface="Calibri" panose="020F0502020204030204" pitchFamily="34" charset="0"/>
                <a:ea typeface="Times New Roman" panose="02020603050405020304" pitchFamily="18" charset="0"/>
                <a:cs typeface="+mn-ea"/>
                <a:sym typeface="+mn-ea"/>
              </a:rPr>
              <a:t>瘘管</a:t>
            </a:r>
            <a:r>
              <a:rPr lang="en-US" altLang="zh-CN" sz="2200" strike="noStrike" noProof="1">
                <a:solidFill>
                  <a:srgbClr val="15658D"/>
                </a:solidFill>
                <a:latin typeface="Calibri" panose="020F0502020204030204" pitchFamily="34" charset="0"/>
                <a:ea typeface="Times New Roman" panose="02020603050405020304" pitchFamily="18" charset="0"/>
                <a:cs typeface="+mn-ea"/>
              </a:rPr>
              <a:t>可以是：               - 内部或外部</a:t>
            </a:r>
            <a:endParaRPr lang="en-US" altLang="zh-CN" sz="2200" strike="noStrike" noProof="1">
              <a:solidFill>
                <a:srgbClr val="15658D"/>
              </a:solidFill>
              <a:latin typeface="Calibri" panose="020F0502020204030204" pitchFamily="34" charset="0"/>
              <a:ea typeface="Times New Roman" panose="02020603050405020304" pitchFamily="18" charset="0"/>
              <a:cs typeface="+mn-ea"/>
            </a:endParaRPr>
          </a:p>
          <a:p>
            <a:pPr lvl="0" fontAlgn="base"/>
            <a:r>
              <a:rPr lang="en-US" altLang="zh-CN" sz="2200" strike="noStrike" noProof="1">
                <a:solidFill>
                  <a:srgbClr val="15658D"/>
                </a:solidFill>
                <a:latin typeface="Calibri" panose="020F0502020204030204" pitchFamily="34" charset="0"/>
                <a:ea typeface="Times New Roman" panose="02020603050405020304" pitchFamily="18" charset="0"/>
                <a:cs typeface="+mn-ea"/>
              </a:rPr>
              <a:t>                                          - 简单或分支</a:t>
            </a:r>
            <a:r>
              <a:rPr lang="it-IT" altLang="it-IT" sz="2200" b="1" dirty="0">
                <a:solidFill>
                  <a:srgbClr val="15658D"/>
                </a:solidFill>
                <a:latin typeface="Calibri" panose="020F0502020204030204" pitchFamily="34" charset="0"/>
                <a:ea typeface="Times New Roman" panose="02020603050405020304" pitchFamily="18" charset="0"/>
                <a:cs typeface="+mn-ea"/>
                <a:sym typeface="Wingdings" panose="05000000000000000000" pitchFamily="2" charset="2"/>
              </a:rPr>
              <a:t></a:t>
            </a:r>
            <a:r>
              <a:rPr lang="en-US" altLang="zh-CN" sz="2200" strike="noStrike" noProof="1">
                <a:solidFill>
                  <a:srgbClr val="15658D"/>
                </a:solidFill>
                <a:latin typeface="Calibri" panose="020F0502020204030204" pitchFamily="34" charset="0"/>
                <a:ea typeface="Times New Roman" panose="02020603050405020304" pitchFamily="18" charset="0"/>
                <a:cs typeface="+mn-ea"/>
              </a:rPr>
              <a:t>多孔</a:t>
            </a:r>
            <a:endParaRPr lang="en-US" altLang="zh-CN" sz="2200" strike="noStrike" noProof="1">
              <a:solidFill>
                <a:srgbClr val="15658D"/>
              </a:solidFill>
              <a:latin typeface="Calibri" panose="020F0502020204030204" pitchFamily="34" charset="0"/>
              <a:ea typeface="Times New Roman" panose="02020603050405020304" pitchFamily="18" charset="0"/>
              <a:cs typeface="+mn-ea"/>
            </a:endParaRPr>
          </a:p>
          <a:p>
            <a:pPr lvl="0" fontAlgn="base"/>
            <a:r>
              <a:rPr lang="en-US" altLang="zh-CN" sz="2200" strike="noStrike" noProof="1">
                <a:solidFill>
                  <a:srgbClr val="15658D"/>
                </a:solidFill>
                <a:latin typeface="Calibri" panose="020F0502020204030204" pitchFamily="34" charset="0"/>
                <a:ea typeface="Times New Roman" panose="02020603050405020304" pitchFamily="18" charset="0"/>
                <a:cs typeface="+mn-ea"/>
              </a:rPr>
              <a:t>原因：</a:t>
            </a:r>
            <a:endParaRPr lang="en-US" altLang="zh-CN" sz="2200" strike="noStrike" noProof="1">
              <a:solidFill>
                <a:srgbClr val="15658D"/>
              </a:solidFill>
              <a:latin typeface="Calibri" panose="020F0502020204030204" pitchFamily="34" charset="0"/>
              <a:ea typeface="Times New Roman" panose="02020603050405020304" pitchFamily="18" charset="0"/>
              <a:cs typeface="+mn-ea"/>
            </a:endParaRPr>
          </a:p>
          <a:p>
            <a:pPr lvl="0" fontAlgn="base"/>
            <a:r>
              <a:rPr lang="en-US" altLang="zh-CN" sz="2200" strike="noStrike" noProof="1">
                <a:solidFill>
                  <a:srgbClr val="15658D"/>
                </a:solidFill>
                <a:latin typeface="Calibri" panose="020F0502020204030204" pitchFamily="34" charset="0"/>
                <a:ea typeface="Times New Roman" panose="02020603050405020304" pitchFamily="18" charset="0"/>
                <a:cs typeface="+mn-ea"/>
              </a:rPr>
              <a:t>- 它可能是先天性的</a:t>
            </a:r>
            <a:endParaRPr lang="en-US" altLang="zh-CN" sz="2200" strike="noStrike" noProof="1">
              <a:solidFill>
                <a:srgbClr val="15658D"/>
              </a:solidFill>
              <a:latin typeface="Calibri" panose="020F0502020204030204" pitchFamily="34" charset="0"/>
              <a:ea typeface="Times New Roman" panose="02020603050405020304" pitchFamily="18" charset="0"/>
              <a:cs typeface="+mn-ea"/>
            </a:endParaRPr>
          </a:p>
          <a:p>
            <a:pPr lvl="0" fontAlgn="base"/>
            <a:r>
              <a:rPr lang="en-US" altLang="zh-CN" sz="2200" dirty="0">
                <a:solidFill>
                  <a:srgbClr val="15658D"/>
                </a:solidFill>
                <a:latin typeface="Calibri" panose="020F0502020204030204" pitchFamily="34" charset="0"/>
                <a:ea typeface="Times New Roman" panose="02020603050405020304" pitchFamily="18" charset="0"/>
                <a:cs typeface="+mn-ea"/>
                <a:sym typeface="+mn-ea"/>
              </a:rPr>
              <a:t>- </a:t>
            </a:r>
            <a:r>
              <a:rPr lang="en-US" altLang="zh-CN" sz="2200" strike="noStrike" noProof="1">
                <a:solidFill>
                  <a:srgbClr val="15658D"/>
                </a:solidFill>
                <a:latin typeface="Calibri" panose="020F0502020204030204" pitchFamily="34" charset="0"/>
                <a:ea typeface="Times New Roman" panose="02020603050405020304" pitchFamily="18" charset="0"/>
                <a:cs typeface="+mn-ea"/>
              </a:rPr>
              <a:t>它可能由损伤或病理过程引起</a:t>
            </a:r>
            <a:endParaRPr lang="en-US" altLang="zh-CN" sz="2200" strike="noStrike" noProof="1">
              <a:solidFill>
                <a:srgbClr val="15658D"/>
              </a:solidFill>
              <a:latin typeface="Calibri" panose="020F0502020204030204" pitchFamily="34" charset="0"/>
              <a:ea typeface="Times New Roman" panose="02020603050405020304" pitchFamily="18" charset="0"/>
              <a:cs typeface="+mn-ea"/>
            </a:endParaRPr>
          </a:p>
          <a:p>
            <a:pPr lvl="0" fontAlgn="base"/>
            <a:r>
              <a:rPr lang="en-US" altLang="zh-CN" sz="2200" dirty="0">
                <a:solidFill>
                  <a:srgbClr val="15658D"/>
                </a:solidFill>
                <a:latin typeface="Calibri" panose="020F0502020204030204" pitchFamily="34" charset="0"/>
                <a:ea typeface="Times New Roman" panose="02020603050405020304" pitchFamily="18" charset="0"/>
                <a:cs typeface="+mn-ea"/>
                <a:sym typeface="+mn-ea"/>
              </a:rPr>
              <a:t>- </a:t>
            </a:r>
            <a:r>
              <a:rPr lang="en-US" altLang="zh-CN" sz="2200" strike="noStrike" noProof="1">
                <a:solidFill>
                  <a:srgbClr val="15658D"/>
                </a:solidFill>
                <a:latin typeface="Calibri" panose="020F0502020204030204" pitchFamily="34" charset="0"/>
                <a:ea typeface="Times New Roman" panose="02020603050405020304" pitchFamily="18" charset="0"/>
                <a:cs typeface="+mn-ea"/>
              </a:rPr>
              <a:t>它也可能是手术并发症</a:t>
            </a:r>
            <a:endParaRPr lang="en-US" altLang="zh-CN" sz="2200" strike="noStrike" noProof="1">
              <a:solidFill>
                <a:srgbClr val="15658D"/>
              </a:solidFill>
              <a:latin typeface="Calibri" panose="020F0502020204030204" pitchFamily="34" charset="0"/>
              <a:ea typeface="Times New Roman" panose="02020603050405020304" pitchFamily="18" charset="0"/>
              <a:cs typeface="+mn-ea"/>
            </a:endParaRPr>
          </a:p>
          <a:p>
            <a:pPr lvl="0" fontAlgn="base">
              <a:buChar char="-"/>
            </a:pPr>
            <a:endParaRPr lang="en-US" altLang="it-IT" sz="2200" b="1" strike="noStrike" noProof="1">
              <a:solidFill>
                <a:srgbClr val="FF0000"/>
              </a:solidFill>
              <a:latin typeface="Calibri" panose="020F0502020204030204" pitchFamily="34" charset="0"/>
              <a:ea typeface="Times New Roman" panose="02020603050405020304" pitchFamily="18" charset="0"/>
              <a:cs typeface="+mn-ea"/>
            </a:endParaRPr>
          </a:p>
          <a:p>
            <a:pPr lvl="0" fontAlgn="base">
              <a:lnSpc>
                <a:spcPts val="3000"/>
              </a:lnSpc>
            </a:pPr>
            <a:r>
              <a:rPr lang="en-US" altLang="it-IT" sz="2200" strike="noStrike" noProof="1">
                <a:solidFill>
                  <a:srgbClr val="15658D"/>
                </a:solidFill>
                <a:latin typeface="Calibri" panose="020F0502020204030204" pitchFamily="34" charset="0"/>
                <a:ea typeface="Times New Roman" panose="02020603050405020304" pitchFamily="18" charset="0"/>
                <a:cs typeface="+mn-ea"/>
              </a:rPr>
              <a:t>一般来说，他们是由于</a:t>
            </a:r>
            <a:r>
              <a:rPr lang="en-US" altLang="it-IT" sz="2200" b="1" strike="noStrike" noProof="1">
                <a:solidFill>
                  <a:srgbClr val="FF0000"/>
                </a:solidFill>
                <a:latin typeface="Calibri" panose="020F0502020204030204" pitchFamily="34" charset="0"/>
                <a:ea typeface="Times New Roman" panose="02020603050405020304" pitchFamily="18" charset="0"/>
                <a:cs typeface="+mn-ea"/>
              </a:rPr>
              <a:t>感染</a:t>
            </a:r>
            <a:r>
              <a:rPr lang="zh-CN" altLang="en-US" sz="2200" b="1" strike="noStrike" noProof="1">
                <a:solidFill>
                  <a:srgbClr val="FF0000"/>
                </a:solidFill>
                <a:latin typeface="Calibri" panose="020F0502020204030204" pitchFamily="34" charset="0"/>
                <a:ea typeface="宋体" panose="02010600030101010101" pitchFamily="2" charset="-122"/>
                <a:cs typeface="+mn-ea"/>
              </a:rPr>
              <a:t>中的</a:t>
            </a:r>
            <a:r>
              <a:rPr lang="en-US" altLang="it-IT" sz="2200" b="1" strike="noStrike" noProof="1">
                <a:solidFill>
                  <a:srgbClr val="FF0000"/>
                </a:solidFill>
                <a:latin typeface="Calibri" panose="020F0502020204030204" pitchFamily="34" charset="0"/>
                <a:ea typeface="Times New Roman" panose="02020603050405020304" pitchFamily="18" charset="0"/>
                <a:cs typeface="+mn-ea"/>
              </a:rPr>
              <a:t>脓肿</a:t>
            </a:r>
            <a:r>
              <a:rPr lang="en-US" altLang="it-IT" sz="2200" strike="noStrike" noProof="1">
                <a:solidFill>
                  <a:srgbClr val="15658D"/>
                </a:solidFill>
                <a:latin typeface="Calibri" panose="020F0502020204030204" pitchFamily="34" charset="0"/>
                <a:ea typeface="Times New Roman" panose="02020603050405020304" pitchFamily="18" charset="0"/>
                <a:cs typeface="+mn-ea"/>
              </a:rPr>
              <a:t>的情况下</a:t>
            </a:r>
            <a:r>
              <a:rPr lang="zh-CN" altLang="en-US" sz="2200" strike="noStrike" noProof="1">
                <a:solidFill>
                  <a:srgbClr val="15658D"/>
                </a:solidFill>
                <a:latin typeface="Calibri" panose="020F0502020204030204" pitchFamily="34" charset="0"/>
                <a:ea typeface="宋体" panose="02010600030101010101" pitchFamily="2" charset="-122"/>
                <a:cs typeface="+mn-ea"/>
              </a:rPr>
              <a:t>导致的</a:t>
            </a:r>
            <a:r>
              <a:rPr lang="en-US" altLang="it-IT" sz="2200" strike="noStrike" noProof="1">
                <a:solidFill>
                  <a:srgbClr val="15658D"/>
                </a:solidFill>
                <a:latin typeface="Calibri" panose="020F0502020204030204" pitchFamily="34" charset="0"/>
                <a:ea typeface="Times New Roman" panose="02020603050405020304" pitchFamily="18" charset="0"/>
                <a:cs typeface="+mn-ea"/>
              </a:rPr>
              <a:t>更</a:t>
            </a:r>
            <a:r>
              <a:rPr lang="en-US" altLang="it-IT" sz="2200" b="1" strike="noStrike" noProof="1">
                <a:solidFill>
                  <a:srgbClr val="FF0000"/>
                </a:solidFill>
                <a:latin typeface="Calibri" panose="020F0502020204030204" pitchFamily="34" charset="0"/>
                <a:ea typeface="Times New Roman" panose="02020603050405020304" pitchFamily="18" charset="0"/>
                <a:cs typeface="+mn-ea"/>
              </a:rPr>
              <a:t>复杂的炎症过程</a:t>
            </a:r>
            <a:endParaRPr lang="en-US" altLang="it-IT" sz="2200" b="1" strike="noStrike" noProof="1">
              <a:solidFill>
                <a:srgbClr val="FF0000"/>
              </a:solidFill>
              <a:latin typeface="Calibri" panose="020F0502020204030204" pitchFamily="34" charset="0"/>
              <a:ea typeface="Times New Roman" panose="02020603050405020304" pitchFamily="18" charset="0"/>
              <a:cs typeface="+mn-ea"/>
            </a:endParaRPr>
          </a:p>
        </p:txBody>
      </p:sp>
      <p:sp>
        <p:nvSpPr>
          <p:cNvPr id="8" name="CasellaDiTesto 7"/>
          <p:cNvSpPr txBox="1"/>
          <p:nvPr/>
        </p:nvSpPr>
        <p:spPr>
          <a:xfrm>
            <a:off x="0" y="260350"/>
            <a:ext cx="9144000" cy="92138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t-IT" sz="5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rPr>
              <a:t>FISTULAS瘘</a:t>
            </a:r>
            <a:endParaRPr kumimoji="0" lang="it-IT" sz="5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grpSp>
        <p:nvGrpSpPr>
          <p:cNvPr id="43014" name="Group 6"/>
          <p:cNvGrpSpPr/>
          <p:nvPr/>
        </p:nvGrpSpPr>
        <p:grpSpPr>
          <a:xfrm>
            <a:off x="76200" y="152400"/>
            <a:ext cx="1341438" cy="701675"/>
            <a:chOff x="4889" y="3734"/>
            <a:chExt cx="845" cy="442"/>
          </a:xfrm>
        </p:grpSpPr>
        <p:sp>
          <p:nvSpPr>
            <p:cNvPr id="43015"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43016"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13" name="CasellaDiTesto 12"/>
          <p:cNvSpPr txBox="1"/>
          <p:nvPr/>
        </p:nvSpPr>
        <p:spPr>
          <a:xfrm>
            <a:off x="0" y="1260475"/>
            <a:ext cx="9144000" cy="76771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zh-CN" alt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他们是什么呢</a:t>
            </a:r>
            <a:r>
              <a:rPr kumimoji="0" 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a:t>
            </a:r>
            <a:endParaRPr kumimoji="0" 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xEl>
                                              <p:charRg st="0" end="15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xEl>
                                              <p:char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2">
                                            <p:txEl>
                                              <p:charRg st="208" end="20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2">
                                            <p:txEl>
                                              <p:char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2">
                                            <p:txEl>
                                              <p:char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2">
                                            <p:txEl>
                                              <p:char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62">
                                            <p:txEl>
                                              <p:char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bwMode="auto">
          <a:xfrm>
            <a:off x="238125" y="962025"/>
            <a:ext cx="8629650" cy="5305425"/>
          </a:xfrm>
          <a:prstGeom prst="rect">
            <a:avLst/>
          </a:prstGeom>
          <a:solidFill>
            <a:schemeClr val="bg1"/>
          </a:solidFill>
          <a:ln w="381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13" name="Rettangolo 12"/>
          <p:cNvSpPr/>
          <p:nvPr/>
        </p:nvSpPr>
        <p:spPr bwMode="auto">
          <a:xfrm>
            <a:off x="238125" y="962025"/>
            <a:ext cx="8629650" cy="1114425"/>
          </a:xfrm>
          <a:prstGeom prst="rect">
            <a:avLst/>
          </a:prstGeom>
          <a:solidFill>
            <a:schemeClr val="accent6">
              <a:lumMod val="50000"/>
            </a:schemeClr>
          </a:solidFill>
          <a:ln w="254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40962" name="Rettangolo 3"/>
          <p:cNvSpPr/>
          <p:nvPr/>
        </p:nvSpPr>
        <p:spPr>
          <a:xfrm>
            <a:off x="238125" y="2218055"/>
            <a:ext cx="8620125" cy="2606040"/>
          </a:xfrm>
          <a:prstGeom prst="rect">
            <a:avLst/>
          </a:prstGeom>
          <a:noFill/>
          <a:ln w="9525">
            <a:noFill/>
          </a:ln>
        </p:spPr>
        <p:txBody>
          <a:bodyPr wrap="square" anchor="t">
            <a:spAutoFit/>
          </a:bodyPr>
          <a:lstStyle/>
          <a:p>
            <a:pPr lvl="0" indent="0" eaLnBrk="0" hangingPunct="0">
              <a:lnSpc>
                <a:spcPts val="3000"/>
              </a:lnSpc>
              <a:spcBef>
                <a:spcPts val="1200"/>
              </a:spcBef>
            </a:pPr>
            <a:r>
              <a:rPr altLang="it-IT" sz="2000" b="1" dirty="0">
                <a:solidFill>
                  <a:srgbClr val="15658D"/>
                </a:solidFill>
                <a:latin typeface="Calibri" panose="020F0502020204030204" pitchFamily="34" charset="0"/>
                <a:ea typeface="Times New Roman" panose="02020603050405020304" pitchFamily="18" charset="0"/>
              </a:rPr>
              <a:t>1.炎症过程</a:t>
            </a:r>
            <a:endParaRPr altLang="it-IT" sz="2000" b="1" dirty="0">
              <a:solidFill>
                <a:srgbClr val="15658D"/>
              </a:solidFill>
              <a:latin typeface="Calibri" panose="020F0502020204030204" pitchFamily="34" charset="0"/>
              <a:ea typeface="Times New Roman" panose="02020603050405020304" pitchFamily="18" charset="0"/>
            </a:endParaRPr>
          </a:p>
          <a:p>
            <a:pPr lvl="0" indent="0" eaLnBrk="0" hangingPunct="0">
              <a:lnSpc>
                <a:spcPts val="3000"/>
              </a:lnSpc>
              <a:spcBef>
                <a:spcPts val="1200"/>
              </a:spcBef>
            </a:pPr>
            <a:r>
              <a:rPr altLang="it-IT" sz="2000" b="1" dirty="0">
                <a:solidFill>
                  <a:srgbClr val="15658D"/>
                </a:solidFill>
                <a:latin typeface="Calibri" panose="020F0502020204030204" pitchFamily="34" charset="0"/>
                <a:ea typeface="Times New Roman" panose="02020603050405020304" pitchFamily="18" charset="0"/>
              </a:rPr>
              <a:t>2.由于脓肿的存在感染而变得更加复杂</a:t>
            </a:r>
            <a:endParaRPr altLang="it-IT" sz="2000" b="1" dirty="0">
              <a:solidFill>
                <a:srgbClr val="15658D"/>
              </a:solidFill>
              <a:latin typeface="Calibri" panose="020F0502020204030204" pitchFamily="34" charset="0"/>
              <a:ea typeface="Times New Roman" panose="02020603050405020304" pitchFamily="18" charset="0"/>
            </a:endParaRPr>
          </a:p>
          <a:p>
            <a:pPr lvl="0" indent="0" eaLnBrk="0" hangingPunct="0">
              <a:lnSpc>
                <a:spcPts val="3000"/>
              </a:lnSpc>
              <a:spcBef>
                <a:spcPts val="1200"/>
              </a:spcBef>
            </a:pPr>
            <a:r>
              <a:rPr altLang="it-IT" sz="2000" b="1" dirty="0">
                <a:solidFill>
                  <a:srgbClr val="15658D"/>
                </a:solidFill>
                <a:latin typeface="Calibri" panose="020F0502020204030204" pitchFamily="34" charset="0"/>
                <a:ea typeface="Times New Roman" panose="02020603050405020304" pitchFamily="18" charset="0"/>
              </a:rPr>
              <a:t>3.炎症往往通过在组织之间产生粘连而涉及周围结构</a:t>
            </a:r>
            <a:endParaRPr altLang="it-IT" sz="2000" b="1" dirty="0">
              <a:solidFill>
                <a:srgbClr val="15658D"/>
              </a:solidFill>
              <a:latin typeface="Calibri" panose="020F0502020204030204" pitchFamily="34" charset="0"/>
              <a:ea typeface="Times New Roman" panose="02020603050405020304" pitchFamily="18" charset="0"/>
            </a:endParaRPr>
          </a:p>
          <a:p>
            <a:pPr lvl="0" indent="0" eaLnBrk="0" hangingPunct="0">
              <a:lnSpc>
                <a:spcPts val="3000"/>
              </a:lnSpc>
              <a:spcBef>
                <a:spcPts val="1200"/>
              </a:spcBef>
            </a:pPr>
            <a:r>
              <a:rPr altLang="it-IT" sz="2000" b="1" dirty="0">
                <a:solidFill>
                  <a:srgbClr val="15658D"/>
                </a:solidFill>
                <a:latin typeface="Calibri" panose="020F0502020204030204" pitchFamily="34" charset="0"/>
                <a:ea typeface="Times New Roman" panose="02020603050405020304" pitchFamily="18" charset="0"/>
              </a:rPr>
              <a:t>脓肿倾向打破排空它包含的脓液</a:t>
            </a:r>
            <a:endParaRPr altLang="it-IT" sz="2000" b="1" dirty="0">
              <a:solidFill>
                <a:srgbClr val="15658D"/>
              </a:solidFill>
              <a:latin typeface="Calibri" panose="020F0502020204030204" pitchFamily="34" charset="0"/>
              <a:ea typeface="Times New Roman" panose="02020603050405020304" pitchFamily="18" charset="0"/>
            </a:endParaRPr>
          </a:p>
          <a:p>
            <a:pPr lvl="0" indent="0" eaLnBrk="0" hangingPunct="0">
              <a:lnSpc>
                <a:spcPts val="3000"/>
              </a:lnSpc>
              <a:spcBef>
                <a:spcPts val="1200"/>
              </a:spcBef>
            </a:pPr>
            <a:r>
              <a:rPr altLang="it-IT" sz="2000" b="1" dirty="0">
                <a:solidFill>
                  <a:srgbClr val="15658D"/>
                </a:solidFill>
                <a:latin typeface="Calibri" panose="020F0502020204030204" pitchFamily="34" charset="0"/>
                <a:ea typeface="Times New Roman" panose="02020603050405020304" pitchFamily="18" charset="0"/>
              </a:rPr>
              <a:t>5.</a:t>
            </a:r>
            <a:r>
              <a:rPr lang="zh-CN" sz="2000" b="1" dirty="0">
                <a:solidFill>
                  <a:srgbClr val="15658D"/>
                </a:solidFill>
                <a:latin typeface="Calibri" panose="020F0502020204030204" pitchFamily="34" charset="0"/>
                <a:ea typeface="宋体" panose="02010600030101010101" pitchFamily="2" charset="-122"/>
              </a:rPr>
              <a:t>流</a:t>
            </a:r>
            <a:r>
              <a:rPr altLang="it-IT" sz="2000" b="1" dirty="0">
                <a:solidFill>
                  <a:srgbClr val="15658D"/>
                </a:solidFill>
                <a:latin typeface="Calibri" panose="020F0502020204030204" pitchFamily="34" charset="0"/>
                <a:ea typeface="Times New Roman" panose="02020603050405020304" pitchFamily="18" charset="0"/>
              </a:rPr>
              <a:t>出的脓液，</a:t>
            </a:r>
            <a:r>
              <a:rPr lang="zh-CN" sz="2000" b="1" dirty="0">
                <a:solidFill>
                  <a:srgbClr val="15658D"/>
                </a:solidFill>
                <a:latin typeface="Calibri" panose="020F0502020204030204" pitchFamily="34" charset="0"/>
                <a:ea typeface="宋体" panose="02010600030101010101" pitchFamily="2" charset="-122"/>
              </a:rPr>
              <a:t>以</a:t>
            </a:r>
            <a:r>
              <a:rPr lang="zh-CN" altLang="en-US" sz="2200" b="1" dirty="0">
                <a:solidFill>
                  <a:srgbClr val="FF0000"/>
                </a:solidFill>
                <a:latin typeface="Calibri" panose="020F0502020204030204" pitchFamily="34" charset="0"/>
                <a:ea typeface="宋体" panose="02010600030101010101" pitchFamily="2" charset="-122"/>
                <a:cs typeface="+mn-ea"/>
              </a:rPr>
              <a:t>管状途径</a:t>
            </a:r>
            <a:r>
              <a:rPr altLang="it-IT" sz="2000" b="1" dirty="0">
                <a:solidFill>
                  <a:srgbClr val="15658D"/>
                </a:solidFill>
                <a:latin typeface="Calibri" panose="020F0502020204030204" pitchFamily="34" charset="0"/>
                <a:ea typeface="Times New Roman" panose="02020603050405020304" pitchFamily="18" charset="0"/>
              </a:rPr>
              <a:t>，</a:t>
            </a:r>
            <a:r>
              <a:rPr lang="zh-CN" sz="2000" b="1" dirty="0">
                <a:solidFill>
                  <a:srgbClr val="15658D"/>
                </a:solidFill>
                <a:latin typeface="Calibri" panose="020F0502020204030204" pitchFamily="34" charset="0"/>
                <a:ea typeface="宋体" panose="02010600030101010101" pitchFamily="2" charset="-122"/>
              </a:rPr>
              <a:t>流经</a:t>
            </a:r>
            <a:r>
              <a:rPr altLang="it-IT" sz="2000" b="1" dirty="0">
                <a:solidFill>
                  <a:srgbClr val="15658D"/>
                </a:solidFill>
                <a:latin typeface="Calibri" panose="020F0502020204030204" pitchFamily="34" charset="0"/>
                <a:ea typeface="Times New Roman" panose="02020603050405020304" pitchFamily="18" charset="0"/>
              </a:rPr>
              <a:t>炎症涉及的各种</a:t>
            </a:r>
            <a:r>
              <a:rPr lang="zh-CN" sz="2000" b="1" dirty="0">
                <a:solidFill>
                  <a:srgbClr val="15658D"/>
                </a:solidFill>
                <a:latin typeface="Calibri" panose="020F0502020204030204" pitchFamily="34" charset="0"/>
                <a:ea typeface="宋体" panose="02010600030101010101" pitchFamily="2" charset="-122"/>
              </a:rPr>
              <a:t>组织</a:t>
            </a:r>
            <a:r>
              <a:rPr altLang="it-IT" sz="2000" b="1" dirty="0">
                <a:solidFill>
                  <a:srgbClr val="15658D"/>
                </a:solidFill>
                <a:latin typeface="Calibri" panose="020F0502020204030204" pitchFamily="34" charset="0"/>
                <a:ea typeface="Times New Roman" panose="02020603050405020304" pitchFamily="18" charset="0"/>
              </a:rPr>
              <a:t>结构，</a:t>
            </a:r>
            <a:r>
              <a:rPr lang="zh-CN" sz="2000" b="1" dirty="0">
                <a:solidFill>
                  <a:srgbClr val="15658D"/>
                </a:solidFill>
                <a:latin typeface="Calibri" panose="020F0502020204030204" pitchFamily="34" charset="0"/>
                <a:ea typeface="宋体" panose="02010600030101010101" pitchFamily="2" charset="-122"/>
              </a:rPr>
              <a:t>被</a:t>
            </a:r>
            <a:r>
              <a:rPr altLang="it-IT" sz="2000" b="1" dirty="0">
                <a:solidFill>
                  <a:srgbClr val="15658D"/>
                </a:solidFill>
                <a:latin typeface="Calibri" panose="020F0502020204030204" pitchFamily="34" charset="0"/>
                <a:ea typeface="Times New Roman" panose="02020603050405020304" pitchFamily="18" charset="0"/>
              </a:rPr>
              <a:t>称为</a:t>
            </a:r>
            <a:r>
              <a:rPr lang="zh-CN" altLang="en-US" sz="2200" b="1" dirty="0">
                <a:solidFill>
                  <a:srgbClr val="FF0000"/>
                </a:solidFill>
                <a:latin typeface="Calibri" panose="020F0502020204030204" pitchFamily="34" charset="0"/>
                <a:ea typeface="宋体" panose="02010600030101010101" pitchFamily="2" charset="-122"/>
                <a:cs typeface="+mn-ea"/>
              </a:rPr>
              <a:t>瘘</a:t>
            </a:r>
            <a:r>
              <a:rPr altLang="it-IT" sz="2000" b="1" dirty="0">
                <a:solidFill>
                  <a:srgbClr val="15658D"/>
                </a:solidFill>
                <a:latin typeface="Calibri" panose="020F0502020204030204" pitchFamily="34" charset="0"/>
                <a:ea typeface="Times New Roman" panose="02020603050405020304" pitchFamily="18" charset="0"/>
              </a:rPr>
              <a:t>。</a:t>
            </a:r>
            <a:endParaRPr altLang="it-IT" sz="2000" b="1" dirty="0">
              <a:solidFill>
                <a:srgbClr val="15658D"/>
              </a:solidFill>
              <a:latin typeface="Calibri" panose="020F0502020204030204" pitchFamily="34" charset="0"/>
              <a:ea typeface="Times New Roman" panose="02020603050405020304" pitchFamily="18" charset="0"/>
            </a:endParaRPr>
          </a:p>
        </p:txBody>
      </p:sp>
      <p:sp>
        <p:nvSpPr>
          <p:cNvPr id="9" name="CasellaDiTesto 8"/>
          <p:cNvSpPr txBox="1"/>
          <p:nvPr/>
        </p:nvSpPr>
        <p:spPr>
          <a:xfrm>
            <a:off x="0" y="1134110"/>
            <a:ext cx="9144000" cy="76200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瘘是如何形成的？</a:t>
            </a:r>
            <a:endParaRPr kumimoji="0" lang="zh-CN" alt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grpSp>
        <p:nvGrpSpPr>
          <p:cNvPr id="45061" name="Group 6"/>
          <p:cNvGrpSpPr/>
          <p:nvPr/>
        </p:nvGrpSpPr>
        <p:grpSpPr>
          <a:xfrm>
            <a:off x="76200" y="152400"/>
            <a:ext cx="1341438" cy="701675"/>
            <a:chOff x="4889" y="3734"/>
            <a:chExt cx="845" cy="442"/>
          </a:xfrm>
        </p:grpSpPr>
        <p:sp>
          <p:nvSpPr>
            <p:cNvPr id="45062"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45063"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pic>
        <p:nvPicPr>
          <p:cNvPr id="15" name="Picture 4" descr="http://previews.123rf.com/images/dervish37/dervish371312/dervish37131200016/24467220-gusano-en-el-icono-de-la-manzana-Foto-de-archivo.jpg"/>
          <p:cNvPicPr>
            <a:picLocks noChangeAspect="1" noChangeArrowheads="1"/>
          </p:cNvPicPr>
          <p:nvPr/>
        </p:nvPicPr>
        <p:blipFill>
          <a:blip r:embed="rId1" cstate="print"/>
          <a:srcRect/>
          <a:stretch>
            <a:fillRect/>
          </a:stretch>
        </p:blipFill>
        <p:spPr bwMode="auto">
          <a:xfrm>
            <a:off x="7571231" y="2132130"/>
            <a:ext cx="1253490" cy="12831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xEl>
                                              <p:charRg st="0" end="2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2">
                                            <p:txEl>
                                              <p:char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2">
                                            <p:txEl>
                                              <p:char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2">
                                            <p:txEl>
                                              <p:char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2">
                                            <p:txEl>
                                              <p:char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bwMode="auto">
          <a:xfrm>
            <a:off x="238125" y="1109663"/>
            <a:ext cx="8629650" cy="5305425"/>
          </a:xfrm>
          <a:prstGeom prst="rect">
            <a:avLst/>
          </a:prstGeom>
          <a:solidFill>
            <a:schemeClr val="bg1"/>
          </a:solidFill>
          <a:ln w="38100" cap="flat" cmpd="sng" algn="ctr">
            <a:solidFill>
              <a:schemeClr val="accent6">
                <a:lumMod val="50000"/>
              </a:schemeClr>
            </a:solidFill>
            <a:prstDash val="solid"/>
            <a:round/>
            <a:headEnd type="none" w="med" len="med"/>
            <a:tailEnd type="none" w="med" len="med"/>
          </a:ln>
          <a:effec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t-IT"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Es.</a:t>
            </a:r>
            <a:endParaRPr kumimoji="0" lang="it-IT"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46082" name="Group 6"/>
          <p:cNvGrpSpPr/>
          <p:nvPr/>
        </p:nvGrpSpPr>
        <p:grpSpPr>
          <a:xfrm>
            <a:off x="76200" y="152400"/>
            <a:ext cx="1341438" cy="701675"/>
            <a:chOff x="4889" y="3734"/>
            <a:chExt cx="845" cy="442"/>
          </a:xfrm>
        </p:grpSpPr>
        <p:sp>
          <p:nvSpPr>
            <p:cNvPr id="46083"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46084"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2" name="Rettangolo 1"/>
          <p:cNvSpPr/>
          <p:nvPr/>
        </p:nvSpPr>
        <p:spPr>
          <a:xfrm>
            <a:off x="519113" y="2130425"/>
            <a:ext cx="8067675" cy="1922780"/>
          </a:xfrm>
          <a:prstGeom prst="rect">
            <a:avLst/>
          </a:prstGeom>
        </p:spPr>
        <p:txBody>
          <a:bodyPr>
            <a:spAutoFit/>
          </a:bodyPr>
          <a:lstStyle/>
          <a:p>
            <a:pPr lvl="0" fontAlgn="base"/>
            <a:endParaRPr lang="en-US" altLang="zh-CN" sz="2000" b="1" i="1" strike="noStrike" noProof="1">
              <a:solidFill>
                <a:srgbClr val="FF0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endParaRPr>
          </a:p>
          <a:p>
            <a:pPr lvl="0" fontAlgn="base"/>
            <a:r>
              <a:rPr lang="en-US" altLang="x-none" sz="2000" b="1" strike="noStrike" noProof="1">
                <a:solidFill>
                  <a:srgbClr val="15658D"/>
                </a:solidFill>
                <a:latin typeface="Calibri" panose="020F0502020204030204" pitchFamily="34" charset="0"/>
                <a:ea typeface="Times New Roman" panose="02020603050405020304" pitchFamily="18" charset="0"/>
                <a:cs typeface="+mn-ea"/>
              </a:rPr>
              <a:t>如果在解剖学上可能的话，则可以通过</a:t>
            </a:r>
            <a:r>
              <a:rPr lang="en-US" altLang="x-none" sz="2000" b="1" u="sng" strike="noStrike" noProof="1">
                <a:solidFill>
                  <a:srgbClr val="15658D"/>
                </a:solidFill>
                <a:latin typeface="Calibri" panose="020F0502020204030204" pitchFamily="34" charset="0"/>
                <a:ea typeface="Times New Roman" panose="02020603050405020304" pitchFamily="18" charset="0"/>
                <a:cs typeface="+mn-ea"/>
              </a:rPr>
              <a:t>X射线检查</a:t>
            </a:r>
            <a:r>
              <a:rPr lang="en-US" altLang="x-none" sz="2000" b="1" strike="noStrike" noProof="1">
                <a:solidFill>
                  <a:srgbClr val="15658D"/>
                </a:solidFill>
                <a:latin typeface="Calibri" panose="020F0502020204030204" pitchFamily="34" charset="0"/>
                <a:ea typeface="Times New Roman" panose="02020603050405020304" pitchFamily="18" charset="0"/>
                <a:cs typeface="+mn-ea"/>
              </a:rPr>
              <a:t>来显示和研究病理性瘘管，这是由于通过瘘孔之一注射造影剂</a:t>
            </a:r>
            <a:endParaRPr lang="en-US" altLang="x-none" sz="2000" b="1" strike="noStrike" noProof="1">
              <a:solidFill>
                <a:srgbClr val="15658D"/>
              </a:solidFill>
              <a:latin typeface="Calibri" panose="020F0502020204030204" pitchFamily="34" charset="0"/>
              <a:ea typeface="Times New Roman" panose="02020603050405020304" pitchFamily="18" charset="0"/>
              <a:cs typeface="+mn-ea"/>
            </a:endParaRPr>
          </a:p>
          <a:p>
            <a:pPr lvl="0" fontAlgn="base"/>
            <a:endParaRPr lang="en-US" altLang="x-none" sz="2000" b="1" strike="noStrike" noProof="1">
              <a:solidFill>
                <a:srgbClr val="15658D"/>
              </a:solidFill>
              <a:latin typeface="Calibri" panose="020F0502020204030204" pitchFamily="34" charset="0"/>
              <a:ea typeface="Times New Roman" panose="02020603050405020304" pitchFamily="18" charset="0"/>
              <a:cs typeface="+mn-ea"/>
            </a:endParaRPr>
          </a:p>
          <a:p>
            <a:pPr lvl="0" fontAlgn="base"/>
            <a:r>
              <a:rPr lang="en-US" altLang="x-none" sz="2000" b="1" strike="noStrike" noProof="1">
                <a:solidFill>
                  <a:srgbClr val="15658D"/>
                </a:solidFill>
                <a:latin typeface="Calibri" panose="020F0502020204030204" pitchFamily="34" charset="0"/>
                <a:ea typeface="Times New Roman" panose="02020603050405020304" pitchFamily="18" charset="0"/>
                <a:cs typeface="+mn-ea"/>
              </a:rPr>
              <a:t>                                                              这个考试叫</a:t>
            </a:r>
            <a:endParaRPr lang="en-US" altLang="zh-CN" sz="2000" b="1" i="1" strike="noStrike" noProof="1">
              <a:solidFill>
                <a:srgbClr val="FF0000"/>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fontAlgn="base"/>
            <a:r>
              <a:rPr lang="en-US" altLang="zh-CN" sz="2000" b="1" i="1" strike="noStrike" noProof="1">
                <a:solidFill>
                  <a:srgbClr val="FF0000"/>
                </a:solidFill>
                <a:effectLst>
                  <a:outerShdw blurRad="38100" dist="38100" dir="2700000">
                    <a:srgbClr val="000000"/>
                  </a:outerShdw>
                </a:effectLst>
                <a:latin typeface="Calibri" panose="020F0502020204030204" pitchFamily="34" charset="0"/>
                <a:ea typeface="Times New Roman" panose="02020603050405020304" pitchFamily="18" charset="0"/>
              </a:rPr>
              <a:t>                                                              </a:t>
            </a:r>
            <a:r>
              <a:rPr lang="zh-CN" altLang="en-US" sz="2000" b="1" i="1" strike="noStrike" noProof="1">
                <a:solidFill>
                  <a:srgbClr val="FF0000"/>
                </a:solidFill>
                <a:effectLst>
                  <a:outerShdw blurRad="38100" dist="38100" dir="2700000">
                    <a:srgbClr val="000000"/>
                  </a:outerShdw>
                </a:effectLst>
                <a:latin typeface="Calibri" panose="020F0502020204030204" pitchFamily="34" charset="0"/>
                <a:ea typeface="宋体" panose="02010600030101010101" pitchFamily="2" charset="-122"/>
              </a:rPr>
              <a:t>瘘管造影</a:t>
            </a:r>
            <a:endParaRPr lang="zh-CN" altLang="en-US" sz="2000" b="1" i="1" strike="noStrike" noProof="1">
              <a:solidFill>
                <a:srgbClr val="FF0000"/>
              </a:solidFill>
              <a:effectLst>
                <a:outerShdw blurRad="38100" dist="38100" dir="2700000">
                  <a:srgbClr val="000000"/>
                </a:outerShdw>
              </a:effectLst>
              <a:latin typeface="Calibri" panose="020F0502020204030204" pitchFamily="34" charset="0"/>
              <a:ea typeface="宋体" panose="02010600030101010101" pitchFamily="2" charset="-122"/>
            </a:endParaRPr>
          </a:p>
        </p:txBody>
      </p:sp>
      <p:sp>
        <p:nvSpPr>
          <p:cNvPr id="9" name="Rettangolo 8"/>
          <p:cNvSpPr/>
          <p:nvPr/>
        </p:nvSpPr>
        <p:spPr bwMode="auto">
          <a:xfrm>
            <a:off x="238125" y="1109663"/>
            <a:ext cx="8629650" cy="866775"/>
          </a:xfrm>
          <a:prstGeom prst="rect">
            <a:avLst/>
          </a:prstGeom>
          <a:solidFill>
            <a:schemeClr val="accent6">
              <a:lumMod val="50000"/>
            </a:schemeClr>
          </a:solidFill>
          <a:ln w="254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z="4000" strike="noStrike" noProof="1">
              <a:latin typeface="Calibri" panose="020F0502020204030204" pitchFamily="34" charset="0"/>
              <a:ea typeface="Times New Roman" panose="02020603050405020304" pitchFamily="18" charset="0"/>
            </a:endParaRPr>
          </a:p>
        </p:txBody>
      </p:sp>
      <p:sp>
        <p:nvSpPr>
          <p:cNvPr id="10" name="Rettangolo 9"/>
          <p:cNvSpPr/>
          <p:nvPr/>
        </p:nvSpPr>
        <p:spPr>
          <a:xfrm>
            <a:off x="0" y="1222375"/>
            <a:ext cx="9144000" cy="706755"/>
          </a:xfrm>
          <a:prstGeom prst="rect">
            <a:avLst/>
          </a:prstGeom>
        </p:spPr>
        <p:txBody>
          <a:bodyPr>
            <a:spAutoFit/>
          </a:bodyPr>
          <a:lstStyle/>
          <a:p>
            <a:pPr lvl="0" algn="ctr" fontAlgn="base"/>
            <a:r>
              <a:rPr lang="en-US" altLang="zh-CN" sz="4000" b="1" i="1" strike="noStrike" noProof="1">
                <a:solidFill>
                  <a:schemeClr val="bg1"/>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FISTULOGRAPHY瘘管造影</a:t>
            </a:r>
            <a:endParaRPr lang="en-US" altLang="zh-CN" sz="4000" b="1" i="1" strike="noStrike" noProof="1">
              <a:solidFill>
                <a:schemeClr val="bg1"/>
              </a:solidFill>
              <a:effectLst>
                <a:outerShdw blurRad="38100" dist="38100" dir="2700000">
                  <a:srgbClr val="000000"/>
                </a:outerShdw>
              </a:effectLst>
              <a:latin typeface="Calibri" panose="020F0502020204030204" pitchFamily="34" charset="0"/>
              <a:ea typeface="Times New Roman" panose="02020603050405020304" pitchFamily="18" charset="0"/>
              <a:cs typeface="+mn-ea"/>
            </a:endParaRPr>
          </a:p>
        </p:txBody>
      </p:sp>
      <p:pic>
        <p:nvPicPr>
          <p:cNvPr id="46088" name="Picture 2" descr="http://image.slidesharecdn.com/fistulasgiygu-110309124221-phpapp02/95/fistulas-genitourinarias-y-gastrointestinales-13-728.jpg?cb=1299674604"/>
          <p:cNvPicPr>
            <a:picLocks noChangeAspect="1"/>
          </p:cNvPicPr>
          <p:nvPr/>
        </p:nvPicPr>
        <p:blipFill>
          <a:blip r:embed="rId1"/>
          <a:srcRect l="6639" t="29800" r="51740" b="14438"/>
          <a:stretch>
            <a:fillRect/>
          </a:stretch>
        </p:blipFill>
        <p:spPr>
          <a:xfrm>
            <a:off x="600075" y="3538538"/>
            <a:ext cx="2886075" cy="2581275"/>
          </a:xfrm>
          <a:prstGeom prst="rect">
            <a:avLst/>
          </a:prstGeom>
          <a:noFill/>
          <a:ln w="9525">
            <a:noFill/>
          </a:ln>
        </p:spPr>
      </p:pic>
      <p:sp>
        <p:nvSpPr>
          <p:cNvPr id="13" name="CasellaDiTesto 12"/>
          <p:cNvSpPr txBox="1"/>
          <p:nvPr/>
        </p:nvSpPr>
        <p:spPr>
          <a:xfrm>
            <a:off x="3333750" y="5910263"/>
            <a:ext cx="2463800" cy="307975"/>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it-IT" sz="1400" b="1" i="1" u="none" strike="noStrike" kern="1200" cap="none" spc="0" normalizeH="0" baseline="0" noProof="0" dirty="0">
                <a:ln>
                  <a:noFill/>
                </a:ln>
                <a:solidFill>
                  <a:schemeClr val="accent6">
                    <a:lumMod val="50000"/>
                  </a:schemeClr>
                </a:solidFill>
                <a:effectLst/>
                <a:uLnTx/>
                <a:uFillTx/>
                <a:latin typeface="+mn-lt"/>
                <a:ea typeface="+mn-ea"/>
                <a:cs typeface="+mn-cs"/>
              </a:rPr>
              <a:t>    e.g. </a:t>
            </a:r>
            <a:r>
              <a:rPr kumimoji="0" lang="it-IT" sz="1400" b="1" i="1" u="none" strike="noStrike" kern="1200" cap="none" spc="0" normalizeH="0" baseline="0" noProof="0" dirty="0" err="1">
                <a:ln>
                  <a:noFill/>
                </a:ln>
                <a:solidFill>
                  <a:schemeClr val="accent6">
                    <a:lumMod val="50000"/>
                  </a:schemeClr>
                </a:solidFill>
                <a:effectLst/>
                <a:uLnTx/>
                <a:uFillTx/>
                <a:latin typeface="+mn-lt"/>
                <a:ea typeface="+mn-ea"/>
                <a:cs typeface="+mn-cs"/>
              </a:rPr>
              <a:t>enterocutaneous</a:t>
            </a:r>
            <a:r>
              <a:rPr kumimoji="0" lang="it-IT" sz="1400" b="1" i="1" u="none" strike="noStrike" kern="1200" cap="none" spc="0" normalizeH="0" baseline="0" noProof="0" dirty="0">
                <a:ln>
                  <a:noFill/>
                </a:ln>
                <a:solidFill>
                  <a:schemeClr val="accent6">
                    <a:lumMod val="50000"/>
                  </a:schemeClr>
                </a:solidFill>
                <a:effectLst/>
                <a:uLnTx/>
                <a:uFillTx/>
                <a:latin typeface="+mn-lt"/>
                <a:ea typeface="+mn-ea"/>
                <a:cs typeface="+mn-cs"/>
              </a:rPr>
              <a:t> fistula </a:t>
            </a:r>
            <a:endParaRPr kumimoji="0" lang="it-IT" sz="1400" b="1" i="1" u="none" strike="noStrike" kern="1200" cap="none" spc="0" normalizeH="0" baseline="0" noProof="0" dirty="0">
              <a:ln>
                <a:noFill/>
              </a:ln>
              <a:solidFill>
                <a:schemeClr val="accent6">
                  <a:lumMod val="50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char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char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char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C:\Users\utente\Documents\FOTO\SFONDO TRAINING.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1507" name="CasellaDiTesto 1"/>
          <p:cNvSpPr txBox="1">
            <a:spLocks noChangeArrowheads="1"/>
          </p:cNvSpPr>
          <p:nvPr/>
        </p:nvSpPr>
        <p:spPr bwMode="auto">
          <a:xfrm>
            <a:off x="1247775" y="2782887"/>
            <a:ext cx="6848474" cy="1805940"/>
          </a:xfrm>
          <a:prstGeom prst="rect">
            <a:avLst/>
          </a:prstGeom>
          <a:noFill/>
          <a:ln w="38100">
            <a:solidFill>
              <a:srgbClr val="FF00FF"/>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t-IT" sz="5600" b="1" i="0" u="none" strike="noStrike" kern="1200" cap="none" spc="0" normalizeH="0" baseline="0" noProof="0" dirty="0">
                <a:ln w="1905"/>
                <a:solidFill>
                  <a:srgbClr val="FF00FF"/>
                </a:solidFill>
                <a:effectLst>
                  <a:innerShdw blurRad="69850" dist="43180" dir="5400000">
                    <a:srgbClr val="000000">
                      <a:alpha val="65000"/>
                    </a:srgbClr>
                  </a:innerShdw>
                </a:effectLst>
                <a:uLnTx/>
                <a:uFillTx/>
                <a:latin typeface="+mn-lt"/>
                <a:ea typeface="+mn-ea"/>
                <a:cs typeface="+mn-cs"/>
              </a:rPr>
              <a:t>GENERAL SURGERY</a:t>
            </a:r>
            <a:endParaRPr kumimoji="0" lang="it-IT" sz="5600" b="1" i="0" u="none" strike="noStrike" kern="1200" cap="none" spc="0" normalizeH="0" baseline="0" noProof="0" dirty="0">
              <a:ln w="1905"/>
              <a:solidFill>
                <a:srgbClr val="FF00FF"/>
              </a:solidFill>
              <a:effectLst>
                <a:innerShdw blurRad="69850" dist="43180" dir="5400000">
                  <a:srgbClr val="000000">
                    <a:alpha val="65000"/>
                  </a:srgbClr>
                </a:innerShdw>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5600" b="1" i="0" u="none" strike="noStrike" kern="1200" cap="none" spc="0" normalizeH="0" baseline="0" noProof="0" dirty="0">
                <a:ln w="1905"/>
                <a:solidFill>
                  <a:srgbClr val="FF00FF"/>
                </a:solidFill>
                <a:effectLst>
                  <a:innerShdw blurRad="69850" dist="43180" dir="5400000">
                    <a:srgbClr val="000000">
                      <a:alpha val="65000"/>
                    </a:srgbClr>
                  </a:innerShdw>
                </a:effectLst>
                <a:uLnTx/>
                <a:uFillTx/>
                <a:latin typeface="+mn-lt"/>
                <a:ea typeface="+mn-ea"/>
                <a:cs typeface="+mn-cs"/>
              </a:rPr>
              <a:t>普通手术</a:t>
            </a:r>
            <a:endParaRPr kumimoji="0" lang="zh-CN" altLang="en-US" sz="5600" b="1" i="0" u="none" strike="noStrike" kern="1200" cap="none" spc="0" normalizeH="0" baseline="0" noProof="0" dirty="0">
              <a:ln w="1905"/>
              <a:solidFill>
                <a:srgbClr val="FF00FF"/>
              </a:solidFill>
              <a:effectLst>
                <a:innerShdw blurRad="69850" dist="43180" dir="5400000">
                  <a:srgbClr val="000000">
                    <a:alpha val="65000"/>
                  </a:srgbClr>
                </a:innerShdw>
              </a:effectLst>
              <a:uLnTx/>
              <a:uFillTx/>
              <a:latin typeface="+mn-lt"/>
              <a:ea typeface="+mn-ea"/>
              <a:cs typeface="+mn-cs"/>
            </a:endParaRPr>
          </a:p>
        </p:txBody>
      </p:sp>
      <p:grpSp>
        <p:nvGrpSpPr>
          <p:cNvPr id="23555" name="Group 4"/>
          <p:cNvGrpSpPr/>
          <p:nvPr/>
        </p:nvGrpSpPr>
        <p:grpSpPr>
          <a:xfrm>
            <a:off x="76200" y="152400"/>
            <a:ext cx="1341438" cy="701675"/>
            <a:chOff x="4889" y="3734"/>
            <a:chExt cx="845" cy="442"/>
          </a:xfrm>
        </p:grpSpPr>
        <p:sp>
          <p:nvSpPr>
            <p:cNvPr id="23556" name="Rectangle 5"/>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23557" name="Text Box 6"/>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6" name="Rectangle 2"/>
          <p:cNvSpPr>
            <a:spLocks noChangeArrowheads="1"/>
          </p:cNvSpPr>
          <p:nvPr/>
        </p:nvSpPr>
        <p:spPr bwMode="auto">
          <a:xfrm>
            <a:off x="2441575" y="711200"/>
            <a:ext cx="4473575" cy="1108075"/>
          </a:xfrm>
          <a:prstGeom prst="rect">
            <a:avLst/>
          </a:prstGeom>
          <a:noFill/>
          <a:ln w="9525">
            <a:noFill/>
            <a:miter lim="800000"/>
          </a:ln>
          <a:effectLst/>
        </p:spPr>
        <p:txBody>
          <a:bodyPr>
            <a:spAutoFit/>
          </a:bodyPr>
          <a:lstStyle/>
          <a:p>
            <a:pPr lvl="0" algn="ctr" fontAlgn="base"/>
            <a:r>
              <a:rPr lang="en-US" altLang="zh-CN" sz="66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GLUBRAN</a:t>
            </a:r>
            <a:r>
              <a:rPr lang="en-US" altLang="zh-CN" sz="6600" b="1" strike="noStrike" baseline="30000"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a:t>
            </a:r>
            <a:r>
              <a:rPr lang="en-US" altLang="zh-CN" sz="66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2</a:t>
            </a:r>
            <a:r>
              <a:rPr lang="en-US" altLang="zh-CN" sz="4400" b="1" strike="noStrike" noProof="1">
                <a:solidFill>
                  <a:schemeClr val="accent1"/>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 </a:t>
            </a:r>
            <a:endParaRPr lang="en-US" altLang="zh-CN" sz="4400" b="1" strike="noStrike" noProof="1">
              <a:solidFill>
                <a:schemeClr val="accent1"/>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bwMode="auto">
          <a:xfrm>
            <a:off x="238125" y="1209675"/>
            <a:ext cx="8629650" cy="5410200"/>
          </a:xfrm>
          <a:prstGeom prst="rect">
            <a:avLst/>
          </a:prstGeom>
          <a:solidFill>
            <a:schemeClr val="bg1"/>
          </a:solidFill>
          <a:ln w="381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70658" name="Rettangolo 1"/>
          <p:cNvSpPr/>
          <p:nvPr/>
        </p:nvSpPr>
        <p:spPr>
          <a:xfrm>
            <a:off x="409575" y="2101850"/>
            <a:ext cx="8372475" cy="3446780"/>
          </a:xfrm>
          <a:prstGeom prst="rect">
            <a:avLst/>
          </a:prstGeom>
          <a:noFill/>
          <a:ln w="9525">
            <a:noFill/>
          </a:ln>
        </p:spPr>
        <p:txBody>
          <a:bodyPr anchor="t">
            <a:spAutoFit/>
          </a:bodyPr>
          <a:lstStyle/>
          <a:p>
            <a:pPr lvl="0" indent="0" eaLnBrk="0" hangingPunct="0"/>
            <a:endParaRPr lang="en-US" altLang="x-none" sz="2000" b="1" dirty="0">
              <a:solidFill>
                <a:srgbClr val="15658D"/>
              </a:solidFill>
              <a:latin typeface="Calibri" panose="020F0502020204030204" pitchFamily="34" charset="0"/>
              <a:ea typeface="Times New Roman" panose="02020603050405020304" pitchFamily="18" charset="0"/>
            </a:endParaRPr>
          </a:p>
          <a:p>
            <a:pPr lvl="0" indent="0" eaLnBrk="0" hangingPunct="0">
              <a:buChar char="-"/>
            </a:pPr>
            <a:r>
              <a:rPr lang="en-US" altLang="x-none" sz="2000" b="1" dirty="0">
                <a:solidFill>
                  <a:srgbClr val="15658D"/>
                </a:solidFill>
                <a:latin typeface="Calibri" panose="020F0502020204030204" pitchFamily="34" charset="0"/>
                <a:ea typeface="Times New Roman" panose="02020603050405020304" pitchFamily="18" charset="0"/>
              </a:rPr>
              <a:t>瘘管的病理连接可以产生</a:t>
            </a:r>
            <a:r>
              <a:rPr lang="en-US" altLang="x-none" sz="2000" b="1" dirty="0">
                <a:solidFill>
                  <a:srgbClr val="FF0000"/>
                </a:solidFill>
                <a:latin typeface="Calibri" panose="020F0502020204030204" pitchFamily="34" charset="0"/>
                <a:ea typeface="Times New Roman" panose="02020603050405020304" pitchFamily="18" charset="0"/>
                <a:cs typeface="+mn-ea"/>
              </a:rPr>
              <a:t>非常严重的症状和临床表现。</a:t>
            </a:r>
            <a:endParaRPr lang="en-US" altLang="x-none" sz="2000" b="1" dirty="0">
              <a:solidFill>
                <a:srgbClr val="15658D"/>
              </a:solidFill>
              <a:latin typeface="Calibri" panose="020F0502020204030204" pitchFamily="34" charset="0"/>
              <a:ea typeface="Times New Roman" panose="02020603050405020304" pitchFamily="18" charset="0"/>
            </a:endParaRPr>
          </a:p>
          <a:p>
            <a:pPr lvl="0" indent="0" eaLnBrk="0" hangingPunct="0">
              <a:buChar char="-"/>
            </a:pPr>
            <a:r>
              <a:rPr lang="en-US" altLang="zh-CN" sz="2000" b="1" dirty="0">
                <a:solidFill>
                  <a:srgbClr val="15658D"/>
                </a:solidFill>
                <a:latin typeface="Calibri" panose="020F0502020204030204" pitchFamily="34" charset="0"/>
                <a:ea typeface="Times New Roman" panose="02020603050405020304" pitchFamily="18" charset="0"/>
              </a:rPr>
              <a:t>例如：</a:t>
            </a:r>
            <a:endParaRPr lang="en-US" altLang="zh-CN" sz="2000" b="1" dirty="0">
              <a:solidFill>
                <a:srgbClr val="15658D"/>
              </a:solidFill>
              <a:latin typeface="Calibri" panose="020F0502020204030204" pitchFamily="34" charset="0"/>
              <a:ea typeface="Times New Roman" panose="02020603050405020304" pitchFamily="18" charset="0"/>
            </a:endParaRPr>
          </a:p>
          <a:p>
            <a:pPr lvl="0" indent="0" eaLnBrk="0" hangingPunct="0">
              <a:buChar char="-"/>
            </a:pPr>
            <a:r>
              <a:rPr lang="en-US" altLang="zh-CN" sz="2000" b="1" dirty="0">
                <a:solidFill>
                  <a:srgbClr val="15658D"/>
                </a:solidFill>
                <a:latin typeface="Calibri" panose="020F0502020204030204" pitchFamily="34" charset="0"/>
                <a:ea typeface="Times New Roman" panose="02020603050405020304" pitchFamily="18" charset="0"/>
              </a:rPr>
              <a:t>  </a:t>
            </a:r>
            <a:r>
              <a:rPr lang="zh-CN" altLang="en-US" sz="2000" b="1" dirty="0">
                <a:solidFill>
                  <a:srgbClr val="15658D"/>
                </a:solidFill>
                <a:latin typeface="Calibri" panose="020F0502020204030204" pitchFamily="34" charset="0"/>
                <a:ea typeface="宋体" panose="02010600030101010101" pitchFamily="2" charset="-122"/>
              </a:rPr>
              <a:t>野马的</a:t>
            </a:r>
            <a:r>
              <a:rPr lang="en-US" altLang="zh-CN" sz="2000" b="1" dirty="0">
                <a:solidFill>
                  <a:srgbClr val="15658D"/>
                </a:solidFill>
                <a:latin typeface="Calibri" panose="020F0502020204030204" pitchFamily="34" charset="0"/>
                <a:ea typeface="Times New Roman" panose="02020603050405020304" pitchFamily="18" charset="0"/>
              </a:rPr>
              <a:t>食管瘘允许</a:t>
            </a:r>
            <a:r>
              <a:rPr lang="en-US" altLang="zh-CN" sz="2000" b="1" u="sng" dirty="0">
                <a:solidFill>
                  <a:srgbClr val="15658D"/>
                </a:solidFill>
                <a:latin typeface="Calibri" panose="020F0502020204030204" pitchFamily="34" charset="0"/>
                <a:ea typeface="Times New Roman" panose="02020603050405020304" pitchFamily="18" charset="0"/>
              </a:rPr>
              <a:t>食物</a:t>
            </a:r>
            <a:r>
              <a:rPr lang="en-US" altLang="zh-CN" sz="2000" b="1" dirty="0">
                <a:solidFill>
                  <a:srgbClr val="15658D"/>
                </a:solidFill>
                <a:latin typeface="Calibri" panose="020F0502020204030204" pitchFamily="34" charset="0"/>
                <a:ea typeface="Times New Roman" panose="02020603050405020304" pitchFamily="18" charset="0"/>
              </a:rPr>
              <a:t>在支气管</a:t>
            </a:r>
            <a:r>
              <a:rPr lang="en-US" altLang="zh-CN" sz="2000" b="1" u="sng" dirty="0">
                <a:solidFill>
                  <a:srgbClr val="15658D"/>
                </a:solidFill>
                <a:latin typeface="Calibri" panose="020F0502020204030204" pitchFamily="34" charset="0"/>
                <a:ea typeface="Times New Roman" panose="02020603050405020304" pitchFamily="18" charset="0"/>
              </a:rPr>
              <a:t>树</a:t>
            </a:r>
            <a:r>
              <a:rPr lang="en-US" altLang="zh-CN" sz="2000" b="1" dirty="0">
                <a:solidFill>
                  <a:srgbClr val="15658D"/>
                </a:solidFill>
                <a:latin typeface="Calibri" panose="020F0502020204030204" pitchFamily="34" charset="0"/>
                <a:ea typeface="Times New Roman" panose="02020603050405020304" pitchFamily="18" charset="0"/>
              </a:rPr>
              <a:t>中通过，从而引起非常严重的肺炎。</a:t>
            </a:r>
            <a:endParaRPr lang="en-US" altLang="zh-CN" sz="2000" b="1" dirty="0">
              <a:solidFill>
                <a:srgbClr val="15658D"/>
              </a:solidFill>
              <a:latin typeface="Calibri" panose="020F0502020204030204" pitchFamily="34" charset="0"/>
              <a:ea typeface="Times New Roman" panose="02020603050405020304" pitchFamily="18" charset="0"/>
            </a:endParaRPr>
          </a:p>
          <a:p>
            <a:pPr lvl="0" indent="0" eaLnBrk="0" hangingPunct="0">
              <a:buChar char="-"/>
            </a:pPr>
            <a:endParaRPr lang="en-US" altLang="zh-CN" sz="2000" b="1" dirty="0">
              <a:solidFill>
                <a:srgbClr val="15658D"/>
              </a:solidFill>
              <a:latin typeface="Calibri" panose="020F0502020204030204" pitchFamily="34" charset="0"/>
              <a:ea typeface="Times New Roman" panose="02020603050405020304" pitchFamily="18" charset="0"/>
            </a:endParaRPr>
          </a:p>
          <a:p>
            <a:pPr lvl="0" indent="0" eaLnBrk="0" hangingPunct="0">
              <a:buChar char="-"/>
            </a:pPr>
            <a:r>
              <a:rPr lang="en-US" altLang="zh-CN" sz="2000" b="1" dirty="0">
                <a:solidFill>
                  <a:srgbClr val="15658D"/>
                </a:solidFill>
                <a:latin typeface="Calibri" panose="020F0502020204030204" pitchFamily="34" charset="0"/>
                <a:ea typeface="Times New Roman" panose="02020603050405020304" pitchFamily="18" charset="0"/>
              </a:rPr>
              <a:t>一般来说，瘘管（任何性质和位置）的治疗是</a:t>
            </a:r>
            <a:r>
              <a:rPr lang="en-US" altLang="x-none" sz="2000" b="1" dirty="0">
                <a:solidFill>
                  <a:srgbClr val="FF0000"/>
                </a:solidFill>
                <a:latin typeface="Calibri" panose="020F0502020204030204" pitchFamily="34" charset="0"/>
                <a:ea typeface="Times New Roman" panose="02020603050405020304" pitchFamily="18" charset="0"/>
                <a:cs typeface="+mn-ea"/>
              </a:rPr>
              <a:t>手术治疗</a:t>
            </a:r>
            <a:r>
              <a:rPr lang="en-US" altLang="zh-CN" sz="2000" b="1" dirty="0">
                <a:solidFill>
                  <a:srgbClr val="15658D"/>
                </a:solidFill>
                <a:latin typeface="Calibri" panose="020F0502020204030204" pitchFamily="34" charset="0"/>
                <a:ea typeface="Times New Roman" panose="02020603050405020304" pitchFamily="18" charset="0"/>
              </a:rPr>
              <a:t>。</a:t>
            </a:r>
            <a:endParaRPr lang="en-US" altLang="zh-CN" sz="2000" b="1" dirty="0">
              <a:solidFill>
                <a:srgbClr val="15658D"/>
              </a:solidFill>
              <a:latin typeface="Calibri" panose="020F0502020204030204" pitchFamily="34" charset="0"/>
              <a:ea typeface="Times New Roman" panose="02020603050405020304" pitchFamily="18" charset="0"/>
            </a:endParaRPr>
          </a:p>
          <a:p>
            <a:pPr lvl="0" indent="0" eaLnBrk="0" hangingPunct="0">
              <a:buChar char="-"/>
            </a:pPr>
            <a:endParaRPr lang="en-US" altLang="zh-CN" sz="2000" b="1" dirty="0">
              <a:solidFill>
                <a:srgbClr val="15658D"/>
              </a:solidFill>
              <a:latin typeface="Calibri" panose="020F0502020204030204" pitchFamily="34" charset="0"/>
              <a:ea typeface="Times New Roman" panose="02020603050405020304" pitchFamily="18" charset="0"/>
            </a:endParaRPr>
          </a:p>
          <a:p>
            <a:pPr lvl="0" indent="0" eaLnBrk="0" hangingPunct="0">
              <a:buChar char="-"/>
            </a:pPr>
            <a:r>
              <a:rPr lang="en-US" altLang="zh-CN" sz="2000" b="1" dirty="0">
                <a:solidFill>
                  <a:srgbClr val="15658D"/>
                </a:solidFill>
                <a:latin typeface="Calibri" panose="020F0502020204030204" pitchFamily="34" charset="0"/>
                <a:ea typeface="Times New Roman" panose="02020603050405020304" pitchFamily="18" charset="0"/>
              </a:rPr>
              <a:t>通常有必要通过手术</a:t>
            </a:r>
            <a:r>
              <a:rPr lang="zh-CN" altLang="en-US" sz="2000" b="1" dirty="0">
                <a:solidFill>
                  <a:srgbClr val="15658D"/>
                </a:solidFill>
                <a:latin typeface="Calibri" panose="020F0502020204030204" pitchFamily="34" charset="0"/>
                <a:ea typeface="宋体" panose="02010600030101010101" pitchFamily="2" charset="-122"/>
              </a:rPr>
              <a:t>进行</a:t>
            </a:r>
            <a:r>
              <a:rPr lang="en-US" altLang="zh-CN" sz="2000" b="1" dirty="0">
                <a:solidFill>
                  <a:srgbClr val="15658D"/>
                </a:solidFill>
                <a:latin typeface="Calibri" panose="020F0502020204030204" pitchFamily="34" charset="0"/>
                <a:ea typeface="Times New Roman" panose="02020603050405020304" pitchFamily="18" charset="0"/>
              </a:rPr>
              <a:t>干预：</a:t>
            </a:r>
            <a:endParaRPr lang="en-US" altLang="zh-CN" sz="2000" b="1" dirty="0">
              <a:solidFill>
                <a:srgbClr val="15658D"/>
              </a:solidFill>
              <a:latin typeface="Calibri" panose="020F0502020204030204" pitchFamily="34" charset="0"/>
              <a:ea typeface="Times New Roman" panose="02020603050405020304" pitchFamily="18" charset="0"/>
            </a:endParaRPr>
          </a:p>
          <a:p>
            <a:pPr lvl="0" indent="0" eaLnBrk="0" hangingPunct="0">
              <a:buChar char="-"/>
            </a:pPr>
            <a:r>
              <a:rPr lang="en-US" altLang="zh-CN" sz="2000" b="1" dirty="0">
                <a:solidFill>
                  <a:srgbClr val="15658D"/>
                </a:solidFill>
                <a:latin typeface="Calibri" panose="020F0502020204030204" pitchFamily="34" charset="0"/>
                <a:ea typeface="Times New Roman" panose="02020603050405020304" pitchFamily="18" charset="0"/>
              </a:rPr>
              <a:t>暴露</a:t>
            </a:r>
            <a:r>
              <a:rPr lang="zh-CN" altLang="en-US" sz="2000" b="1" dirty="0">
                <a:solidFill>
                  <a:srgbClr val="15658D"/>
                </a:solidFill>
                <a:latin typeface="Calibri" panose="020F0502020204030204" pitchFamily="34" charset="0"/>
                <a:ea typeface="宋体" panose="02010600030101010101" pitchFamily="2" charset="-122"/>
              </a:rPr>
              <a:t>其</a:t>
            </a:r>
            <a:r>
              <a:rPr lang="en-US" altLang="zh-CN" sz="2000" b="1" dirty="0">
                <a:solidFill>
                  <a:srgbClr val="15658D"/>
                </a:solidFill>
                <a:latin typeface="Calibri" panose="020F0502020204030204" pitchFamily="34" charset="0"/>
                <a:ea typeface="Times New Roman" panose="02020603050405020304" pitchFamily="18" charset="0"/>
              </a:rPr>
              <a:t>病理路线</a:t>
            </a:r>
            <a:endParaRPr lang="en-US" altLang="zh-CN" sz="2000" b="1" dirty="0">
              <a:solidFill>
                <a:srgbClr val="15658D"/>
              </a:solidFill>
              <a:latin typeface="Calibri" panose="020F0502020204030204" pitchFamily="34" charset="0"/>
              <a:ea typeface="Times New Roman" panose="02020603050405020304" pitchFamily="18" charset="0"/>
            </a:endParaRPr>
          </a:p>
          <a:p>
            <a:pPr lvl="0" indent="0" eaLnBrk="0" hangingPunct="0">
              <a:buChar char="-"/>
            </a:pPr>
            <a:r>
              <a:rPr lang="en-US" altLang="zh-CN" sz="2000" b="1" dirty="0">
                <a:solidFill>
                  <a:srgbClr val="15658D"/>
                </a:solidFill>
                <a:latin typeface="Calibri" panose="020F0502020204030204" pitchFamily="34" charset="0"/>
                <a:ea typeface="Times New Roman" panose="02020603050405020304" pitchFamily="18" charset="0"/>
              </a:rPr>
              <a:t>去除它</a:t>
            </a:r>
            <a:endParaRPr lang="en-US" altLang="zh-CN" sz="2000" b="1" dirty="0">
              <a:solidFill>
                <a:srgbClr val="15658D"/>
              </a:solidFill>
              <a:latin typeface="Calibri" panose="020F0502020204030204" pitchFamily="34" charset="0"/>
              <a:ea typeface="Times New Roman" panose="02020603050405020304" pitchFamily="18" charset="0"/>
            </a:endParaRPr>
          </a:p>
          <a:p>
            <a:pPr lvl="0" indent="0" eaLnBrk="0" hangingPunct="0">
              <a:buChar char="-"/>
            </a:pPr>
            <a:r>
              <a:rPr lang="en-US" altLang="zh-CN" sz="2000" b="1" dirty="0">
                <a:solidFill>
                  <a:srgbClr val="15658D"/>
                </a:solidFill>
                <a:latin typeface="Calibri" panose="020F0502020204030204" pitchFamily="34" charset="0"/>
                <a:ea typeface="Times New Roman" panose="02020603050405020304" pitchFamily="18" charset="0"/>
              </a:rPr>
              <a:t>如果可能，修复相关的组织或器官</a:t>
            </a:r>
            <a:endParaRPr lang="en-US" altLang="zh-CN" sz="2000" b="1" dirty="0">
              <a:solidFill>
                <a:srgbClr val="15658D"/>
              </a:solidFill>
              <a:latin typeface="Calibri" panose="020F0502020204030204" pitchFamily="34" charset="0"/>
              <a:ea typeface="Times New Roman" panose="02020603050405020304" pitchFamily="18" charset="0"/>
            </a:endParaRPr>
          </a:p>
        </p:txBody>
      </p:sp>
      <p:grpSp>
        <p:nvGrpSpPr>
          <p:cNvPr id="47107" name="Group 6"/>
          <p:cNvGrpSpPr/>
          <p:nvPr/>
        </p:nvGrpSpPr>
        <p:grpSpPr>
          <a:xfrm>
            <a:off x="76200" y="152400"/>
            <a:ext cx="1341438" cy="701675"/>
            <a:chOff x="4889" y="3734"/>
            <a:chExt cx="845" cy="442"/>
          </a:xfrm>
        </p:grpSpPr>
        <p:sp>
          <p:nvSpPr>
            <p:cNvPr id="47108"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47109"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9" name="CasellaDiTesto 8"/>
          <p:cNvSpPr txBox="1"/>
          <p:nvPr/>
        </p:nvSpPr>
        <p:spPr>
          <a:xfrm>
            <a:off x="0" y="260350"/>
            <a:ext cx="9144000" cy="92138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t-IT" sz="5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rPr>
              <a:t>FISTULAS</a:t>
            </a:r>
            <a:r>
              <a:rPr kumimoji="0" lang="zh-CN" altLang="it-IT" sz="5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rPr>
              <a:t>瘘</a:t>
            </a:r>
            <a:endParaRPr kumimoji="0" lang="zh-CN" altLang="it-IT" sz="5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10" name="Rettangolo 9"/>
          <p:cNvSpPr/>
          <p:nvPr/>
        </p:nvSpPr>
        <p:spPr bwMode="auto">
          <a:xfrm>
            <a:off x="238125" y="1228725"/>
            <a:ext cx="8629650" cy="790575"/>
          </a:xfrm>
          <a:prstGeom prst="rect">
            <a:avLst/>
          </a:prstGeom>
          <a:solidFill>
            <a:schemeClr val="accent6">
              <a:lumMod val="50000"/>
            </a:schemeClr>
          </a:solidFill>
          <a:ln w="254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11" name="CasellaDiTesto 10"/>
          <p:cNvSpPr txBox="1"/>
          <p:nvPr/>
        </p:nvSpPr>
        <p:spPr>
          <a:xfrm>
            <a:off x="0" y="1260475"/>
            <a:ext cx="9144000" cy="762000"/>
          </a:xfrm>
          <a:prstGeom prst="rect">
            <a:avLst/>
          </a:prstGeom>
          <a:noFill/>
        </p:spPr>
        <p:txBody>
          <a:bodyPr>
            <a:spAutoFit/>
          </a:bodyPr>
          <a:lstStyle/>
          <a:p>
            <a:pPr lvl="0" algn="ctr" fontAlgn="base"/>
            <a:r>
              <a:rPr lang="it-IT" altLang="it-IT" sz="4400" b="1" strike="noStrike" noProof="1">
                <a:solidFill>
                  <a:schemeClr val="bg1"/>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症状和治疗</a:t>
            </a:r>
            <a:endParaRPr lang="it-IT" altLang="it-IT" sz="4400" b="1" strike="noStrike" noProof="1">
              <a:solidFill>
                <a:schemeClr val="bg1"/>
              </a:solidFill>
              <a:effectLst>
                <a:outerShdw blurRad="38100" dist="38100" dir="2700000">
                  <a:srgbClr val="000000"/>
                </a:outerShdw>
              </a:effectLst>
              <a:latin typeface="Calibri" panose="020F0502020204030204" pitchFamily="34" charset="0"/>
              <a:ea typeface="Times New Roman" panose="02020603050405020304" pitchFamily="18" charset="0"/>
              <a:cs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p:cNvSpPr/>
          <p:nvPr/>
        </p:nvSpPr>
        <p:spPr bwMode="auto">
          <a:xfrm>
            <a:off x="430530" y="885190"/>
            <a:ext cx="8314055" cy="2058035"/>
          </a:xfrm>
          <a:prstGeom prst="rect">
            <a:avLst/>
          </a:prstGeom>
          <a:solidFill>
            <a:schemeClr val="accent6">
              <a:lumMod val="5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strike="noStrike" noProof="1">
              <a:solidFill>
                <a:srgbClr val="FFFFFF"/>
              </a:solidFill>
              <a:latin typeface="Times New Roman" panose="02020603050405020304" pitchFamily="18" charset="0"/>
              <a:ea typeface="Arial" panose="020B0604020202020204" pitchFamily="34" charset="0"/>
            </a:endParaRPr>
          </a:p>
        </p:txBody>
      </p:sp>
      <p:sp>
        <p:nvSpPr>
          <p:cNvPr id="48130" name="Text Box 4"/>
          <p:cNvSpPr txBox="1"/>
          <p:nvPr/>
        </p:nvSpPr>
        <p:spPr>
          <a:xfrm>
            <a:off x="533400" y="304800"/>
            <a:ext cx="1371600" cy="579438"/>
          </a:xfrm>
          <a:prstGeom prst="rect">
            <a:avLst/>
          </a:prstGeom>
          <a:noFill/>
          <a:ln w="9525">
            <a:noFill/>
          </a:ln>
        </p:spPr>
        <p:txBody>
          <a:bodyPr anchor="t">
            <a:spAutoFit/>
          </a:bodyPr>
          <a:lstStyle/>
          <a:p>
            <a:pPr lvl="0" indent="0" eaLnBrk="0" hangingPunct="0">
              <a:spcBef>
                <a:spcPct val="50000"/>
              </a:spcBef>
            </a:pPr>
            <a:endParaRPr lang="en-GB" altLang="it-IT" sz="3200" dirty="0">
              <a:solidFill>
                <a:schemeClr val="accent1"/>
              </a:solidFill>
              <a:latin typeface="Times New Roman" panose="02020603050405020304" pitchFamily="18" charset="0"/>
              <a:ea typeface="Times New Roman" panose="02020603050405020304" pitchFamily="18" charset="0"/>
            </a:endParaRPr>
          </a:p>
        </p:txBody>
      </p:sp>
      <p:sp>
        <p:nvSpPr>
          <p:cNvPr id="48131" name="Rectangle 11"/>
          <p:cNvSpPr/>
          <p:nvPr/>
        </p:nvSpPr>
        <p:spPr>
          <a:xfrm>
            <a:off x="169863" y="3309938"/>
            <a:ext cx="0" cy="88900"/>
          </a:xfrm>
          <a:prstGeom prst="rect">
            <a:avLst/>
          </a:prstGeom>
          <a:noFill/>
          <a:ln w="9525">
            <a:noFill/>
          </a:ln>
        </p:spPr>
        <p:txBody>
          <a:bodyPr anchor="t">
            <a:spAutoFit/>
          </a:bodyPr>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sp>
        <p:nvSpPr>
          <p:cNvPr id="48132" name="Rectangle 14"/>
          <p:cNvSpPr/>
          <p:nvPr/>
        </p:nvSpPr>
        <p:spPr>
          <a:xfrm>
            <a:off x="180975" y="3292475"/>
            <a:ext cx="0" cy="88900"/>
          </a:xfrm>
          <a:prstGeom prst="rect">
            <a:avLst/>
          </a:prstGeom>
          <a:noFill/>
          <a:ln w="9525">
            <a:noFill/>
          </a:ln>
        </p:spPr>
        <p:txBody>
          <a:bodyPr anchor="t">
            <a:spAutoFit/>
          </a:bodyPr>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sp>
        <p:nvSpPr>
          <p:cNvPr id="17" name="CasellaDiTesto 16"/>
          <p:cNvSpPr txBox="1"/>
          <p:nvPr/>
        </p:nvSpPr>
        <p:spPr>
          <a:xfrm>
            <a:off x="296863" y="1541463"/>
            <a:ext cx="3297238" cy="64008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it-IT"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ea typeface="+mn-ea"/>
                <a:cs typeface="+mn-cs"/>
              </a:rPr>
              <a:t>瘘的其他类型</a:t>
            </a:r>
            <a:endParaRPr kumimoji="0" lang="zh-CN" altLang="it-IT"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60426" name="CasellaDiTesto 5"/>
          <p:cNvSpPr txBox="1">
            <a:spLocks noChangeArrowheads="1"/>
          </p:cNvSpPr>
          <p:nvPr/>
        </p:nvSpPr>
        <p:spPr bwMode="auto">
          <a:xfrm>
            <a:off x="3786188" y="1308100"/>
            <a:ext cx="3573463" cy="1106170"/>
          </a:xfrm>
          <a:prstGeom prst="rect">
            <a:avLst/>
          </a:prstGeom>
          <a:noFill/>
          <a:ln w="9525">
            <a:noFill/>
            <a:miter lim="800000"/>
          </a:ln>
        </p:spPr>
        <p:txBody>
          <a:bodyPr>
            <a:spAutoFit/>
          </a:bodyPr>
          <a:lstStyle/>
          <a:p>
            <a:pPr lvl="0" algn="ctr" fontAlgn="base"/>
            <a:r>
              <a:rPr lang="zh-CN" altLang="en-US" sz="6600" b="1" u="sng" strike="noStrike" noProof="1">
                <a:solidFill>
                  <a:schemeClr val="bg1"/>
                </a:solidFill>
                <a:effectLst>
                  <a:outerShdw blurRad="38100" dist="38100" dir="2700000">
                    <a:srgbClr val="000000"/>
                  </a:outerShdw>
                </a:effectLst>
                <a:latin typeface="Calibri" panose="020F0502020204030204" pitchFamily="34" charset="0"/>
                <a:ea typeface="宋体" panose="02010600030101010101" pitchFamily="2" charset="-122"/>
                <a:cs typeface="+mn-ea"/>
                <a:sym typeface="Wingdings" panose="05000000000000000000" pitchFamily="2" charset="2"/>
              </a:rPr>
              <a:t>滴</a:t>
            </a:r>
            <a:r>
              <a:rPr lang="en-US" altLang="zh-CN" sz="6600" b="1" u="sng" strike="noStrike" noProof="1">
                <a:solidFill>
                  <a:schemeClr val="bg1"/>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Wingdings" panose="05000000000000000000" pitchFamily="2" charset="2"/>
              </a:rPr>
              <a:t>漏</a:t>
            </a:r>
            <a:r>
              <a:rPr lang="en-US" altLang="zh-CN" sz="6600" b="1" strike="noStrike" noProof="1">
                <a:solidFill>
                  <a:schemeClr val="bg1"/>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Wingdings" panose="05000000000000000000" pitchFamily="2" charset="2"/>
              </a:rPr>
              <a:t> !</a:t>
            </a:r>
            <a:endParaRPr lang="en-US" altLang="zh-CN" sz="6600" b="1" strike="noStrike" noProof="1">
              <a:solidFill>
                <a:schemeClr val="bg1"/>
              </a:solidFill>
              <a:effectLst>
                <a:outerShdw blurRad="38100" dist="38100" dir="2700000">
                  <a:srgbClr val="000000"/>
                </a:outerShdw>
              </a:effectLst>
              <a:latin typeface="Calibri" panose="020F0502020204030204" pitchFamily="34" charset="0"/>
              <a:ea typeface="Times New Roman" panose="02020603050405020304" pitchFamily="18" charset="0"/>
              <a:sym typeface="Wingdings" panose="05000000000000000000" pitchFamily="2" charset="2"/>
            </a:endParaRPr>
          </a:p>
        </p:txBody>
      </p:sp>
      <p:sp>
        <p:nvSpPr>
          <p:cNvPr id="9225" name="Freccia a destra 12"/>
          <p:cNvSpPr>
            <a:spLocks noChangeArrowheads="1"/>
          </p:cNvSpPr>
          <p:nvPr/>
        </p:nvSpPr>
        <p:spPr bwMode="auto">
          <a:xfrm>
            <a:off x="3448050" y="1704975"/>
            <a:ext cx="723900" cy="488950"/>
          </a:xfrm>
          <a:prstGeom prst="rightArrow">
            <a:avLst>
              <a:gd name="adj1" fmla="val 50000"/>
              <a:gd name="adj2" fmla="val 50077"/>
            </a:avLst>
          </a:prstGeom>
          <a:solidFill>
            <a:schemeClr val="bg1"/>
          </a:solidFill>
          <a:ln w="28575" algn="ctr">
            <a:noFill/>
            <a:round/>
          </a:ln>
          <a:effectLst>
            <a:outerShdw blurRad="50800" dist="38100" dir="2700000" algn="tl" rotWithShape="0">
              <a:prstClr val="black">
                <a:alpha val="40000"/>
              </a:prstClr>
            </a:outerShdw>
          </a:effectLst>
        </p:spPr>
        <p:txBody>
          <a:bodyPr wrap="none"/>
          <a:lstStyle/>
          <a:p>
            <a:pPr lvl="0" algn="ctr" fontAlgn="base"/>
            <a:endParaRPr strike="noStrike" noProof="1">
              <a:solidFill>
                <a:schemeClr val="bg1"/>
              </a:solidFill>
              <a:latin typeface="Times New Roman" panose="02020603050405020304" pitchFamily="18" charset="0"/>
              <a:ea typeface="Times New Roman" panose="02020603050405020304" pitchFamily="18" charset="0"/>
            </a:endParaRPr>
          </a:p>
        </p:txBody>
      </p:sp>
      <p:sp>
        <p:nvSpPr>
          <p:cNvPr id="12" name="CasellaDiTesto 11"/>
          <p:cNvSpPr txBox="1"/>
          <p:nvPr/>
        </p:nvSpPr>
        <p:spPr>
          <a:xfrm>
            <a:off x="430530" y="3137535"/>
            <a:ext cx="8469630" cy="18021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fontAlgn="base"/>
            <a:r>
              <a:rPr lang="en-US" altLang="zh-CN" sz="2800" b="1" strike="noStrike" noProof="1">
                <a:solidFill>
                  <a:srgbClr val="FF0000"/>
                </a:solidFill>
                <a:effectLst>
                  <a:outerShdw blurRad="38100" dist="38100" dir="2700000">
                    <a:srgbClr val="000000"/>
                  </a:outerShdw>
                </a:effectLst>
                <a:latin typeface="Calibri" panose="020F0502020204030204" pitchFamily="34" charset="0"/>
                <a:ea typeface="Arial" panose="020B0604020202020204" pitchFamily="34" charset="0"/>
              </a:rPr>
              <a:t>- LEAK FROM CANALICULI / DISSECTED VESSELS (eg. lymphatic)示例:</a:t>
            </a:r>
            <a:endParaRPr lang="en-US" altLang="zh-CN" sz="2800" b="1" strike="noStrike" noProof="1">
              <a:solidFill>
                <a:srgbClr val="FF0000"/>
              </a:solidFill>
              <a:effectLst>
                <a:outerShdw blurRad="38100" dist="38100" dir="2700000">
                  <a:srgbClr val="000000"/>
                </a:outerShdw>
              </a:effectLst>
              <a:latin typeface="Calibri" panose="020F0502020204030204" pitchFamily="34" charset="0"/>
              <a:ea typeface="Arial" panose="020B0604020202020204" pitchFamily="34" charset="0"/>
            </a:endParaRPr>
          </a:p>
          <a:p>
            <a:pPr lvl="0" fontAlgn="base"/>
            <a:r>
              <a:rPr lang="en-US" altLang="zh-CN" sz="2800" b="1" dirty="0">
                <a:solidFill>
                  <a:srgbClr val="FF0000"/>
                </a:solidFill>
                <a:effectLst>
                  <a:outerShdw blurRad="38100" dist="38100" dir="2700000">
                    <a:srgbClr val="000000"/>
                  </a:outerShdw>
                </a:effectLst>
                <a:latin typeface="Calibri" panose="020F0502020204030204" pitchFamily="34" charset="0"/>
                <a:ea typeface="Arial" panose="020B0604020202020204" pitchFamily="34" charset="0"/>
                <a:sym typeface="+mn-ea"/>
              </a:rPr>
              <a:t>- </a:t>
            </a:r>
            <a:r>
              <a:rPr lang="en-US" altLang="zh-CN" sz="2800" b="1" strike="noStrike" noProof="1">
                <a:solidFill>
                  <a:srgbClr val="FF0000"/>
                </a:solidFill>
                <a:effectLst>
                  <a:outerShdw blurRad="38100" dist="38100" dir="2700000">
                    <a:srgbClr val="000000"/>
                  </a:outerShdw>
                </a:effectLst>
                <a:latin typeface="Calibri" panose="020F0502020204030204" pitchFamily="34" charset="0"/>
                <a:ea typeface="Arial" panose="020B0604020202020204" pitchFamily="34" charset="0"/>
              </a:rPr>
              <a:t>缝合开裂（例如，在吻合术中）</a:t>
            </a:r>
            <a:endParaRPr lang="en-US" altLang="zh-CN" sz="2800" b="1" strike="noStrike" noProof="1">
              <a:solidFill>
                <a:srgbClr val="FF0000"/>
              </a:solidFill>
              <a:effectLst>
                <a:outerShdw blurRad="38100" dist="38100" dir="2700000">
                  <a:srgbClr val="000000"/>
                </a:outerShdw>
              </a:effectLst>
              <a:latin typeface="Calibri" panose="020F0502020204030204" pitchFamily="34" charset="0"/>
              <a:ea typeface="Arial" panose="020B0604020202020204" pitchFamily="34" charset="0"/>
            </a:endParaRPr>
          </a:p>
          <a:p>
            <a:pPr lvl="0" fontAlgn="base"/>
            <a:r>
              <a:rPr lang="en-US" altLang="zh-CN" sz="2800" b="1" dirty="0">
                <a:solidFill>
                  <a:srgbClr val="FF0000"/>
                </a:solidFill>
                <a:effectLst>
                  <a:outerShdw blurRad="38100" dist="38100" dir="2700000">
                    <a:srgbClr val="000000"/>
                  </a:outerShdw>
                </a:effectLst>
                <a:latin typeface="Calibri" panose="020F0502020204030204" pitchFamily="34" charset="0"/>
                <a:ea typeface="Arial" panose="020B0604020202020204" pitchFamily="34" charset="0"/>
                <a:sym typeface="+mn-ea"/>
              </a:rPr>
              <a:t>- </a:t>
            </a:r>
            <a:r>
              <a:rPr lang="en-US" altLang="zh-CN" sz="2800" b="1" strike="noStrike" noProof="1">
                <a:solidFill>
                  <a:srgbClr val="FF0000"/>
                </a:solidFill>
                <a:effectLst>
                  <a:outerShdw blurRad="38100" dist="38100" dir="2700000">
                    <a:srgbClr val="000000"/>
                  </a:outerShdw>
                </a:effectLst>
                <a:latin typeface="Calibri" panose="020F0502020204030204" pitchFamily="34" charset="0"/>
                <a:ea typeface="Arial" panose="020B0604020202020204" pitchFamily="34" charset="0"/>
              </a:rPr>
              <a:t>从</a:t>
            </a:r>
            <a:r>
              <a:rPr lang="zh-CN" altLang="en-US" sz="2800" b="1" strike="noStrike" noProof="1">
                <a:solidFill>
                  <a:srgbClr val="FF0000"/>
                </a:solidFill>
                <a:effectLst>
                  <a:outerShdw blurRad="38100" dist="38100" dir="2700000">
                    <a:srgbClr val="000000"/>
                  </a:outerShdw>
                </a:effectLst>
                <a:latin typeface="Calibri" panose="020F0502020204030204" pitchFamily="34" charset="0"/>
                <a:ea typeface="宋体" panose="02010600030101010101" pitchFamily="2" charset="-122"/>
              </a:rPr>
              <a:t>血</a:t>
            </a:r>
            <a:r>
              <a:rPr lang="en-US" altLang="zh-CN" sz="2800" b="1" strike="noStrike" noProof="1">
                <a:solidFill>
                  <a:srgbClr val="FF0000"/>
                </a:solidFill>
                <a:effectLst>
                  <a:outerShdw blurRad="38100" dist="38100" dir="2700000">
                    <a:srgbClr val="000000"/>
                  </a:outerShdw>
                </a:effectLst>
                <a:latin typeface="Calibri" panose="020F0502020204030204" pitchFamily="34" charset="0"/>
                <a:ea typeface="Arial" panose="020B0604020202020204" pitchFamily="34" charset="0"/>
              </a:rPr>
              <a:t>小管/</a:t>
            </a:r>
            <a:r>
              <a:rPr lang="zh-CN" altLang="en-US" sz="2800" b="1" strike="noStrike" noProof="1">
                <a:solidFill>
                  <a:srgbClr val="FF0000"/>
                </a:solidFill>
                <a:effectLst>
                  <a:outerShdw blurRad="38100" dist="38100" dir="2700000">
                    <a:srgbClr val="000000"/>
                  </a:outerShdw>
                </a:effectLst>
                <a:latin typeface="Calibri" panose="020F0502020204030204" pitchFamily="34" charset="0"/>
                <a:ea typeface="宋体" panose="02010600030101010101" pitchFamily="2" charset="-122"/>
              </a:rPr>
              <a:t>切开的</a:t>
            </a:r>
            <a:r>
              <a:rPr lang="en-US" altLang="zh-CN" sz="2800" b="1" strike="noStrike" noProof="1">
                <a:solidFill>
                  <a:srgbClr val="FF0000"/>
                </a:solidFill>
                <a:effectLst>
                  <a:outerShdw blurRad="38100" dist="38100" dir="2700000">
                    <a:srgbClr val="000000"/>
                  </a:outerShdw>
                </a:effectLst>
                <a:latin typeface="Calibri" panose="020F0502020204030204" pitchFamily="34" charset="0"/>
                <a:ea typeface="Arial" panose="020B0604020202020204" pitchFamily="34" charset="0"/>
              </a:rPr>
              <a:t>血管泄漏</a:t>
            </a:r>
            <a:endParaRPr lang="en-US" altLang="zh-CN" sz="2800" b="1" strike="noStrike" noProof="1">
              <a:solidFill>
                <a:srgbClr val="FF0000"/>
              </a:solidFill>
              <a:effectLst>
                <a:outerShdw blurRad="38100" dist="38100" dir="2700000">
                  <a:srgbClr val="000000"/>
                </a:outerShdw>
              </a:effectLst>
              <a:latin typeface="Calibri" panose="020F0502020204030204" pitchFamily="34" charset="0"/>
              <a:ea typeface="Arial" panose="020B0604020202020204" pitchFamily="34" charset="0"/>
            </a:endParaRPr>
          </a:p>
        </p:txBody>
      </p:sp>
      <p:pic>
        <p:nvPicPr>
          <p:cNvPr id="14" name="Picture 2" descr="http://thumbs.dreamstime.com/t/colpetti-di-gocciolamento-con-una-goccia-di-acqua-19856329.jpg"/>
          <p:cNvPicPr>
            <a:picLocks noChangeAspect="1" noChangeArrowheads="1"/>
          </p:cNvPicPr>
          <p:nvPr/>
        </p:nvPicPr>
        <p:blipFill>
          <a:blip r:embed="rId1" cstate="print"/>
          <a:srcRect/>
          <a:stretch>
            <a:fillRect/>
          </a:stretch>
        </p:blipFill>
        <p:spPr bwMode="auto">
          <a:xfrm rot="779494" flipH="1">
            <a:off x="6900330" y="1247647"/>
            <a:ext cx="1866519" cy="140208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48138" name="Group 6"/>
          <p:cNvGrpSpPr/>
          <p:nvPr/>
        </p:nvGrpSpPr>
        <p:grpSpPr>
          <a:xfrm>
            <a:off x="76200" y="152400"/>
            <a:ext cx="1341438" cy="701675"/>
            <a:chOff x="4889" y="3734"/>
            <a:chExt cx="845" cy="442"/>
          </a:xfrm>
        </p:grpSpPr>
        <p:sp>
          <p:nvSpPr>
            <p:cNvPr id="48139"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48140"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19" name="Rettangolo 18"/>
          <p:cNvSpPr/>
          <p:nvPr/>
        </p:nvSpPr>
        <p:spPr bwMode="auto">
          <a:xfrm>
            <a:off x="430213" y="5578475"/>
            <a:ext cx="8304213" cy="946150"/>
          </a:xfrm>
          <a:prstGeom prst="rect">
            <a:avLst/>
          </a:prstGeom>
          <a:solidFill>
            <a:schemeClr val="accent6">
              <a:lumMod val="5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strike="noStrike" noProof="1">
              <a:solidFill>
                <a:srgbClr val="FFFFFF"/>
              </a:solidFill>
              <a:latin typeface="Times New Roman" panose="02020603050405020304" pitchFamily="18" charset="0"/>
              <a:ea typeface="Arial" panose="020B0604020202020204" pitchFamily="34" charset="0"/>
            </a:endParaRPr>
          </a:p>
        </p:txBody>
      </p:sp>
      <p:sp>
        <p:nvSpPr>
          <p:cNvPr id="20" name="Rettangolo 19"/>
          <p:cNvSpPr/>
          <p:nvPr/>
        </p:nvSpPr>
        <p:spPr>
          <a:xfrm>
            <a:off x="600075" y="5073333"/>
            <a:ext cx="7943850" cy="1371600"/>
          </a:xfrm>
          <a:prstGeom prst="rect">
            <a:avLst/>
          </a:prstGeom>
        </p:spPr>
        <p:txBody>
          <a:bodyPr wrap="square">
            <a:spAutoFit/>
          </a:bodyPr>
          <a:lstStyle/>
          <a:p>
            <a:pPr lvl="0" algn="ctr" fontAlgn="base"/>
            <a:r>
              <a:rPr lang="en-US" altLang="x-none" sz="2800" strike="noStrike" noProof="1">
                <a:latin typeface="Calibri" panose="020F0502020204030204" pitchFamily="34" charset="0"/>
                <a:ea typeface="Times New Roman" panose="02020603050405020304" pitchFamily="18" charset="0"/>
                <a:cs typeface="+mn-ea"/>
              </a:rPr>
              <a:t>可能形成</a:t>
            </a:r>
            <a:r>
              <a:rPr lang="en-US" altLang="x-none" sz="2800" b="1" strike="noStrike" noProof="1">
                <a:latin typeface="Calibri" panose="020F0502020204030204" pitchFamily="34" charset="0"/>
                <a:ea typeface="Times New Roman" panose="02020603050405020304" pitchFamily="18" charset="0"/>
                <a:cs typeface="+mn-ea"/>
              </a:rPr>
              <a:t>泄漏</a:t>
            </a:r>
            <a:r>
              <a:rPr lang="zh-CN" altLang="en-US" sz="2800" b="1" strike="noStrike" noProof="1">
                <a:latin typeface="Calibri" panose="020F0502020204030204" pitchFamily="34" charset="0"/>
                <a:ea typeface="宋体" panose="02010600030101010101" pitchFamily="2" charset="-122"/>
                <a:cs typeface="+mn-ea"/>
              </a:rPr>
              <a:t>的有：</a:t>
            </a:r>
            <a:endParaRPr lang="zh-CN" altLang="en-US" sz="2800" b="1" strike="noStrike" noProof="1">
              <a:latin typeface="Calibri" panose="020F0502020204030204" pitchFamily="34" charset="0"/>
              <a:ea typeface="宋体" panose="02010600030101010101" pitchFamily="2" charset="-122"/>
              <a:cs typeface="+mn-ea"/>
            </a:endParaRPr>
          </a:p>
          <a:p>
            <a:pPr lvl="0" algn="ctr" fontAlgn="base"/>
            <a:r>
              <a:rPr lang="en-US" altLang="x-none" sz="2800" strike="noStrike" noProof="1">
                <a:latin typeface="Calibri" panose="020F0502020204030204" pitchFamily="34" charset="0"/>
                <a:ea typeface="Times New Roman" panose="02020603050405020304" pitchFamily="18" charset="0"/>
                <a:cs typeface="+mn-ea"/>
              </a:rPr>
              <a:t>典型的瘘管道</a:t>
            </a:r>
            <a:endParaRPr lang="en-US" altLang="x-none" sz="2800" strike="noStrike" noProof="1">
              <a:latin typeface="Calibri" panose="020F0502020204030204" pitchFamily="34" charset="0"/>
              <a:ea typeface="Times New Roman" panose="02020603050405020304" pitchFamily="18" charset="0"/>
              <a:cs typeface="+mn-ea"/>
            </a:endParaRPr>
          </a:p>
          <a:p>
            <a:pPr lvl="0" algn="ctr" fontAlgn="base"/>
            <a:r>
              <a:rPr lang="en-US" altLang="x-none" sz="2800" strike="noStrike" noProof="1">
                <a:latin typeface="Calibri" panose="020F0502020204030204" pitchFamily="34" charset="0"/>
                <a:ea typeface="Times New Roman" panose="02020603050405020304" pitchFamily="18" charset="0"/>
                <a:cs typeface="+mn-ea"/>
              </a:rPr>
              <a:t>N.b .:泄漏称为“瘘”，没有形成瘘管</a:t>
            </a:r>
            <a:endParaRPr lang="en-US" altLang="x-none" sz="2800" strike="noStrike" noProof="1">
              <a:latin typeface="Calibri" panose="020F0502020204030204" pitchFamily="34" charset="0"/>
              <a:ea typeface="Times New Roman" panose="02020603050405020304" pitchFamily="18" charset="0"/>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p:bldP spid="9225" grpId="0" animBg="1"/>
      <p:bldP spid="12" grpId="0" bldLvl="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bwMode="auto">
          <a:xfrm>
            <a:off x="4886325" y="4489450"/>
            <a:ext cx="3667125" cy="1930400"/>
          </a:xfrm>
          <a:prstGeom prst="rect">
            <a:avLst/>
          </a:prstGeom>
          <a:solidFill>
            <a:schemeClr val="bg1"/>
          </a:solidFill>
          <a:ln w="381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23" name="Esplosione 2 22"/>
          <p:cNvSpPr/>
          <p:nvPr/>
        </p:nvSpPr>
        <p:spPr>
          <a:xfrm rot="350538">
            <a:off x="4037013" y="4484688"/>
            <a:ext cx="5672137" cy="2220912"/>
          </a:xfrm>
          <a:prstGeom prst="irregularSeal2">
            <a:avLst/>
          </a:prstGeom>
          <a:solidFill>
            <a:srgbClr val="FFFF00">
              <a:alpha val="50195"/>
            </a:srgbClr>
          </a:solidFill>
          <a:ln w="9525" cap="flat" cmpd="sng">
            <a:solidFill>
              <a:srgbClr val="FFC000"/>
            </a:solidFill>
            <a:prstDash val="solid"/>
            <a:round/>
            <a:headEnd type="none" w="med" len="med"/>
            <a:tailEnd type="none" w="med" len="med"/>
          </a:ln>
        </p:spPr>
        <p:txBody>
          <a:bodyPr wrap="none" anchor="t"/>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sp>
        <p:nvSpPr>
          <p:cNvPr id="16" name="Rettangolo 15"/>
          <p:cNvSpPr/>
          <p:nvPr/>
        </p:nvSpPr>
        <p:spPr bwMode="auto">
          <a:xfrm>
            <a:off x="657225" y="4489450"/>
            <a:ext cx="3667125" cy="1939925"/>
          </a:xfrm>
          <a:prstGeom prst="rect">
            <a:avLst/>
          </a:prstGeom>
          <a:solidFill>
            <a:schemeClr val="bg1"/>
          </a:solidFill>
          <a:ln w="381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15" name="Esplosione 2 14"/>
          <p:cNvSpPr/>
          <p:nvPr/>
        </p:nvSpPr>
        <p:spPr>
          <a:xfrm rot="393715">
            <a:off x="30163" y="4757738"/>
            <a:ext cx="5229225" cy="1611312"/>
          </a:xfrm>
          <a:prstGeom prst="irregularSeal2">
            <a:avLst/>
          </a:prstGeom>
          <a:solidFill>
            <a:srgbClr val="FFFF00">
              <a:alpha val="50195"/>
            </a:srgbClr>
          </a:solidFill>
          <a:ln w="9525" cap="flat" cmpd="sng">
            <a:solidFill>
              <a:srgbClr val="FFC000"/>
            </a:solidFill>
            <a:prstDash val="solid"/>
            <a:round/>
            <a:headEnd type="none" w="med" len="med"/>
            <a:tailEnd type="none" w="med" len="med"/>
          </a:ln>
        </p:spPr>
        <p:txBody>
          <a:bodyPr wrap="none" anchor="t"/>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sp>
        <p:nvSpPr>
          <p:cNvPr id="14" name="Rettangolo 13"/>
          <p:cNvSpPr/>
          <p:nvPr/>
        </p:nvSpPr>
        <p:spPr bwMode="auto">
          <a:xfrm>
            <a:off x="2624138" y="1527175"/>
            <a:ext cx="3840163" cy="649288"/>
          </a:xfrm>
          <a:prstGeom prst="rect">
            <a:avLst/>
          </a:prstGeom>
          <a:solidFill>
            <a:schemeClr val="bg1"/>
          </a:solidFill>
          <a:ln w="381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21" name="Rettangolo 20"/>
          <p:cNvSpPr/>
          <p:nvPr/>
        </p:nvSpPr>
        <p:spPr bwMode="auto">
          <a:xfrm>
            <a:off x="1276668" y="3254058"/>
            <a:ext cx="6589713" cy="742950"/>
          </a:xfrm>
          <a:prstGeom prst="rect">
            <a:avLst/>
          </a:prstGeom>
          <a:solidFill>
            <a:schemeClr val="bg1"/>
          </a:solidFill>
          <a:ln w="381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9220" name="Rettangolo 1"/>
          <p:cNvSpPr>
            <a:spLocks noChangeArrowheads="1"/>
          </p:cNvSpPr>
          <p:nvPr/>
        </p:nvSpPr>
        <p:spPr bwMode="auto">
          <a:xfrm>
            <a:off x="249238" y="161925"/>
            <a:ext cx="8643938" cy="5532120"/>
          </a:xfrm>
          <a:prstGeom prst="rect">
            <a:avLst/>
          </a:prstGeom>
          <a:noFill/>
          <a:ln w="9525">
            <a:noFill/>
            <a:miter lim="800000"/>
          </a:ln>
        </p:spPr>
        <p:txBody>
          <a:bodyPr>
            <a:spAutoFit/>
          </a:bodyPr>
          <a:lstStyle/>
          <a:p>
            <a:pPr lvl="0" algn="ctr" fontAlgn="base"/>
            <a:r>
              <a:rPr lang="zh-CN" altLang="en-US" sz="4000" strike="noStrike" noProof="1">
                <a:latin typeface="Calibri" panose="020F0502020204030204" pitchFamily="34" charset="0"/>
                <a:ea typeface="宋体" panose="02010600030101010101" pitchFamily="2" charset="-122"/>
              </a:rPr>
              <a:t>一般来说</a:t>
            </a:r>
            <a:endParaRPr lang="zh-CN" altLang="en-US" sz="4000" strike="noStrike" noProof="1">
              <a:latin typeface="Calibri" panose="020F0502020204030204" pitchFamily="34" charset="0"/>
              <a:ea typeface="宋体" panose="02010600030101010101" pitchFamily="2" charset="-122"/>
            </a:endParaRPr>
          </a:p>
          <a:p>
            <a:pPr lvl="0" algn="ctr" fontAlgn="base"/>
            <a:r>
              <a:rPr lang="zh-CN" altLang="en-US" sz="4000" strike="noStrike" noProof="1">
                <a:latin typeface="Calibri" panose="020F0502020204030204" pitchFamily="34" charset="0"/>
                <a:ea typeface="宋体" panose="02010600030101010101" pitchFamily="2" charset="-122"/>
                <a:cs typeface="+mn-ea"/>
              </a:rPr>
              <a:t>瘘管的</a:t>
            </a:r>
            <a:r>
              <a:rPr lang="zh-CN" altLang="en-US" sz="4000" b="1" strike="noStrike" noProof="1">
                <a:latin typeface="Calibri" panose="020F0502020204030204" pitchFamily="34" charset="0"/>
                <a:ea typeface="宋体" panose="02010600030101010101" pitchFamily="2" charset="-122"/>
                <a:cs typeface="+mn-ea"/>
              </a:rPr>
              <a:t>治疗</a:t>
            </a:r>
            <a:r>
              <a:rPr lang="zh-CN" altLang="en-US" sz="4000" strike="noStrike" noProof="1">
                <a:latin typeface="Calibri" panose="020F0502020204030204" pitchFamily="34" charset="0"/>
                <a:ea typeface="宋体" panose="02010600030101010101" pitchFamily="2" charset="-122"/>
                <a:cs typeface="+mn-ea"/>
              </a:rPr>
              <a:t>方法是</a:t>
            </a:r>
            <a:r>
              <a:rPr lang="en-US" altLang="zh-CN" sz="4000" strike="noStrike" noProof="1">
                <a:latin typeface="Calibri" panose="020F0502020204030204" pitchFamily="34" charset="0"/>
                <a:ea typeface="Arial" panose="020B0604020202020204" pitchFamily="34" charset="0"/>
                <a:cs typeface="+mn-ea"/>
              </a:rPr>
              <a:t>:</a:t>
            </a:r>
            <a:endParaRPr lang="en-US" altLang="zh-CN" sz="4000" strike="noStrike" noProof="1">
              <a:latin typeface="Calibri" panose="020F0502020204030204" pitchFamily="34" charset="0"/>
              <a:ea typeface="Arial" panose="020B0604020202020204" pitchFamily="34" charset="0"/>
            </a:endParaRPr>
          </a:p>
          <a:p>
            <a:pPr lvl="0" algn="ctr" fontAlgn="base"/>
            <a:r>
              <a:rPr lang="zh-CN" altLang="en-US" sz="5400" b="1" strike="noStrike" noProof="1">
                <a:solidFill>
                  <a:srgbClr val="1F98D3"/>
                </a:solidFill>
                <a:effectLst>
                  <a:outerShdw blurRad="38100" dist="38100" dir="2700000">
                    <a:srgbClr val="000000"/>
                  </a:outerShdw>
                </a:effectLst>
                <a:latin typeface="Calibri" panose="020F0502020204030204" pitchFamily="34" charset="0"/>
                <a:ea typeface="宋体" panose="02010600030101010101" pitchFamily="2" charset="-122"/>
                <a:cs typeface="+mn-ea"/>
              </a:rPr>
              <a:t>手术</a:t>
            </a:r>
            <a:endParaRPr lang="en-US" altLang="zh-CN" sz="5400" b="1" strike="noStrike" noProof="1">
              <a:solidFill>
                <a:srgbClr val="1F98D3"/>
              </a:solidFill>
              <a:effectLst>
                <a:outerShdw blurRad="38100" dist="38100" dir="2700000">
                  <a:srgbClr val="000000"/>
                </a:outerShdw>
              </a:effectLst>
              <a:latin typeface="Calibri" panose="020F0502020204030204" pitchFamily="34" charset="0"/>
              <a:ea typeface="Arial" panose="020B0604020202020204" pitchFamily="34" charset="0"/>
            </a:endParaRPr>
          </a:p>
          <a:p>
            <a:pPr lvl="0" algn="ctr" fontAlgn="base"/>
            <a:endParaRPr lang="en-US" altLang="zh-CN" sz="5400" b="1" strike="noStrike" noProof="1">
              <a:solidFill>
                <a:srgbClr val="1F98D3"/>
              </a:solidFill>
              <a:effectLst>
                <a:outerShdw blurRad="38100" dist="38100" dir="2700000">
                  <a:srgbClr val="000000"/>
                </a:outerShdw>
              </a:effectLst>
              <a:latin typeface="Calibri" panose="020F0502020204030204" pitchFamily="34" charset="0"/>
              <a:ea typeface="Arial" panose="020B0604020202020204" pitchFamily="34" charset="0"/>
            </a:endParaRPr>
          </a:p>
          <a:p>
            <a:pPr lvl="0" algn="ctr" fontAlgn="base"/>
            <a:endParaRPr lang="en-US" altLang="zh-CN" sz="3200" b="1" dirty="0">
              <a:solidFill>
                <a:srgbClr val="FF0000"/>
              </a:solidFill>
              <a:effectLst>
                <a:outerShdw blurRad="38100" dist="38100" dir="2700000">
                  <a:srgbClr val="000000"/>
                </a:outerShdw>
              </a:effectLst>
              <a:latin typeface="Calibri" panose="020F0502020204030204" pitchFamily="34" charset="0"/>
              <a:cs typeface="+mn-ea"/>
              <a:sym typeface="+mn-ea"/>
            </a:endParaRPr>
          </a:p>
          <a:p>
            <a:pPr lvl="0" algn="ctr" fontAlgn="base"/>
            <a:r>
              <a:rPr lang="zh-CN" altLang="en-US" sz="3200" b="1" dirty="0">
                <a:solidFill>
                  <a:srgbClr val="FF0000"/>
                </a:solidFill>
                <a:effectLst>
                  <a:outerShdw blurRad="38100" dist="38100" dir="2700000">
                    <a:srgbClr val="000000"/>
                  </a:outerShdw>
                </a:effectLst>
                <a:latin typeface="Calibri" panose="020F0502020204030204" pitchFamily="34" charset="0"/>
                <a:ea typeface="宋体" panose="02010600030101010101" pitchFamily="2" charset="-122"/>
                <a:cs typeface="+mn-ea"/>
                <a:sym typeface="+mn-ea"/>
              </a:rPr>
              <a:t>扩散性的</a:t>
            </a:r>
            <a:r>
              <a:rPr lang="en-US" altLang="zh-CN" sz="3200" b="1" dirty="0">
                <a:solidFill>
                  <a:srgbClr val="FF0000"/>
                </a:solidFill>
                <a:effectLst>
                  <a:outerShdw blurRad="38100" dist="38100" dir="2700000">
                    <a:srgbClr val="000000"/>
                  </a:outerShdw>
                </a:effectLst>
                <a:latin typeface="Calibri" panose="020F0502020204030204" pitchFamily="34" charset="0"/>
                <a:cs typeface="+mn-ea"/>
                <a:sym typeface="+mn-ea"/>
              </a:rPr>
              <a:t> </a:t>
            </a:r>
            <a:r>
              <a:rPr lang="zh-CN" altLang="en-US" sz="3200" b="1" dirty="0">
                <a:solidFill>
                  <a:srgbClr val="FF0000"/>
                </a:solidFill>
                <a:effectLst>
                  <a:outerShdw blurRad="38100" dist="38100" dir="2700000">
                    <a:srgbClr val="000000"/>
                  </a:outerShdw>
                </a:effectLst>
                <a:latin typeface="Calibri" panose="020F0502020204030204" pitchFamily="34" charset="0"/>
                <a:ea typeface="宋体" panose="02010600030101010101" pitchFamily="2" charset="-122"/>
                <a:cs typeface="+mn-ea"/>
                <a:sym typeface="+mn-ea"/>
              </a:rPr>
              <a:t>和 昂贵的</a:t>
            </a:r>
            <a:r>
              <a:rPr lang="en-US" altLang="zh-CN" sz="3200" b="1" dirty="0">
                <a:solidFill>
                  <a:srgbClr val="FF0000"/>
                </a:solidFill>
                <a:effectLst>
                  <a:outerShdw blurRad="38100" dist="38100" dir="2700000">
                    <a:srgbClr val="000000"/>
                  </a:outerShdw>
                </a:effectLst>
                <a:latin typeface="Calibri" panose="020F0502020204030204" pitchFamily="34" charset="0"/>
                <a:cs typeface="+mn-ea"/>
                <a:sym typeface="+mn-ea"/>
              </a:rPr>
              <a:t> ACTION !</a:t>
            </a:r>
            <a:endParaRPr lang="en-US" altLang="zh-CN" sz="3200" b="1" strike="noStrike" noProof="1">
              <a:solidFill>
                <a:srgbClr val="FF0000"/>
              </a:solidFill>
              <a:effectLst>
                <a:outerShdw blurRad="38100" dist="38100" dir="2700000">
                  <a:srgbClr val="000000"/>
                </a:outerShdw>
              </a:effectLst>
              <a:latin typeface="Calibri" panose="020F0502020204030204" pitchFamily="34" charset="0"/>
              <a:ea typeface="Arial" panose="020B0604020202020204" pitchFamily="34" charset="0"/>
              <a:cs typeface="+mn-ea"/>
              <a:sym typeface="+mn-ea"/>
            </a:endParaRPr>
          </a:p>
          <a:p>
            <a:pPr lvl="0" algn="ctr" fontAlgn="base"/>
            <a:endParaRPr lang="en-US" altLang="zh-CN" sz="5400" b="1" strike="noStrike" noProof="1">
              <a:solidFill>
                <a:srgbClr val="1F98D3"/>
              </a:solidFill>
              <a:effectLst>
                <a:outerShdw blurRad="38100" dist="38100" dir="2700000">
                  <a:srgbClr val="000000"/>
                </a:outerShdw>
              </a:effectLst>
              <a:latin typeface="Calibri" panose="020F0502020204030204" pitchFamily="34" charset="0"/>
              <a:ea typeface="Arial" panose="020B0604020202020204" pitchFamily="34" charset="0"/>
            </a:endParaRPr>
          </a:p>
          <a:p>
            <a:pPr lvl="0" algn="ctr" fontAlgn="base">
              <a:lnSpc>
                <a:spcPct val="150000"/>
              </a:lnSpc>
            </a:pPr>
            <a:endParaRPr lang="en-US" altLang="zh-CN" sz="3400" b="1" strike="noStrike" noProof="1">
              <a:solidFill>
                <a:srgbClr val="FF0000"/>
              </a:solidFill>
              <a:effectLst>
                <a:outerShdw blurRad="38100" dist="38100" dir="2700000">
                  <a:srgbClr val="000000"/>
                </a:outerShdw>
              </a:effectLst>
              <a:latin typeface="Calibri" panose="020F0502020204030204" pitchFamily="34" charset="0"/>
              <a:ea typeface="Arial" panose="020B0604020202020204" pitchFamily="34" charset="0"/>
            </a:endParaRPr>
          </a:p>
        </p:txBody>
      </p:sp>
      <p:sp>
        <p:nvSpPr>
          <p:cNvPr id="11" name="Freccia in giù 10"/>
          <p:cNvSpPr/>
          <p:nvPr/>
        </p:nvSpPr>
        <p:spPr>
          <a:xfrm rot="18864149">
            <a:off x="5213985" y="2358073"/>
            <a:ext cx="525463" cy="833438"/>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strike="noStrike" noProof="1">
              <a:solidFill>
                <a:srgbClr val="FFFFFF"/>
              </a:solidFill>
              <a:latin typeface="Calibri" panose="020F0502020204030204" pitchFamily="34" charset="0"/>
              <a:ea typeface="Times New Roman" panose="02020603050405020304" pitchFamily="18" charset="0"/>
            </a:endParaRPr>
          </a:p>
        </p:txBody>
      </p:sp>
      <p:grpSp>
        <p:nvGrpSpPr>
          <p:cNvPr id="50185" name="Group 6"/>
          <p:cNvGrpSpPr/>
          <p:nvPr/>
        </p:nvGrpSpPr>
        <p:grpSpPr>
          <a:xfrm>
            <a:off x="76200" y="152400"/>
            <a:ext cx="1341438" cy="701675"/>
            <a:chOff x="4889" y="3734"/>
            <a:chExt cx="845" cy="442"/>
          </a:xfrm>
        </p:grpSpPr>
        <p:sp>
          <p:nvSpPr>
            <p:cNvPr id="50186"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50187"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17" name="Rettangolo 16"/>
          <p:cNvSpPr/>
          <p:nvPr/>
        </p:nvSpPr>
        <p:spPr>
          <a:xfrm>
            <a:off x="739775" y="4970145"/>
            <a:ext cx="3505200" cy="124968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t-IT" sz="36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n-lt"/>
                <a:ea typeface="+mn-ea"/>
                <a:cs typeface="+mn-cs"/>
              </a:rPr>
              <a:t> </a:t>
            </a:r>
            <a:r>
              <a:rPr kumimoji="0" lang="zh-CN" altLang="en-US" sz="4000" b="1" i="0" u="none" strike="noStrike" kern="1200" cap="none" spc="0" normalizeH="0" baseline="0" dirty="0">
                <a:solidFill>
                  <a:srgbClr val="00B050"/>
                </a:solidFill>
                <a:effectLst>
                  <a:outerShdw blurRad="38100" dist="38100" dir="2700000">
                    <a:srgbClr val="000000"/>
                  </a:outerShdw>
                </a:effectLst>
                <a:latin typeface="Calibri" panose="020F0502020204030204" pitchFamily="34" charset="0"/>
                <a:ea typeface="宋体" panose="02010600030101010101" pitchFamily="2" charset="-122"/>
                <a:cs typeface="+mn-ea"/>
              </a:rPr>
              <a:t>预防</a:t>
            </a:r>
            <a:endParaRPr kumimoji="0" lang="it-IT" sz="40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it-IT" sz="36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n-lt"/>
                <a:ea typeface="+mn-ea"/>
                <a:cs typeface="+mn-cs"/>
              </a:rPr>
              <a:t>的重要性</a:t>
            </a:r>
            <a:endParaRPr kumimoji="0" lang="it-IT" sz="36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n-lt"/>
              <a:ea typeface="+mn-ea"/>
              <a:cs typeface="+mn-cs"/>
            </a:endParaRPr>
          </a:p>
        </p:txBody>
      </p:sp>
      <p:sp>
        <p:nvSpPr>
          <p:cNvPr id="19" name="Rettangolo 18"/>
          <p:cNvSpPr/>
          <p:nvPr/>
        </p:nvSpPr>
        <p:spPr>
          <a:xfrm>
            <a:off x="4886325" y="4826000"/>
            <a:ext cx="3600450" cy="1257300"/>
          </a:xfrm>
          <a:prstGeom prst="rect">
            <a:avLst/>
          </a:prstGeom>
        </p:spPr>
        <p:txBody>
          <a:bodyPr wrap="square">
            <a:spAutoFit/>
          </a:bodyPr>
          <a:lstStyle/>
          <a:p>
            <a:pPr lvl="0" algn="ctr" fontAlgn="base"/>
            <a:endParaRPr lang="en-US" altLang="zh-CN" sz="1800" b="1" strike="noStrike" noProof="1">
              <a:latin typeface="Calibri" panose="020F0502020204030204" pitchFamily="34" charset="0"/>
              <a:ea typeface="Times New Roman" panose="02020603050405020304" pitchFamily="18" charset="0"/>
            </a:endParaRPr>
          </a:p>
          <a:p>
            <a:pPr lvl="0" algn="ctr" fontAlgn="base">
              <a:lnSpc>
                <a:spcPts val="3500"/>
              </a:lnSpc>
            </a:pPr>
            <a:r>
              <a:rPr lang="zh-CN" altLang="en-US" sz="4000" b="1" strike="noStrike" noProof="1">
                <a:solidFill>
                  <a:srgbClr val="00B050"/>
                </a:solidFill>
                <a:effectLst>
                  <a:outerShdw blurRad="38100" dist="38100" dir="2700000">
                    <a:srgbClr val="000000"/>
                  </a:outerShdw>
                </a:effectLst>
                <a:latin typeface="Calibri" panose="020F0502020204030204" pitchFamily="34" charset="0"/>
                <a:ea typeface="宋体" panose="02010600030101010101" pitchFamily="2" charset="-122"/>
              </a:rPr>
              <a:t>微创治疗</a:t>
            </a:r>
            <a:endParaRPr lang="zh-CN" altLang="en-US" sz="4000" b="1" strike="noStrike" noProof="1">
              <a:solidFill>
                <a:srgbClr val="00B050"/>
              </a:solidFill>
              <a:effectLst>
                <a:outerShdw blurRad="38100" dist="38100" dir="2700000">
                  <a:srgbClr val="000000"/>
                </a:outerShdw>
              </a:effectLst>
              <a:latin typeface="Calibri" panose="020F0502020204030204" pitchFamily="34" charset="0"/>
              <a:ea typeface="宋体" panose="02010600030101010101" pitchFamily="2" charset="-122"/>
            </a:endParaRPr>
          </a:p>
          <a:p>
            <a:pPr lvl="0" algn="ctr" fontAlgn="base">
              <a:lnSpc>
                <a:spcPts val="3500"/>
              </a:lnSpc>
            </a:pPr>
            <a:r>
              <a:rPr lang="it-IT" sz="3600" strike="noStrike" noProof="0" dirty="0">
                <a:ln>
                  <a:noFill/>
                </a:ln>
                <a:solidFill>
                  <a:srgbClr val="00B050"/>
                </a:solidFill>
                <a:effectLst>
                  <a:outerShdw blurRad="38100" dist="38100" dir="2700000" algn="tl">
                    <a:srgbClr val="000000">
                      <a:alpha val="43137"/>
                    </a:srgbClr>
                  </a:outerShdw>
                </a:effectLst>
                <a:uLnTx/>
                <a:uFillTx/>
                <a:latin typeface="+mn-lt"/>
                <a:ea typeface="+mn-ea"/>
                <a:cs typeface="+mn-cs"/>
              </a:rPr>
              <a:t>的重要性</a:t>
            </a:r>
            <a:endParaRPr lang="it-IT" sz="3600" strike="noStrike" noProof="0" dirty="0">
              <a:ln>
                <a:noFill/>
              </a:ln>
              <a:solidFill>
                <a:srgbClr val="00B050"/>
              </a:solidFill>
              <a:effectLst>
                <a:outerShdw blurRad="38100" dist="38100" dir="2700000" algn="tl">
                  <a:srgbClr val="000000">
                    <a:alpha val="43137"/>
                  </a:srgbClr>
                </a:outerShdw>
              </a:effectLst>
              <a:uLnTx/>
              <a:uFillTx/>
              <a:latin typeface="+mn-lt"/>
              <a:ea typeface="+mn-ea"/>
              <a:cs typeface="+mn-cs"/>
            </a:endParaRPr>
          </a:p>
        </p:txBody>
      </p:sp>
      <p:sp>
        <p:nvSpPr>
          <p:cNvPr id="20" name="Freccia in giù 19"/>
          <p:cNvSpPr/>
          <p:nvPr/>
        </p:nvSpPr>
        <p:spPr>
          <a:xfrm>
            <a:off x="4244975" y="2295525"/>
            <a:ext cx="525463" cy="42545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strike="noStrike" noProof="1">
              <a:solidFill>
                <a:srgbClr val="FFFFFF"/>
              </a:solidFill>
              <a:latin typeface="Calibri" panose="020F0502020204030204" pitchFamily="34" charset="0"/>
              <a:ea typeface="Times New Roman" panose="02020603050405020304" pitchFamily="18" charset="0"/>
            </a:endParaRPr>
          </a:p>
        </p:txBody>
      </p:sp>
      <p:sp>
        <p:nvSpPr>
          <p:cNvPr id="22" name="Freccia in giù 21"/>
          <p:cNvSpPr/>
          <p:nvPr/>
        </p:nvSpPr>
        <p:spPr>
          <a:xfrm rot="2605976">
            <a:off x="3405505" y="2354263"/>
            <a:ext cx="525463" cy="833438"/>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strike="noStrike" noProof="1">
              <a:solidFill>
                <a:srgbClr val="FFFFFF"/>
              </a:solidFill>
              <a:latin typeface="Calibri" panose="020F0502020204030204" pitchFamily="34"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20">
                                            <p:txEl>
                                              <p:charRg st="11" end="4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xEl>
                                              <p:char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16" grpId="0" animBg="1"/>
      <p:bldP spid="15" grpId="0" animBg="1"/>
      <p:bldP spid="14" grpId="0" animBg="1"/>
      <p:bldP spid="21" grpId="0" bldLvl="0" animBg="1"/>
      <p:bldP spid="11" grpId="0" bldLvl="0" animBg="1"/>
      <p:bldP spid="17" grpId="0"/>
      <p:bldP spid="19" grpId="0"/>
      <p:bldP spid="20" grpId="0" animBg="1"/>
      <p:bldP spid="2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18"/>
          <p:cNvSpPr/>
          <p:nvPr/>
        </p:nvSpPr>
        <p:spPr bwMode="auto">
          <a:xfrm>
            <a:off x="447675" y="912813"/>
            <a:ext cx="8248650" cy="3311525"/>
          </a:xfrm>
          <a:prstGeom prst="rect">
            <a:avLst/>
          </a:prstGeom>
          <a:solidFill>
            <a:schemeClr val="bg1"/>
          </a:solidFill>
          <a:ln w="381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20" name="Rettangolo 19"/>
          <p:cNvSpPr/>
          <p:nvPr/>
        </p:nvSpPr>
        <p:spPr bwMode="auto">
          <a:xfrm>
            <a:off x="447675" y="922338"/>
            <a:ext cx="8229600" cy="750888"/>
          </a:xfrm>
          <a:prstGeom prst="rect">
            <a:avLst/>
          </a:prstGeom>
          <a:solidFill>
            <a:schemeClr val="accent6">
              <a:lumMod val="50000"/>
            </a:schemeClr>
          </a:solidFill>
          <a:ln w="254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z="4000" strike="noStrike" noProof="1">
              <a:latin typeface="Calibri" panose="020F0502020204030204" pitchFamily="34" charset="0"/>
              <a:ea typeface="Times New Roman" panose="02020603050405020304" pitchFamily="18" charset="0"/>
            </a:endParaRPr>
          </a:p>
        </p:txBody>
      </p:sp>
      <p:sp>
        <p:nvSpPr>
          <p:cNvPr id="18" name="Rettangolo 17"/>
          <p:cNvSpPr/>
          <p:nvPr/>
        </p:nvSpPr>
        <p:spPr bwMode="auto">
          <a:xfrm>
            <a:off x="1771650" y="4383088"/>
            <a:ext cx="5638800" cy="2227263"/>
          </a:xfrm>
          <a:prstGeom prst="rect">
            <a:avLst/>
          </a:prstGeom>
          <a:solidFill>
            <a:schemeClr val="bg1"/>
          </a:solidFill>
          <a:ln w="381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5" name="Rectangle 2"/>
          <p:cNvSpPr txBox="1">
            <a:spLocks noChangeArrowheads="1"/>
          </p:cNvSpPr>
          <p:nvPr/>
        </p:nvSpPr>
        <p:spPr>
          <a:xfrm>
            <a:off x="38100" y="842963"/>
            <a:ext cx="9144000" cy="895350"/>
          </a:xfrm>
          <a:prstGeom prst="rect">
            <a:avLst/>
          </a:prstGeom>
          <a:noFill/>
        </p:spPr>
        <p:style>
          <a:lnRef idx="0">
            <a:schemeClr val="accent3"/>
          </a:lnRef>
          <a:fillRef idx="3">
            <a:schemeClr val="accent3"/>
          </a:fillRef>
          <a:effectRef idx="3">
            <a:schemeClr val="accent3"/>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r>
              <a:rPr lang="en-US" altLang="zh-CN" sz="4800" b="1" strike="noStrike" noProof="1">
                <a:solidFill>
                  <a:schemeClr val="bg1"/>
                </a:solidFill>
                <a:effectLst>
                  <a:outerShdw blurRad="38100" dist="38100" dir="2700000">
                    <a:srgbClr val="000000"/>
                  </a:outerShdw>
                </a:effectLst>
                <a:latin typeface="Calibri" panose="020F0502020204030204" pitchFamily="34" charset="0"/>
                <a:ea typeface="Times New Roman" panose="02020603050405020304" pitchFamily="18" charset="0"/>
              </a:rPr>
              <a:t>GLUBRAN®2</a:t>
            </a:r>
            <a:r>
              <a:rPr lang="zh-CN" altLang="en-US" sz="4800" b="1" strike="noStrike" noProof="1">
                <a:solidFill>
                  <a:schemeClr val="bg1"/>
                </a:solidFill>
                <a:effectLst>
                  <a:outerShdw blurRad="38100" dist="38100" dir="2700000">
                    <a:srgbClr val="000000"/>
                  </a:outerShdw>
                </a:effectLst>
                <a:latin typeface="Calibri" panose="020F0502020204030204" pitchFamily="34" charset="0"/>
                <a:ea typeface="宋体" panose="02010600030101010101" pitchFamily="2" charset="-122"/>
              </a:rPr>
              <a:t>的应用</a:t>
            </a:r>
            <a:endParaRPr lang="zh-CN" altLang="en-US" sz="4800" b="1" strike="noStrike" noProof="1">
              <a:solidFill>
                <a:schemeClr val="bg1"/>
              </a:solidFill>
              <a:effectLst>
                <a:outerShdw blurRad="38100" dist="38100" dir="2700000">
                  <a:srgbClr val="000000"/>
                </a:outerShdw>
              </a:effectLst>
              <a:latin typeface="Calibri" panose="020F0502020204030204" pitchFamily="34" charset="0"/>
              <a:ea typeface="宋体" panose="02010600030101010101" pitchFamily="2" charset="-122"/>
            </a:endParaRPr>
          </a:p>
        </p:txBody>
      </p:sp>
      <p:sp>
        <p:nvSpPr>
          <p:cNvPr id="8" name="CasellaDiTesto 7"/>
          <p:cNvSpPr txBox="1"/>
          <p:nvPr/>
        </p:nvSpPr>
        <p:spPr>
          <a:xfrm>
            <a:off x="0" y="4378325"/>
            <a:ext cx="9144000" cy="2164080"/>
          </a:xfrm>
          <a:prstGeom prst="rect">
            <a:avLst/>
          </a:prstGeom>
          <a:noFill/>
          <a:ln w="38100">
            <a:noFill/>
          </a:ln>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it-IT" sz="4000" b="1" i="0" u="none" strike="noStrike" kern="1200" cap="all"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mn-lt"/>
                <a:ea typeface="+mn-ea"/>
                <a:cs typeface="+mn-cs"/>
              </a:rPr>
              <a:t>使用原理</a:t>
            </a:r>
            <a:endParaRPr kumimoji="0" lang="it-IT" sz="4000" b="1" i="0" u="none" strike="noStrike" kern="1200" cap="all"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mn-lt"/>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defRPr/>
            </a:pPr>
            <a:r>
              <a:rPr kumimoji="0" lang="it-IT" sz="3200" b="1" i="0" u="none" strike="noStrike" kern="1200" cap="all" spc="0" normalizeH="0" baseline="0" noProof="0" dirty="0" err="1">
                <a:ln>
                  <a:noFill/>
                </a:ln>
                <a:solidFill>
                  <a:srgbClr val="92D050"/>
                </a:solidFill>
                <a:effectLst>
                  <a:outerShdw blurRad="38100" dist="38100" dir="2700000" algn="tl">
                    <a:srgbClr val="000000">
                      <a:alpha val="43137"/>
                    </a:srgbClr>
                  </a:outerShdw>
                </a:effectLst>
                <a:uLnTx/>
                <a:uFillTx/>
                <a:latin typeface="Calibri" panose="020F0502020204030204" pitchFamily="34" charset="0"/>
                <a:ea typeface="+mn-ea"/>
                <a:cs typeface="+mn-cs"/>
              </a:rPr>
              <a:t>密封剂性能</a:t>
            </a:r>
            <a:endParaRPr kumimoji="0" lang="it-IT" sz="3200" b="1" i="0" u="none" strike="noStrike" kern="1200" cap="all" spc="0" normalizeH="0" baseline="0" noProof="0" dirty="0">
              <a:ln>
                <a:noFill/>
              </a:ln>
              <a:solidFill>
                <a:srgbClr val="00B0F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defRPr/>
            </a:pPr>
            <a:r>
              <a:rPr kumimoji="0" lang="it-IT" sz="3200" b="1" i="0" u="none" strike="noStrike" kern="1200" cap="all" spc="0" normalizeH="0" baseline="0" noProof="0" dirty="0" err="1">
                <a:ln>
                  <a:noFill/>
                </a:ln>
                <a:solidFill>
                  <a:srgbClr val="FFC000"/>
                </a:solidFill>
                <a:effectLst>
                  <a:outerShdw blurRad="38100" dist="38100" dir="2700000" algn="tl">
                    <a:srgbClr val="000000">
                      <a:alpha val="43137"/>
                    </a:srgbClr>
                  </a:outerShdw>
                </a:effectLst>
                <a:uLnTx/>
                <a:uFillTx/>
                <a:latin typeface="Calibri" panose="020F0502020204030204" pitchFamily="34" charset="0"/>
                <a:ea typeface="+mn-ea"/>
                <a:cs typeface="+mn-cs"/>
              </a:rPr>
              <a:t>粘合性</a:t>
            </a:r>
            <a:endParaRPr kumimoji="0" lang="it-IT" sz="3200" b="1" i="0" u="none" strike="noStrike" kern="1200" cap="all" spc="0" normalizeH="0" baseline="0" noProof="0" dirty="0">
              <a:ln>
                <a:noFill/>
              </a:ln>
              <a:solidFill>
                <a:srgbClr val="00B0F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defRPr/>
            </a:pPr>
            <a:r>
              <a:rPr kumimoji="0" lang="it-IT" sz="3200" b="1" i="0" u="none" strike="noStrike" kern="1200" cap="all" spc="0" normalizeH="0" baseline="0" noProof="0" dirty="0">
                <a:ln>
                  <a:noFill/>
                </a:ln>
                <a:solidFill>
                  <a:srgbClr val="00B0F0"/>
                </a:solidFill>
                <a:effectLst>
                  <a:outerShdw blurRad="38100" dist="38100" dir="2700000" algn="tl">
                    <a:srgbClr val="000000">
                      <a:alpha val="43137"/>
                    </a:srgbClr>
                  </a:outerShdw>
                </a:effectLst>
                <a:uLnTx/>
                <a:uFillTx/>
                <a:latin typeface="Calibri" panose="020F0502020204030204" pitchFamily="34" charset="0"/>
                <a:ea typeface="+mn-ea"/>
                <a:cs typeface="+mn-cs"/>
              </a:rPr>
              <a:t>抑菌属性</a:t>
            </a:r>
            <a:endParaRPr kumimoji="0" lang="it-IT" sz="3200" b="1" i="0" u="none" strike="noStrike" kern="1200" cap="all" spc="0" normalizeH="0" baseline="0" noProof="0" dirty="0">
              <a:ln>
                <a:noFill/>
              </a:ln>
              <a:solidFill>
                <a:srgbClr val="00B0F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grpSp>
        <p:nvGrpSpPr>
          <p:cNvPr id="51206" name="Group 6"/>
          <p:cNvGrpSpPr/>
          <p:nvPr/>
        </p:nvGrpSpPr>
        <p:grpSpPr>
          <a:xfrm>
            <a:off x="76200" y="152400"/>
            <a:ext cx="1341438" cy="701675"/>
            <a:chOff x="4889" y="3734"/>
            <a:chExt cx="845" cy="442"/>
          </a:xfrm>
        </p:grpSpPr>
        <p:sp>
          <p:nvSpPr>
            <p:cNvPr id="51207"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51208"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17" name="CasellaDiTesto 16"/>
          <p:cNvSpPr txBox="1"/>
          <p:nvPr/>
        </p:nvSpPr>
        <p:spPr>
          <a:xfrm>
            <a:off x="901700" y="1760538"/>
            <a:ext cx="7785100" cy="2046605"/>
          </a:xfrm>
          <a:prstGeom prst="rect">
            <a:avLst/>
          </a:prstGeom>
          <a:noFill/>
          <a:ln w="9525">
            <a:noFill/>
          </a:ln>
        </p:spPr>
        <p:txBody>
          <a:bodyPr anchor="t">
            <a:spAutoFit/>
          </a:bodyPr>
          <a:lstStyle/>
          <a:p>
            <a:pPr lvl="0" eaLnBrk="0" hangingPunct="0"/>
            <a:r>
              <a:rPr lang="en-US" altLang="zh-CN" sz="3200" b="1" dirty="0">
                <a:solidFill>
                  <a:srgbClr val="15658D"/>
                </a:solidFill>
                <a:latin typeface="Calibri" panose="020F0502020204030204" pitchFamily="34" charset="0"/>
                <a:ea typeface="Times New Roman" panose="02020603050405020304" pitchFamily="18" charset="0"/>
                <a:sym typeface="+mn-ea"/>
              </a:rPr>
              <a:t> </a:t>
            </a:r>
            <a:r>
              <a:rPr lang="en-US" altLang="zh-CN" sz="3200" b="1" dirty="0">
                <a:solidFill>
                  <a:srgbClr val="15658D"/>
                </a:solidFill>
                <a:latin typeface="Calibri" panose="020F0502020204030204" pitchFamily="34" charset="0"/>
                <a:ea typeface="Times New Roman" panose="02020603050405020304" pitchFamily="18" charset="0"/>
              </a:rPr>
              <a:t>以</a:t>
            </a:r>
            <a:r>
              <a:rPr lang="en-US" altLang="x-none" sz="3200" b="1" dirty="0">
                <a:solidFill>
                  <a:srgbClr val="FF0000"/>
                </a:solidFill>
                <a:latin typeface="Calibri" panose="020F0502020204030204" pitchFamily="34" charset="0"/>
                <a:ea typeface="Times New Roman" panose="02020603050405020304" pitchFamily="18" charset="0"/>
                <a:cs typeface="+mn-ea"/>
              </a:rPr>
              <a:t>预防</a:t>
            </a:r>
            <a:r>
              <a:rPr lang="en-US" altLang="zh-CN" sz="3200" b="1" dirty="0">
                <a:solidFill>
                  <a:srgbClr val="15658D"/>
                </a:solidFill>
                <a:latin typeface="Calibri" panose="020F0502020204030204" pitchFamily="34" charset="0"/>
                <a:ea typeface="Times New Roman" panose="02020603050405020304" pitchFamily="18" charset="0"/>
              </a:rPr>
              <a:t>术后瘘</a:t>
            </a:r>
            <a:r>
              <a:rPr lang="zh-CN" altLang="en-US" sz="3200" b="1" dirty="0">
                <a:solidFill>
                  <a:srgbClr val="15658D"/>
                </a:solidFill>
                <a:latin typeface="Calibri" panose="020F0502020204030204" pitchFamily="34" charset="0"/>
                <a:ea typeface="宋体" panose="02010600030101010101" pitchFamily="2" charset="-122"/>
              </a:rPr>
              <a:t>的</a:t>
            </a:r>
            <a:r>
              <a:rPr lang="en-US" altLang="zh-CN" sz="3200" b="1" dirty="0">
                <a:solidFill>
                  <a:srgbClr val="15658D"/>
                </a:solidFill>
                <a:latin typeface="Calibri" panose="020F0502020204030204" pitchFamily="34" charset="0"/>
                <a:ea typeface="Times New Roman" panose="02020603050405020304" pitchFamily="18" charset="0"/>
              </a:rPr>
              <a:t>形成</a:t>
            </a:r>
            <a:endParaRPr lang="en-US" altLang="zh-CN" sz="3200" b="1" dirty="0">
              <a:solidFill>
                <a:srgbClr val="15658D"/>
              </a:solidFill>
              <a:latin typeface="Calibri" panose="020F0502020204030204" pitchFamily="34" charset="0"/>
              <a:ea typeface="Times New Roman" panose="02020603050405020304" pitchFamily="18" charset="0"/>
            </a:endParaRPr>
          </a:p>
          <a:p>
            <a:pPr lvl="0" indent="0" eaLnBrk="0" hangingPunct="0">
              <a:buChar char="-"/>
            </a:pPr>
            <a:r>
              <a:rPr lang="zh-CN" altLang="en-US" sz="3200" b="1" dirty="0">
                <a:solidFill>
                  <a:srgbClr val="15658D"/>
                </a:solidFill>
                <a:latin typeface="Calibri" panose="020F0502020204030204" pitchFamily="34" charset="0"/>
                <a:ea typeface="宋体" panose="02010600030101010101" pitchFamily="2" charset="-122"/>
              </a:rPr>
              <a:t>或者</a:t>
            </a:r>
            <a:endParaRPr lang="zh-CN" altLang="en-US" sz="3200" b="1" dirty="0">
              <a:solidFill>
                <a:srgbClr val="15658D"/>
              </a:solidFill>
              <a:latin typeface="Calibri" panose="020F0502020204030204" pitchFamily="34" charset="0"/>
              <a:ea typeface="宋体" panose="02010600030101010101" pitchFamily="2" charset="-122"/>
            </a:endParaRPr>
          </a:p>
          <a:p>
            <a:pPr lvl="0" indent="0" eaLnBrk="0" hangingPunct="0">
              <a:buChar char="-"/>
            </a:pPr>
            <a:r>
              <a:rPr lang="en-US" altLang="zh-CN" sz="3200" b="1" dirty="0">
                <a:solidFill>
                  <a:srgbClr val="15658D"/>
                </a:solidFill>
                <a:latin typeface="Calibri" panose="020F0502020204030204" pitchFamily="34" charset="0"/>
                <a:ea typeface="Times New Roman" panose="02020603050405020304" pitchFamily="18" charset="0"/>
              </a:rPr>
              <a:t>  </a:t>
            </a:r>
            <a:r>
              <a:rPr lang="en-US" altLang="zh-CN" sz="3200" b="1" dirty="0">
                <a:solidFill>
                  <a:srgbClr val="15658D"/>
                </a:solidFill>
                <a:latin typeface="Calibri" panose="020F0502020204030204" pitchFamily="34" charset="0"/>
                <a:ea typeface="Times New Roman" panose="02020603050405020304" pitchFamily="18" charset="0"/>
                <a:sym typeface="+mn-ea"/>
              </a:rPr>
              <a:t>一旦瘘已经形成</a:t>
            </a:r>
            <a:r>
              <a:rPr lang="zh-CN" altLang="en-US" sz="3200" b="1" dirty="0">
                <a:solidFill>
                  <a:srgbClr val="15658D"/>
                </a:solidFill>
                <a:latin typeface="Calibri" panose="020F0502020204030204" pitchFamily="34" charset="0"/>
                <a:ea typeface="宋体" panose="02010600030101010101" pitchFamily="2" charset="-122"/>
                <a:sym typeface="+mn-ea"/>
              </a:rPr>
              <a:t>，可</a:t>
            </a:r>
            <a:r>
              <a:rPr lang="en-US" altLang="zh-CN" sz="3200" b="1" dirty="0">
                <a:solidFill>
                  <a:srgbClr val="15658D"/>
                </a:solidFill>
                <a:latin typeface="Calibri" panose="020F0502020204030204" pitchFamily="34" charset="0"/>
                <a:ea typeface="Times New Roman" panose="02020603050405020304" pitchFamily="18" charset="0"/>
              </a:rPr>
              <a:t>作为一种</a:t>
            </a:r>
            <a:r>
              <a:rPr lang="en-US" altLang="x-none" sz="3200" b="1" dirty="0">
                <a:solidFill>
                  <a:srgbClr val="FF0000"/>
                </a:solidFill>
                <a:latin typeface="Calibri" panose="020F0502020204030204" pitchFamily="34" charset="0"/>
                <a:ea typeface="Times New Roman" panose="02020603050405020304" pitchFamily="18" charset="0"/>
                <a:cs typeface="+mn-ea"/>
              </a:rPr>
              <a:t>治愈性治疗</a:t>
            </a:r>
            <a:r>
              <a:rPr lang="en-US" altLang="zh-CN" sz="3200" b="1" dirty="0">
                <a:solidFill>
                  <a:srgbClr val="15658D"/>
                </a:solidFill>
                <a:latin typeface="Calibri" panose="020F0502020204030204" pitchFamily="34" charset="0"/>
                <a:ea typeface="Times New Roman" panose="02020603050405020304" pitchFamily="18" charset="0"/>
              </a:rPr>
              <a:t>，</a:t>
            </a:r>
            <a:endParaRPr lang="en-US" altLang="zh-CN" sz="3200" b="1" dirty="0">
              <a:solidFill>
                <a:srgbClr val="15658D"/>
              </a:solidFill>
              <a:latin typeface="Calibri" panose="020F0502020204030204" pitchFamily="34"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char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char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char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charRg st="20" end="2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char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char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char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bwMode="auto">
          <a:xfrm>
            <a:off x="447675" y="1095375"/>
            <a:ext cx="8229600" cy="5486400"/>
          </a:xfrm>
          <a:prstGeom prst="rect">
            <a:avLst/>
          </a:prstGeom>
          <a:solidFill>
            <a:schemeClr val="bg1"/>
          </a:solidFill>
          <a:ln w="381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2" name="CasellaDiTesto 1"/>
          <p:cNvSpPr txBox="1"/>
          <p:nvPr/>
        </p:nvSpPr>
        <p:spPr>
          <a:xfrm>
            <a:off x="712788" y="2163763"/>
            <a:ext cx="8040688" cy="427164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marL="0" marR="0" lvl="0" indent="0" algn="l" defTabSz="914400" rtl="0" eaLnBrk="0" fontAlgn="auto" latinLnBrk="0" hangingPunct="0">
              <a:lnSpc>
                <a:spcPct val="100000"/>
              </a:lnSpc>
              <a:spcBef>
                <a:spcPts val="1200"/>
              </a:spcBef>
              <a:spcAft>
                <a:spcPts val="0"/>
              </a:spcAft>
              <a:buClrTx/>
              <a:buSzTx/>
              <a:buFontTx/>
              <a:buNone/>
              <a:defRPr/>
            </a:pPr>
            <a:r>
              <a:rPr kumimoji="0" lang="en-US" sz="3200" b="1" u="none" strike="noStrike" kern="1200" cap="none" spc="0" normalizeH="0" baseline="0" noProof="0" dirty="0">
                <a:ln>
                  <a:noFill/>
                </a:ln>
                <a:solidFill>
                  <a:schemeClr val="accent6">
                    <a:lumMod val="50000"/>
                  </a:schemeClr>
                </a:solidFill>
                <a:effectLst/>
                <a:uLnTx/>
                <a:uFillTx/>
                <a:latin typeface="+mn-lt"/>
                <a:ea typeface="+mn-ea"/>
                <a:cs typeface="+mn-cs"/>
              </a:rPr>
              <a:t>Glubran 2还与不是纯粹的血性质的有机液体反应：</a:t>
            </a:r>
            <a:endParaRPr kumimoji="0" lang="it-IT" sz="3200" b="1" i="1" u="none" strike="noStrike" kern="1200" cap="none" spc="0" normalizeH="0" baseline="0" noProof="0" dirty="0">
              <a:ln>
                <a:noFill/>
              </a:ln>
              <a:solidFill>
                <a:schemeClr val="accent2">
                  <a:lumMod val="75000"/>
                </a:schemeClr>
              </a:solidFill>
              <a:effectLst/>
              <a:uLnTx/>
              <a:uFillTx/>
              <a:latin typeface="+mn-lt"/>
              <a:ea typeface="+mn-ea"/>
              <a:cs typeface="+mn-cs"/>
            </a:endParaRPr>
          </a:p>
          <a:p>
            <a:pPr marL="457200" marR="0" lvl="1" indent="0" algn="l" defTabSz="914400" rtl="0" eaLnBrk="0" fontAlgn="auto" latinLnBrk="0" hangingPunct="0">
              <a:lnSpc>
                <a:spcPct val="100000"/>
              </a:lnSpc>
              <a:spcBef>
                <a:spcPts val="1200"/>
              </a:spcBef>
              <a:spcAft>
                <a:spcPts val="0"/>
              </a:spcAft>
              <a:buClrTx/>
              <a:buSzTx/>
              <a:buFont typeface="Arial" panose="020B0604020202020204" pitchFamily="34" charset="0"/>
              <a:buChar char="•"/>
              <a:defRPr/>
            </a:pPr>
            <a:r>
              <a:rPr kumimoji="0" lang="it-IT" sz="3200" b="1" i="1" u="none" strike="noStrike" kern="1200" cap="none" spc="0" normalizeH="0" baseline="0" noProof="0" dirty="0" err="1">
                <a:ln>
                  <a:noFill/>
                </a:ln>
                <a:solidFill>
                  <a:srgbClr val="92D050"/>
                </a:solidFill>
                <a:effectLst/>
                <a:uLnTx/>
                <a:uFillTx/>
                <a:latin typeface="+mn-lt"/>
                <a:ea typeface="+mn-ea"/>
                <a:cs typeface="+mn-cs"/>
              </a:rPr>
              <a:t>   胰腺分泌物</a:t>
            </a:r>
            <a:endParaRPr kumimoji="0" lang="it-IT" sz="3200" b="1" i="1" u="none" strike="noStrike" kern="1200" cap="none" spc="0" normalizeH="0" baseline="0" noProof="0" dirty="0">
              <a:ln>
                <a:noFill/>
              </a:ln>
              <a:solidFill>
                <a:schemeClr val="accent2">
                  <a:lumMod val="75000"/>
                </a:schemeClr>
              </a:solidFill>
              <a:effectLst/>
              <a:uLnTx/>
              <a:uFillTx/>
              <a:latin typeface="+mn-lt"/>
              <a:ea typeface="+mn-ea"/>
              <a:cs typeface="+mn-cs"/>
            </a:endParaRPr>
          </a:p>
          <a:p>
            <a:pPr marL="457200" marR="0" lvl="1" indent="0" algn="l" defTabSz="914400" rtl="0" eaLnBrk="0" fontAlgn="auto" latinLnBrk="0" hangingPunct="0">
              <a:lnSpc>
                <a:spcPct val="100000"/>
              </a:lnSpc>
              <a:spcBef>
                <a:spcPts val="1200"/>
              </a:spcBef>
              <a:spcAft>
                <a:spcPts val="0"/>
              </a:spcAft>
              <a:buClrTx/>
              <a:buSzTx/>
              <a:buFont typeface="Arial" panose="020B0604020202020204" pitchFamily="34" charset="0"/>
              <a:buChar char="•"/>
              <a:defRPr/>
            </a:pPr>
            <a:r>
              <a:rPr kumimoji="0" lang="it-IT" sz="3200" b="1" i="1" u="none" strike="noStrike" kern="1200" cap="none" spc="0" normalizeH="0" baseline="0" noProof="0" dirty="0" err="1">
                <a:ln>
                  <a:noFill/>
                </a:ln>
                <a:solidFill>
                  <a:srgbClr val="008000"/>
                </a:solidFill>
                <a:effectLst/>
                <a:uLnTx/>
                <a:uFillTx/>
                <a:latin typeface="+mn-lt"/>
                <a:ea typeface="+mn-ea"/>
                <a:cs typeface="+mn-cs"/>
              </a:rPr>
              <a:t>   胆红素</a:t>
            </a:r>
            <a:endParaRPr kumimoji="0" lang="it-IT" sz="3200" b="1" i="1" u="none" strike="noStrike" kern="1200" cap="none" spc="0" normalizeH="0" baseline="0" noProof="0" dirty="0">
              <a:ln>
                <a:noFill/>
              </a:ln>
              <a:solidFill>
                <a:schemeClr val="accent2">
                  <a:lumMod val="75000"/>
                </a:schemeClr>
              </a:solidFill>
              <a:effectLst/>
              <a:uLnTx/>
              <a:uFillTx/>
              <a:latin typeface="+mn-lt"/>
              <a:ea typeface="+mn-ea"/>
              <a:cs typeface="+mn-cs"/>
            </a:endParaRPr>
          </a:p>
          <a:p>
            <a:pPr marL="457200" marR="0" lvl="1" indent="0" algn="l" defTabSz="914400" rtl="0" eaLnBrk="0" fontAlgn="auto" latinLnBrk="0" hangingPunct="0">
              <a:lnSpc>
                <a:spcPct val="100000"/>
              </a:lnSpc>
              <a:spcBef>
                <a:spcPts val="1200"/>
              </a:spcBef>
              <a:spcAft>
                <a:spcPts val="0"/>
              </a:spcAft>
              <a:buClrTx/>
              <a:buSzTx/>
              <a:buFont typeface="Arial" panose="020B0604020202020204" pitchFamily="34" charset="0"/>
              <a:buChar char="•"/>
              <a:defRPr/>
            </a:pPr>
            <a:r>
              <a:rPr kumimoji="0" lang="it-IT" sz="3200" b="1" i="1" u="none" strike="noStrike" kern="1200" cap="none" spc="0" normalizeH="0" baseline="0" noProof="0" dirty="0" err="1">
                <a:ln>
                  <a:noFill/>
                </a:ln>
                <a:solidFill>
                  <a:srgbClr val="FF9900"/>
                </a:solidFill>
                <a:effectLst/>
                <a:uLnTx/>
                <a:uFillTx/>
                <a:latin typeface="+mn-lt"/>
                <a:ea typeface="+mn-ea"/>
                <a:cs typeface="+mn-cs"/>
              </a:rPr>
              <a:t>   胃癌</a:t>
            </a:r>
            <a:endParaRPr kumimoji="0" lang="it-IT" sz="3200" b="1" i="1" u="none" strike="noStrike" kern="1200" cap="none" spc="0" normalizeH="0" baseline="0" noProof="0" dirty="0">
              <a:ln>
                <a:noFill/>
              </a:ln>
              <a:solidFill>
                <a:schemeClr val="accent2">
                  <a:lumMod val="75000"/>
                </a:schemeClr>
              </a:solidFill>
              <a:effectLst/>
              <a:uLnTx/>
              <a:uFillTx/>
              <a:latin typeface="+mn-lt"/>
              <a:ea typeface="+mn-ea"/>
              <a:cs typeface="+mn-cs"/>
            </a:endParaRPr>
          </a:p>
          <a:p>
            <a:pPr marL="457200" marR="0" lvl="1" indent="0" algn="l" defTabSz="914400" rtl="0" eaLnBrk="0" fontAlgn="auto" latinLnBrk="0" hangingPunct="0">
              <a:lnSpc>
                <a:spcPct val="100000"/>
              </a:lnSpc>
              <a:spcBef>
                <a:spcPts val="1200"/>
              </a:spcBef>
              <a:spcAft>
                <a:spcPts val="0"/>
              </a:spcAft>
              <a:buClrTx/>
              <a:buSzTx/>
              <a:buFont typeface="Arial" panose="020B0604020202020204" pitchFamily="34" charset="0"/>
              <a:buChar char="•"/>
              <a:defRPr/>
            </a:pPr>
            <a:r>
              <a:rPr kumimoji="0" lang="it-IT" sz="3200" b="1" i="1" u="none" strike="noStrike" kern="1200" cap="none" spc="0" normalizeH="0" baseline="0" noProof="0" dirty="0">
                <a:ln>
                  <a:noFill/>
                </a:ln>
                <a:solidFill>
                  <a:schemeClr val="accent2">
                    <a:lumMod val="75000"/>
                  </a:schemeClr>
                </a:solidFill>
                <a:effectLst/>
                <a:uLnTx/>
                <a:uFillTx/>
                <a:latin typeface="+mn-lt"/>
                <a:ea typeface="+mn-ea"/>
                <a:cs typeface="+mn-cs"/>
              </a:rPr>
              <a:t>   </a:t>
            </a:r>
            <a:r>
              <a:rPr kumimoji="0" lang="it-IT" sz="3200" b="1" i="1" u="none" strike="noStrike" kern="1200" cap="none" spc="0" normalizeH="0" baseline="0" noProof="0" dirty="0" err="1">
                <a:ln>
                  <a:noFill/>
                </a:ln>
                <a:solidFill>
                  <a:srgbClr val="FF33CC"/>
                </a:solidFill>
                <a:effectLst/>
                <a:uLnTx/>
                <a:uFillTx/>
                <a:latin typeface="+mn-lt"/>
                <a:ea typeface="+mn-ea"/>
                <a:cs typeface="+mn-cs"/>
              </a:rPr>
              <a:t>血清</a:t>
            </a:r>
            <a:endParaRPr kumimoji="0" lang="it-IT" sz="3200" b="1" i="1" u="none" strike="noStrike" kern="1200" cap="none" spc="0" normalizeH="0" baseline="0" noProof="0" dirty="0">
              <a:ln>
                <a:noFill/>
              </a:ln>
              <a:solidFill>
                <a:schemeClr val="accent2">
                  <a:lumMod val="75000"/>
                </a:schemeClr>
              </a:solidFill>
              <a:effectLst/>
              <a:uLnTx/>
              <a:uFillTx/>
              <a:latin typeface="+mn-lt"/>
              <a:ea typeface="+mn-ea"/>
              <a:cs typeface="+mn-cs"/>
            </a:endParaRPr>
          </a:p>
          <a:p>
            <a:pPr marL="457200" marR="0" lvl="1" indent="0" algn="l" defTabSz="914400" rtl="0" eaLnBrk="0" fontAlgn="auto" latinLnBrk="0" hangingPunct="0">
              <a:lnSpc>
                <a:spcPct val="100000"/>
              </a:lnSpc>
              <a:spcBef>
                <a:spcPts val="1200"/>
              </a:spcBef>
              <a:spcAft>
                <a:spcPts val="0"/>
              </a:spcAft>
              <a:buClrTx/>
              <a:buSzTx/>
              <a:buFont typeface="Arial" panose="020B0604020202020204" pitchFamily="34" charset="0"/>
              <a:buChar char="•"/>
              <a:defRPr/>
            </a:pPr>
            <a:r>
              <a:rPr kumimoji="0" lang="it-IT" sz="3200" b="1" i="1" u="none" strike="noStrike" kern="1200" cap="none" spc="0" normalizeH="0" baseline="0" noProof="0" dirty="0">
                <a:ln>
                  <a:noFill/>
                </a:ln>
                <a:solidFill>
                  <a:schemeClr val="accent2">
                    <a:lumMod val="75000"/>
                  </a:schemeClr>
                </a:solidFill>
                <a:effectLst/>
                <a:uLnTx/>
                <a:uFillTx/>
                <a:latin typeface="+mn-lt"/>
                <a:ea typeface="+mn-ea"/>
                <a:cs typeface="+mn-cs"/>
              </a:rPr>
              <a:t>   淋巴</a:t>
            </a:r>
            <a:endParaRPr kumimoji="0" lang="it-IT" sz="3200" b="1" i="1" u="none" strike="noStrike" kern="1200" cap="none" spc="0" normalizeH="0" baseline="0" noProof="0" dirty="0">
              <a:ln>
                <a:noFill/>
              </a:ln>
              <a:solidFill>
                <a:schemeClr val="accent2">
                  <a:lumMod val="75000"/>
                </a:schemeClr>
              </a:solidFill>
              <a:effectLst/>
              <a:uLnTx/>
              <a:uFillTx/>
              <a:latin typeface="+mn-lt"/>
              <a:ea typeface="+mn-ea"/>
              <a:cs typeface="+mn-cs"/>
            </a:endParaRPr>
          </a:p>
        </p:txBody>
      </p:sp>
      <p:grpSp>
        <p:nvGrpSpPr>
          <p:cNvPr id="52227" name="Group 6"/>
          <p:cNvGrpSpPr/>
          <p:nvPr/>
        </p:nvGrpSpPr>
        <p:grpSpPr>
          <a:xfrm>
            <a:off x="76200" y="152400"/>
            <a:ext cx="1341438" cy="701675"/>
            <a:chOff x="4889" y="3734"/>
            <a:chExt cx="845" cy="442"/>
          </a:xfrm>
        </p:grpSpPr>
        <p:sp>
          <p:nvSpPr>
            <p:cNvPr id="52228"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52229"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10" name="Rettangolo 9"/>
          <p:cNvSpPr/>
          <p:nvPr/>
        </p:nvSpPr>
        <p:spPr bwMode="auto">
          <a:xfrm>
            <a:off x="447675" y="1114425"/>
            <a:ext cx="8229600" cy="866775"/>
          </a:xfrm>
          <a:prstGeom prst="rect">
            <a:avLst/>
          </a:prstGeom>
          <a:solidFill>
            <a:schemeClr val="accent6">
              <a:lumMod val="50000"/>
            </a:schemeClr>
          </a:solidFill>
          <a:ln w="254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z="4000" strike="noStrike" noProof="1">
              <a:latin typeface="Calibri" panose="020F0502020204030204" pitchFamily="34" charset="0"/>
              <a:ea typeface="Times New Roman" panose="02020603050405020304" pitchFamily="18" charset="0"/>
            </a:endParaRPr>
          </a:p>
        </p:txBody>
      </p:sp>
      <p:sp>
        <p:nvSpPr>
          <p:cNvPr id="11" name="CasellaDiTesto 10"/>
          <p:cNvSpPr txBox="1"/>
          <p:nvPr/>
        </p:nvSpPr>
        <p:spPr>
          <a:xfrm>
            <a:off x="0" y="1152525"/>
            <a:ext cx="9144000" cy="76771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it-IT"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别忘了</a:t>
            </a:r>
            <a:r>
              <a:rPr kumimoji="0" lang="it-IT"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 !!</a:t>
            </a:r>
            <a:endParaRPr kumimoji="0" lang="it-IT"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descr="C:\Users\utente\Documents\FOTO\SFONDO TRAINING.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 name="CasellaDiTesto 3"/>
          <p:cNvSpPr txBox="1"/>
          <p:nvPr/>
        </p:nvSpPr>
        <p:spPr>
          <a:xfrm>
            <a:off x="0" y="0"/>
            <a:ext cx="9144000" cy="4602480"/>
          </a:xfrm>
          <a:prstGeom prst="rect">
            <a:avLst/>
          </a:prstGeom>
          <a:noFill/>
        </p:spPr>
        <p:txBody>
          <a:bodyPr>
            <a:spAutoFit/>
          </a:bodyPr>
          <a:lstStyle/>
          <a:p>
            <a:pPr lvl="0" algn="ctr" fontAlgn="base"/>
            <a:r>
              <a:rPr lang="en-US" altLang="zh-CN" sz="4000" b="1" i="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预防</a:t>
            </a:r>
            <a:endParaRPr lang="en-US" altLang="zh-CN" sz="4000" b="1" i="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cs typeface="+mn-ea"/>
            </a:endParaRPr>
          </a:p>
          <a:p>
            <a:pPr lvl="0" algn="ctr" fontAlgn="base"/>
            <a:r>
              <a:rPr lang="en-US" altLang="zh-CN" sz="4000" b="1" i="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瘘管形成</a:t>
            </a:r>
            <a:endParaRPr lang="en-US" altLang="zh-CN" sz="72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fontAlgn="base"/>
            <a:r>
              <a:rPr lang="en-US" altLang="zh-CN" sz="72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rPr>
              <a:t>-  </a:t>
            </a:r>
            <a:endParaRPr lang="en-US" altLang="zh-CN" sz="72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fontAlgn="base"/>
            <a:r>
              <a:rPr lang="en-US" altLang="zh-CN" sz="72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rPr>
              <a:t>GLUBRAN®2</a:t>
            </a:r>
            <a:endParaRPr lang="en-US" altLang="zh-CN" sz="72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fontAlgn="base"/>
            <a:r>
              <a:rPr lang="en-US" altLang="zh-CN" sz="72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rPr>
              <a:t>在肝脏手术</a:t>
            </a:r>
            <a:endParaRPr lang="en-US" altLang="zh-CN" sz="72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grpSp>
        <p:nvGrpSpPr>
          <p:cNvPr id="53251" name="Group 6"/>
          <p:cNvGrpSpPr/>
          <p:nvPr/>
        </p:nvGrpSpPr>
        <p:grpSpPr>
          <a:xfrm>
            <a:off x="76200" y="152400"/>
            <a:ext cx="1341438" cy="701675"/>
            <a:chOff x="4889" y="3734"/>
            <a:chExt cx="845" cy="442"/>
          </a:xfrm>
        </p:grpSpPr>
        <p:sp>
          <p:nvSpPr>
            <p:cNvPr id="53252"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53253"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e 23"/>
          <p:cNvSpPr/>
          <p:nvPr/>
        </p:nvSpPr>
        <p:spPr>
          <a:xfrm>
            <a:off x="4611688" y="5435600"/>
            <a:ext cx="3670300" cy="1285875"/>
          </a:xfrm>
          <a:prstGeom prst="ellipse">
            <a:avLst/>
          </a:prstGeom>
          <a:solidFill>
            <a:schemeClr val="bg1"/>
          </a:solidFill>
          <a:ln w="38100" cap="flat" cmpd="sng">
            <a:solidFill>
              <a:srgbClr val="92D050"/>
            </a:solidFill>
            <a:prstDash val="solid"/>
            <a:round/>
            <a:headEnd type="none" w="med" len="med"/>
            <a:tailEnd type="none" w="med" len="med"/>
          </a:ln>
        </p:spPr>
        <p:txBody>
          <a:bodyPr wrap="none" anchor="t"/>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sp>
        <p:nvSpPr>
          <p:cNvPr id="30" name="Freccia in giù 29"/>
          <p:cNvSpPr/>
          <p:nvPr/>
        </p:nvSpPr>
        <p:spPr>
          <a:xfrm rot="2605976">
            <a:off x="2903538" y="4038600"/>
            <a:ext cx="525463" cy="625475"/>
          </a:xfrm>
          <a:prstGeom prst="down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strike="noStrike" noProof="1">
              <a:solidFill>
                <a:srgbClr val="FFFFFF"/>
              </a:solidFill>
              <a:latin typeface="Calibri" panose="020F0502020204030204" pitchFamily="34" charset="0"/>
              <a:ea typeface="Times New Roman" panose="02020603050405020304" pitchFamily="18" charset="0"/>
            </a:endParaRPr>
          </a:p>
        </p:txBody>
      </p:sp>
      <p:sp>
        <p:nvSpPr>
          <p:cNvPr id="26" name="Freccia in giù 25"/>
          <p:cNvSpPr/>
          <p:nvPr/>
        </p:nvSpPr>
        <p:spPr>
          <a:xfrm rot="18864149">
            <a:off x="5614194" y="3939381"/>
            <a:ext cx="525463" cy="615950"/>
          </a:xfrm>
          <a:prstGeom prst="down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strike="noStrike" noProof="1">
              <a:solidFill>
                <a:srgbClr val="FFFFFF"/>
              </a:solidFill>
              <a:latin typeface="Calibri" panose="020F0502020204030204" pitchFamily="34" charset="0"/>
              <a:ea typeface="Times New Roman" panose="02020603050405020304" pitchFamily="18" charset="0"/>
            </a:endParaRPr>
          </a:p>
        </p:txBody>
      </p:sp>
      <p:sp>
        <p:nvSpPr>
          <p:cNvPr id="13314" name="CasellaDiTesto 1"/>
          <p:cNvSpPr txBox="1">
            <a:spLocks noChangeArrowheads="1"/>
          </p:cNvSpPr>
          <p:nvPr/>
        </p:nvSpPr>
        <p:spPr bwMode="auto">
          <a:xfrm>
            <a:off x="219075" y="995363"/>
            <a:ext cx="8658225" cy="396240"/>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spAutoFit/>
          </a:bodyP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r>
              <a:rPr lang="en-US" altLang="x-none" sz="2000" strike="noStrike" noProof="1">
                <a:solidFill>
                  <a:srgbClr val="000000"/>
                </a:solidFill>
                <a:latin typeface="Calibri" panose="020F0502020204030204" pitchFamily="34" charset="0"/>
                <a:ea typeface="Times New Roman" panose="02020603050405020304" pitchFamily="18" charset="0"/>
              </a:rPr>
              <a:t>现在对越来越多的患者提供切除手术，因为</a:t>
            </a:r>
            <a:r>
              <a:rPr lang="en-US" altLang="x-none" sz="2000" b="1" strike="noStrike" noProof="1">
                <a:solidFill>
                  <a:srgbClr val="000000"/>
                </a:solidFill>
                <a:latin typeface="Calibri" panose="020F0502020204030204" pitchFamily="34" charset="0"/>
                <a:ea typeface="Times New Roman" panose="02020603050405020304" pitchFamily="18" charset="0"/>
              </a:rPr>
              <a:t>可切除性</a:t>
            </a:r>
            <a:r>
              <a:rPr lang="en-US" altLang="x-none" sz="2000" strike="noStrike" noProof="1">
                <a:solidFill>
                  <a:srgbClr val="000000"/>
                </a:solidFill>
                <a:latin typeface="Calibri" panose="020F0502020204030204" pitchFamily="34" charset="0"/>
                <a:ea typeface="Times New Roman" panose="02020603050405020304" pitchFamily="18" charset="0"/>
              </a:rPr>
              <a:t>的限制将被重新定义</a:t>
            </a:r>
            <a:endParaRPr lang="en-US" altLang="x-none" sz="2000" strike="noStrike" noProof="1">
              <a:solidFill>
                <a:srgbClr val="000000"/>
              </a:solidFill>
              <a:latin typeface="Calibri" panose="020F0502020204030204" pitchFamily="34" charset="0"/>
              <a:ea typeface="Times New Roman" panose="02020603050405020304" pitchFamily="18" charset="0"/>
            </a:endParaRPr>
          </a:p>
        </p:txBody>
      </p:sp>
      <p:sp>
        <p:nvSpPr>
          <p:cNvPr id="21" name="Rettangolo 20"/>
          <p:cNvSpPr/>
          <p:nvPr/>
        </p:nvSpPr>
        <p:spPr>
          <a:xfrm>
            <a:off x="0" y="161925"/>
            <a:ext cx="9144000" cy="76200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t-IT" sz="4400" b="1" i="0" u="none" strike="noStrike" kern="1200" cap="all" spc="0" normalizeH="0" baseline="0" noProof="0">
                <a:ln>
                  <a:noFill/>
                </a:ln>
                <a:solidFill>
                  <a:schemeClr val="dk1"/>
                </a:solidFill>
                <a:effectLst>
                  <a:outerShdw blurRad="38100" dist="38100" dir="2700000" algn="tl">
                    <a:srgbClr val="000000">
                      <a:alpha val="43137"/>
                    </a:srgbClr>
                  </a:outerShdw>
                </a:effectLst>
                <a:uLnTx/>
                <a:uFillTx/>
                <a:latin typeface="+mn-lt"/>
                <a:ea typeface="+mn-ea"/>
                <a:cs typeface="+mn-cs"/>
              </a:rPr>
              <a:t>肝切除术</a:t>
            </a:r>
            <a:endParaRPr kumimoji="0" lang="it-IT" sz="4400" b="1" i="0" u="none" strike="noStrike" kern="1200" cap="all" spc="0" normalizeH="0" baseline="0" noProof="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
        <p:nvSpPr>
          <p:cNvPr id="23" name="CasellaDiTesto 1"/>
          <p:cNvSpPr txBox="1">
            <a:spLocks noChangeArrowheads="1"/>
          </p:cNvSpPr>
          <p:nvPr/>
        </p:nvSpPr>
        <p:spPr bwMode="auto">
          <a:xfrm>
            <a:off x="228600" y="2005013"/>
            <a:ext cx="8658225" cy="703580"/>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spAutoFit/>
          </a:bodyP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r>
              <a:rPr lang="en-US" altLang="x-none" sz="2000" strike="noStrike" noProof="1">
                <a:solidFill>
                  <a:srgbClr val="000000"/>
                </a:solidFill>
                <a:latin typeface="Calibri" panose="020F0502020204030204" pitchFamily="34" charset="0"/>
                <a:ea typeface="Times New Roman" panose="02020603050405020304" pitchFamily="18" charset="0"/>
              </a:rPr>
              <a:t>今天</a:t>
            </a:r>
            <a:r>
              <a:rPr lang="zh-CN" altLang="en-US" sz="2000" strike="noStrike" noProof="1">
                <a:solidFill>
                  <a:srgbClr val="000000"/>
                </a:solidFill>
                <a:latin typeface="Calibri" panose="020F0502020204030204" pitchFamily="34" charset="0"/>
                <a:ea typeface="宋体" panose="02010600030101010101" pitchFamily="2" charset="-122"/>
              </a:rPr>
              <a:t>，</a:t>
            </a:r>
            <a:r>
              <a:rPr lang="en-US" altLang="x-none" sz="2000" strike="noStrike" noProof="1">
                <a:solidFill>
                  <a:srgbClr val="000000"/>
                </a:solidFill>
                <a:latin typeface="Calibri" panose="020F0502020204030204" pitchFamily="34" charset="0"/>
                <a:ea typeface="Times New Roman" panose="02020603050405020304" pitchFamily="18" charset="0"/>
              </a:rPr>
              <a:t>可切除性达到</a:t>
            </a:r>
            <a:r>
              <a:rPr lang="en-US" altLang="x-none" sz="2000" dirty="0">
                <a:solidFill>
                  <a:srgbClr val="000000"/>
                </a:solidFill>
                <a:latin typeface="Calibri" panose="020F0502020204030204" pitchFamily="34" charset="0"/>
                <a:ea typeface="Times New Roman" panose="02020603050405020304" pitchFamily="18" charset="0"/>
                <a:sym typeface="+mn-ea"/>
              </a:rPr>
              <a:t>剩余肝脏体积的</a:t>
            </a:r>
            <a:r>
              <a:rPr lang="en-US" altLang="x-none" sz="2000" b="1" strike="noStrike" noProof="1">
                <a:solidFill>
                  <a:srgbClr val="000000"/>
                </a:solidFill>
                <a:latin typeface="Calibri" panose="020F0502020204030204" pitchFamily="34" charset="0"/>
                <a:ea typeface="Times New Roman" panose="02020603050405020304" pitchFamily="18" charset="0"/>
              </a:rPr>
              <a:t>30％或40％</a:t>
            </a:r>
            <a:r>
              <a:rPr lang="en-US" altLang="x-none" sz="2000" strike="noStrike" noProof="1">
                <a:solidFill>
                  <a:srgbClr val="000000"/>
                </a:solidFill>
                <a:latin typeface="Calibri" panose="020F0502020204030204" pitchFamily="34" charset="0"/>
                <a:ea typeface="Times New Roman" panose="02020603050405020304" pitchFamily="18" charset="0"/>
              </a:rPr>
              <a:t>，</a:t>
            </a:r>
            <a:endParaRPr lang="en-US" altLang="x-none" sz="2000" strike="noStrike" noProof="1">
              <a:solidFill>
                <a:srgbClr val="000000"/>
              </a:solidFill>
              <a:latin typeface="Calibri" panose="020F0502020204030204" pitchFamily="34" charset="0"/>
              <a:ea typeface="Times New Roman" panose="02020603050405020304" pitchFamily="18" charset="0"/>
            </a:endParaRPr>
          </a:p>
          <a:p>
            <a:pPr lvl="0" algn="ctr" fontAlgn="base"/>
            <a:r>
              <a:rPr lang="zh-CN" altLang="en-US" sz="2000" strike="noStrike" noProof="1">
                <a:solidFill>
                  <a:srgbClr val="000000"/>
                </a:solidFill>
                <a:latin typeface="Calibri" panose="020F0502020204030204" pitchFamily="34" charset="0"/>
                <a:ea typeface="宋体" panose="02010600030101010101" pitchFamily="2" charset="-122"/>
              </a:rPr>
              <a:t>以防</a:t>
            </a:r>
            <a:r>
              <a:rPr lang="en-US" altLang="x-none" sz="2000" strike="noStrike" noProof="1">
                <a:solidFill>
                  <a:srgbClr val="000000"/>
                </a:solidFill>
                <a:latin typeface="Calibri" panose="020F0502020204030204" pitchFamily="34" charset="0"/>
                <a:ea typeface="Times New Roman" panose="02020603050405020304" pitchFamily="18" charset="0"/>
              </a:rPr>
              <a:t>另一种病理（肝硬化或其他）</a:t>
            </a:r>
            <a:endParaRPr lang="en-US" altLang="x-none" sz="2000" strike="noStrike" noProof="1">
              <a:solidFill>
                <a:srgbClr val="000000"/>
              </a:solidFill>
              <a:latin typeface="Calibri" panose="020F0502020204030204" pitchFamily="34" charset="0"/>
              <a:ea typeface="Times New Roman" panose="02020603050405020304" pitchFamily="18" charset="0"/>
            </a:endParaRPr>
          </a:p>
        </p:txBody>
      </p:sp>
      <p:sp>
        <p:nvSpPr>
          <p:cNvPr id="25" name="CasellaDiTesto 1"/>
          <p:cNvSpPr txBox="1">
            <a:spLocks noChangeArrowheads="1"/>
          </p:cNvSpPr>
          <p:nvPr/>
        </p:nvSpPr>
        <p:spPr bwMode="auto">
          <a:xfrm>
            <a:off x="228600" y="3062288"/>
            <a:ext cx="8658225" cy="703580"/>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spAutoFit/>
          </a:bodyP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r>
              <a:rPr lang="en-US" altLang="x-none" sz="2000" strike="noStrike" noProof="1">
                <a:solidFill>
                  <a:srgbClr val="000000"/>
                </a:solidFill>
                <a:latin typeface="Calibri" panose="020F0502020204030204" pitchFamily="34" charset="0"/>
                <a:ea typeface="Times New Roman" panose="02020603050405020304" pitchFamily="18" charset="0"/>
              </a:rPr>
              <a:t>更多的“攻击性”的手术，也是治疗晚期和/或多发性病变，但是，</a:t>
            </a:r>
            <a:r>
              <a:rPr lang="en-US" altLang="zh-CN" sz="2000" b="1" strike="noStrike" noProof="1">
                <a:solidFill>
                  <a:srgbClr val="000000"/>
                </a:solidFill>
                <a:effectLst>
                  <a:outerShdw blurRad="38100" dist="38100" dir="2700000">
                    <a:srgbClr val="FFFFFF"/>
                  </a:outerShdw>
                </a:effectLst>
                <a:latin typeface="Calibri" panose="020F0502020204030204" pitchFamily="34" charset="0"/>
                <a:ea typeface="Times New Roman" panose="02020603050405020304" pitchFamily="18" charset="0"/>
              </a:rPr>
              <a:t>导致</a:t>
            </a:r>
            <a:r>
              <a:rPr lang="zh-CN" altLang="en-US" sz="2000" b="1" strike="noStrike" noProof="1">
                <a:solidFill>
                  <a:srgbClr val="000000"/>
                </a:solidFill>
                <a:effectLst>
                  <a:outerShdw blurRad="38100" dist="38100" dir="2700000">
                    <a:srgbClr val="FFFFFF"/>
                  </a:outerShdw>
                </a:effectLst>
                <a:latin typeface="Calibri" panose="020F0502020204030204" pitchFamily="34" charset="0"/>
                <a:ea typeface="宋体" panose="02010600030101010101" pitchFamily="2" charset="-122"/>
              </a:rPr>
              <a:t>了</a:t>
            </a:r>
            <a:r>
              <a:rPr lang="en-US" altLang="zh-CN" sz="2000" b="1" strike="noStrike" noProof="1">
                <a:solidFill>
                  <a:srgbClr val="000000"/>
                </a:solidFill>
                <a:effectLst>
                  <a:outerShdw blurRad="38100" dist="38100" dir="2700000">
                    <a:srgbClr val="FFFFFF"/>
                  </a:outerShdw>
                </a:effectLst>
                <a:latin typeface="Calibri" panose="020F0502020204030204" pitchFamily="34" charset="0"/>
                <a:ea typeface="Times New Roman" panose="02020603050405020304" pitchFamily="18" charset="0"/>
              </a:rPr>
              <a:t>并发症</a:t>
            </a:r>
            <a:r>
              <a:rPr lang="en-US" altLang="zh-CN" sz="2000" b="1" dirty="0">
                <a:solidFill>
                  <a:srgbClr val="000000"/>
                </a:solidFill>
                <a:effectLst>
                  <a:outerShdw blurRad="38100" dist="38100" dir="2700000">
                    <a:srgbClr val="FFFFFF"/>
                  </a:outerShdw>
                </a:effectLst>
                <a:latin typeface="Calibri" panose="020F0502020204030204" pitchFamily="34" charset="0"/>
                <a:ea typeface="Times New Roman" panose="02020603050405020304" pitchFamily="18" charset="0"/>
                <a:sym typeface="+mn-ea"/>
              </a:rPr>
              <a:t>的增加</a:t>
            </a:r>
            <a:r>
              <a:rPr lang="en-US" altLang="zh-CN" sz="2000" b="1" strike="noStrike" noProof="1">
                <a:solidFill>
                  <a:srgbClr val="000000"/>
                </a:solidFill>
                <a:effectLst>
                  <a:outerShdw blurRad="38100" dist="38100" dir="2700000">
                    <a:srgbClr val="FFFFFF"/>
                  </a:outerShdw>
                </a:effectLst>
                <a:latin typeface="Calibri" panose="020F0502020204030204" pitchFamily="34" charset="0"/>
                <a:ea typeface="Times New Roman" panose="02020603050405020304" pitchFamily="18" charset="0"/>
              </a:rPr>
              <a:t>，特别是胆漏</a:t>
            </a:r>
            <a:endParaRPr lang="en-US" altLang="zh-CN" sz="2000" b="1" strike="noStrike" noProof="1">
              <a:solidFill>
                <a:srgbClr val="000000"/>
              </a:solidFill>
              <a:effectLst>
                <a:outerShdw blurRad="38100" dist="38100" dir="2700000">
                  <a:srgbClr val="FFFFFF"/>
                </a:outerShdw>
              </a:effectLst>
              <a:latin typeface="Calibri" panose="020F0502020204030204" pitchFamily="34" charset="0"/>
              <a:ea typeface="Times New Roman" panose="02020603050405020304" pitchFamily="18" charset="0"/>
            </a:endParaRPr>
          </a:p>
        </p:txBody>
      </p:sp>
      <p:sp>
        <p:nvSpPr>
          <p:cNvPr id="76808" name="Rettangolo 26"/>
          <p:cNvSpPr/>
          <p:nvPr/>
        </p:nvSpPr>
        <p:spPr>
          <a:xfrm>
            <a:off x="485775" y="4676775"/>
            <a:ext cx="3667125" cy="1885950"/>
          </a:xfrm>
          <a:prstGeom prst="rect">
            <a:avLst/>
          </a:prstGeom>
          <a:solidFill>
            <a:schemeClr val="bg1"/>
          </a:solidFill>
          <a:ln w="38100" cap="flat" cmpd="sng">
            <a:solidFill>
              <a:srgbClr val="92D050"/>
            </a:solidFill>
            <a:prstDash val="solid"/>
            <a:round/>
            <a:headEnd type="none" w="med" len="med"/>
            <a:tailEnd type="none" w="med" len="med"/>
          </a:ln>
        </p:spPr>
        <p:txBody>
          <a:bodyPr wrap="none" anchor="t"/>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sp>
        <p:nvSpPr>
          <p:cNvPr id="76809" name="Rettangolo 27"/>
          <p:cNvSpPr/>
          <p:nvPr/>
        </p:nvSpPr>
        <p:spPr>
          <a:xfrm>
            <a:off x="4838700" y="4543425"/>
            <a:ext cx="3667125" cy="504825"/>
          </a:xfrm>
          <a:prstGeom prst="rect">
            <a:avLst/>
          </a:prstGeom>
          <a:solidFill>
            <a:schemeClr val="bg1"/>
          </a:solidFill>
          <a:ln w="38100" cap="flat" cmpd="sng">
            <a:solidFill>
              <a:srgbClr val="92D050"/>
            </a:solidFill>
            <a:prstDash val="solid"/>
            <a:round/>
            <a:headEnd type="none" w="med" len="med"/>
            <a:tailEnd type="none" w="med" len="med"/>
          </a:ln>
        </p:spPr>
        <p:txBody>
          <a:bodyPr wrap="none" anchor="t"/>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sp>
        <p:nvSpPr>
          <p:cNvPr id="29" name="Freccia in giù 28"/>
          <p:cNvSpPr/>
          <p:nvPr/>
        </p:nvSpPr>
        <p:spPr>
          <a:xfrm>
            <a:off x="4244975" y="2714625"/>
            <a:ext cx="525463" cy="323850"/>
          </a:xfrm>
          <a:prstGeom prst="down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strike="noStrike" noProof="1">
              <a:solidFill>
                <a:srgbClr val="FFFFFF"/>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sp>
        <p:nvSpPr>
          <p:cNvPr id="32" name="Rettangolo 31"/>
          <p:cNvSpPr/>
          <p:nvPr/>
        </p:nvSpPr>
        <p:spPr>
          <a:xfrm>
            <a:off x="485775" y="4784725"/>
            <a:ext cx="3638550" cy="666115"/>
          </a:xfrm>
          <a:prstGeom prst="rect">
            <a:avLst/>
          </a:prstGeom>
        </p:spPr>
        <p:txBody>
          <a:bodyPr wrap="square">
            <a:spAutoFit/>
          </a:bodyPr>
          <a:lstStyle/>
          <a:p>
            <a:pPr lvl="0" algn="ctr" fontAlgn="base">
              <a:lnSpc>
                <a:spcPts val="1800"/>
              </a:lnSpc>
            </a:pPr>
            <a:r>
              <a:rPr lang="en-US" altLang="zh-CN" b="1" strike="noStrike" noProof="1">
                <a:solidFill>
                  <a:srgbClr val="FF0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BILOMA</a:t>
            </a:r>
            <a:r>
              <a:rPr lang="zh-CN" altLang="en-US" b="1" strike="noStrike" noProof="1">
                <a:solidFill>
                  <a:srgbClr val="FF0000"/>
                </a:solidFill>
                <a:effectLst>
                  <a:outerShdw blurRad="38100" dist="38100" dir="2700000">
                    <a:srgbClr val="000000"/>
                  </a:outerShdw>
                </a:effectLst>
                <a:latin typeface="Calibri" panose="020F0502020204030204" pitchFamily="34" charset="0"/>
                <a:ea typeface="宋体" panose="02010600030101010101" pitchFamily="2" charset="-122"/>
                <a:cs typeface="+mn-ea"/>
              </a:rPr>
              <a:t>胆汁瘤</a:t>
            </a:r>
            <a:endParaRPr lang="zh-CN" altLang="en-US" b="1" strike="noStrike" noProof="1">
              <a:solidFill>
                <a:srgbClr val="FF0000"/>
              </a:solidFill>
              <a:effectLst>
                <a:outerShdw blurRad="38100" dist="38100" dir="2700000">
                  <a:srgbClr val="000000"/>
                </a:outerShdw>
              </a:effectLst>
              <a:latin typeface="Calibri" panose="020F0502020204030204" pitchFamily="34" charset="0"/>
              <a:ea typeface="宋体" panose="02010600030101010101" pitchFamily="2" charset="-122"/>
              <a:cs typeface="+mn-ea"/>
            </a:endParaRPr>
          </a:p>
          <a:p>
            <a:pPr lvl="0" algn="ctr" fontAlgn="base">
              <a:lnSpc>
                <a:spcPts val="1800"/>
              </a:lnSpc>
            </a:pPr>
            <a:r>
              <a:rPr lang="en-US" altLang="zh-CN" sz="2000" i="1" strike="noStrike" noProof="1">
                <a:latin typeface="Calibri" panose="020F0502020204030204" pitchFamily="34" charset="0"/>
                <a:ea typeface="Times New Roman" panose="02020603050405020304" pitchFamily="18" charset="0"/>
                <a:cs typeface="+mn-ea"/>
              </a:rPr>
              <a:t>（封装胆汁收集）</a:t>
            </a:r>
            <a:endParaRPr lang="en-US" altLang="zh-CN" sz="2000" i="1" strike="noStrike" noProof="1">
              <a:latin typeface="Calibri" panose="020F0502020204030204" pitchFamily="34" charset="0"/>
              <a:ea typeface="Times New Roman" panose="02020603050405020304" pitchFamily="18" charset="0"/>
              <a:cs typeface="+mn-ea"/>
            </a:endParaRPr>
          </a:p>
        </p:txBody>
      </p:sp>
      <p:sp>
        <p:nvSpPr>
          <p:cNvPr id="33" name="Rettangolo 32"/>
          <p:cNvSpPr/>
          <p:nvPr/>
        </p:nvSpPr>
        <p:spPr>
          <a:xfrm>
            <a:off x="330200" y="5367338"/>
            <a:ext cx="3914775" cy="825500"/>
          </a:xfrm>
          <a:prstGeom prst="rect">
            <a:avLst/>
          </a:prstGeom>
          <a:noFill/>
          <a:ln w="9525">
            <a:noFill/>
          </a:ln>
        </p:spPr>
        <p:txBody>
          <a:bodyPr anchor="t">
            <a:spAutoFit/>
          </a:bodyPr>
          <a:lstStyle/>
          <a:p>
            <a:pPr lvl="0" indent="0" algn="ctr" eaLnBrk="0" hangingPunct="0"/>
            <a:r>
              <a:rPr lang="en-US" altLang="x-none" sz="1600" b="1" dirty="0">
                <a:latin typeface="Calibri" panose="020F0502020204030204" pitchFamily="34" charset="0"/>
                <a:ea typeface="Times New Roman" panose="02020603050405020304" pitchFamily="18" charset="0"/>
              </a:rPr>
              <a:t>发病率4-17％</a:t>
            </a:r>
            <a:endParaRPr lang="en-US" altLang="x-none" sz="1600" b="1" dirty="0">
              <a:latin typeface="Calibri" panose="020F0502020204030204" pitchFamily="34" charset="0"/>
              <a:ea typeface="Times New Roman" panose="02020603050405020304" pitchFamily="18" charset="0"/>
            </a:endParaRPr>
          </a:p>
          <a:p>
            <a:pPr lvl="0" indent="0" algn="ctr" eaLnBrk="0" hangingPunct="0"/>
            <a:r>
              <a:rPr lang="en-US" altLang="zh-CN" sz="1600" b="1" dirty="0">
                <a:latin typeface="Calibri" panose="020F0502020204030204" pitchFamily="34" charset="0"/>
                <a:ea typeface="Times New Roman" panose="02020603050405020304" pitchFamily="18" charset="0"/>
              </a:rPr>
              <a:t>（在一些临床记录中最大42％）</a:t>
            </a:r>
            <a:endParaRPr lang="en-US" altLang="zh-CN" sz="1600" b="1" dirty="0">
              <a:latin typeface="Calibri" panose="020F0502020204030204" pitchFamily="34" charset="0"/>
              <a:ea typeface="Times New Roman" panose="02020603050405020304" pitchFamily="18" charset="0"/>
            </a:endParaRPr>
          </a:p>
          <a:p>
            <a:pPr lvl="0" indent="0" algn="ctr" eaLnBrk="0" hangingPunct="0"/>
            <a:r>
              <a:rPr lang="en-US" altLang="zh-CN" sz="1600" b="1" dirty="0">
                <a:latin typeface="Calibri" panose="020F0502020204030204" pitchFamily="34" charset="0"/>
                <a:ea typeface="Times New Roman" panose="02020603050405020304" pitchFamily="18" charset="0"/>
              </a:rPr>
              <a:t>也</a:t>
            </a:r>
            <a:r>
              <a:rPr lang="zh-CN" altLang="en-US" sz="1600" b="1" dirty="0">
                <a:latin typeface="Calibri" panose="020F0502020204030204" pitchFamily="34" charset="0"/>
                <a:ea typeface="宋体" panose="02010600030101010101" pitchFamily="2" charset="-122"/>
              </a:rPr>
              <a:t>会</a:t>
            </a:r>
            <a:r>
              <a:rPr lang="en-US" altLang="zh-CN" sz="1600" b="1" dirty="0">
                <a:latin typeface="Calibri" panose="020F0502020204030204" pitchFamily="34" charset="0"/>
                <a:ea typeface="Times New Roman" panose="02020603050405020304" pitchFamily="18" charset="0"/>
              </a:rPr>
              <a:t>出现</a:t>
            </a:r>
            <a:r>
              <a:rPr lang="zh-CN" altLang="en-US" sz="1600" b="1" dirty="0">
                <a:latin typeface="Calibri" panose="020F0502020204030204" pitchFamily="34" charset="0"/>
                <a:ea typeface="宋体" panose="02010600030101010101" pitchFamily="2" charset="-122"/>
              </a:rPr>
              <a:t>在</a:t>
            </a:r>
            <a:r>
              <a:rPr lang="en-US" altLang="zh-CN" sz="1600" b="1" dirty="0">
                <a:latin typeface="Calibri" panose="020F0502020204030204" pitchFamily="34" charset="0"/>
                <a:ea typeface="Times New Roman" panose="02020603050405020304" pitchFamily="18" charset="0"/>
                <a:sym typeface="+mn-ea"/>
              </a:rPr>
              <a:t>15天后</a:t>
            </a:r>
            <a:endParaRPr lang="zh-CN" altLang="en-US" sz="1600" b="1" dirty="0">
              <a:latin typeface="Calibri" panose="020F0502020204030204" pitchFamily="34" charset="0"/>
              <a:ea typeface="宋体" panose="02010600030101010101" pitchFamily="2" charset="-122"/>
            </a:endParaRPr>
          </a:p>
        </p:txBody>
      </p:sp>
      <p:sp>
        <p:nvSpPr>
          <p:cNvPr id="34" name="Rettangolo 33"/>
          <p:cNvSpPr/>
          <p:nvPr/>
        </p:nvSpPr>
        <p:spPr>
          <a:xfrm>
            <a:off x="4876800" y="4551363"/>
            <a:ext cx="3629025" cy="46037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t-IT"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rPr>
              <a:t>BILIAR FISTULA</a:t>
            </a:r>
            <a:r>
              <a:rPr kumimoji="0" lang="zh-CN" altLang="it-IT"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rPr>
              <a:t>胆汁瘘</a:t>
            </a:r>
            <a:endParaRPr kumimoji="0" lang="zh-CN" altLang="it-IT"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36" name="Rettangolo 35"/>
          <p:cNvSpPr/>
          <p:nvPr/>
        </p:nvSpPr>
        <p:spPr>
          <a:xfrm>
            <a:off x="4519613" y="5545138"/>
            <a:ext cx="3762375" cy="1066800"/>
          </a:xfrm>
          <a:prstGeom prst="rect">
            <a:avLst/>
          </a:prstGeom>
          <a:noFill/>
          <a:ln w="9525">
            <a:noFill/>
          </a:ln>
        </p:spPr>
        <p:txBody>
          <a:bodyPr anchor="t">
            <a:spAutoFit/>
          </a:bodyPr>
          <a:lstStyle/>
          <a:p>
            <a:pPr lvl="0" indent="0" algn="ctr" eaLnBrk="0" hangingPunct="0"/>
            <a:r>
              <a:rPr lang="en-US" altLang="zh-CN" sz="1600" b="1" dirty="0">
                <a:latin typeface="Calibri" panose="020F0502020204030204" pitchFamily="34" charset="0"/>
                <a:ea typeface="Times New Roman" panose="02020603050405020304" pitchFamily="18" charset="0"/>
                <a:cs typeface="+mn-ea"/>
              </a:rPr>
              <a:t>更严重的并发症：</a:t>
            </a:r>
            <a:endParaRPr lang="en-US" altLang="zh-CN" sz="1600" b="1" dirty="0">
              <a:latin typeface="Calibri" panose="020F0502020204030204" pitchFamily="34" charset="0"/>
              <a:ea typeface="Times New Roman" panose="02020603050405020304" pitchFamily="18" charset="0"/>
              <a:cs typeface="+mn-ea"/>
            </a:endParaRPr>
          </a:p>
          <a:p>
            <a:pPr lvl="0" indent="0" algn="ctr" eaLnBrk="0" hangingPunct="0"/>
            <a:r>
              <a:rPr lang="en-US" altLang="zh-CN" sz="1600" b="1" dirty="0">
                <a:latin typeface="Calibri" panose="020F0502020204030204" pitchFamily="34" charset="0"/>
                <a:ea typeface="Times New Roman" panose="02020603050405020304" pitchFamily="18" charset="0"/>
                <a:cs typeface="+mn-ea"/>
              </a:rPr>
              <a:t>54.3和29.2％</a:t>
            </a:r>
            <a:endParaRPr lang="en-US" altLang="zh-CN" sz="1600" b="1" dirty="0">
              <a:latin typeface="Calibri" panose="020F0502020204030204" pitchFamily="34" charset="0"/>
              <a:ea typeface="Times New Roman" panose="02020603050405020304" pitchFamily="18" charset="0"/>
              <a:cs typeface="+mn-ea"/>
            </a:endParaRPr>
          </a:p>
          <a:p>
            <a:pPr lvl="0" indent="0" algn="ctr" eaLnBrk="0" hangingPunct="0"/>
            <a:r>
              <a:rPr lang="en-US" altLang="zh-CN" sz="1600" b="1" dirty="0">
                <a:latin typeface="Calibri" panose="020F0502020204030204" pitchFamily="34" charset="0"/>
                <a:ea typeface="Times New Roman" panose="02020603050405020304" pitchFamily="18" charset="0"/>
                <a:cs typeface="+mn-ea"/>
              </a:rPr>
              <a:t>长期住院：29 vs 14天</a:t>
            </a:r>
            <a:endParaRPr lang="en-US" altLang="zh-CN" sz="1600" b="1" dirty="0">
              <a:latin typeface="Calibri" panose="020F0502020204030204" pitchFamily="34" charset="0"/>
              <a:ea typeface="Times New Roman" panose="02020603050405020304" pitchFamily="18" charset="0"/>
              <a:cs typeface="+mn-ea"/>
            </a:endParaRPr>
          </a:p>
          <a:p>
            <a:pPr lvl="0" indent="0" algn="ctr" eaLnBrk="0" hangingPunct="0"/>
            <a:r>
              <a:rPr lang="en-US" altLang="zh-CN" sz="1600" b="1" dirty="0">
                <a:latin typeface="Calibri" panose="020F0502020204030204" pitchFamily="34" charset="0"/>
                <a:ea typeface="Times New Roman" panose="02020603050405020304" pitchFamily="18" charset="0"/>
                <a:cs typeface="+mn-ea"/>
              </a:rPr>
              <a:t>死亡率：8.6 vs 2.6％</a:t>
            </a:r>
            <a:endParaRPr lang="en-US" altLang="zh-CN" sz="1600" b="1" dirty="0">
              <a:latin typeface="Calibri" panose="020F0502020204030204" pitchFamily="34" charset="0"/>
              <a:ea typeface="Times New Roman" panose="02020603050405020304" pitchFamily="18" charset="0"/>
              <a:cs typeface="+mn-ea"/>
            </a:endParaRPr>
          </a:p>
        </p:txBody>
      </p:sp>
      <p:sp>
        <p:nvSpPr>
          <p:cNvPr id="37" name="Freccia in giù 36"/>
          <p:cNvSpPr/>
          <p:nvPr/>
        </p:nvSpPr>
        <p:spPr>
          <a:xfrm>
            <a:off x="4244975" y="1685925"/>
            <a:ext cx="525463" cy="295275"/>
          </a:xfrm>
          <a:prstGeom prst="down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strike="noStrike" noProof="1">
              <a:solidFill>
                <a:srgbClr val="FFFFFF"/>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grpSp>
        <p:nvGrpSpPr>
          <p:cNvPr id="54288" name="Group 6"/>
          <p:cNvGrpSpPr/>
          <p:nvPr/>
        </p:nvGrpSpPr>
        <p:grpSpPr>
          <a:xfrm>
            <a:off x="76200" y="152400"/>
            <a:ext cx="1341438" cy="701675"/>
            <a:chOff x="4889" y="3734"/>
            <a:chExt cx="845" cy="442"/>
          </a:xfrm>
        </p:grpSpPr>
        <p:sp>
          <p:nvSpPr>
            <p:cNvPr id="54289"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54290"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pic>
        <p:nvPicPr>
          <p:cNvPr id="41" name="Picture 14" descr="http://www.sensilab.it/media/wysiwyg/4.png"/>
          <p:cNvPicPr>
            <a:picLocks noChangeAspect="1" noChangeArrowheads="1"/>
          </p:cNvPicPr>
          <p:nvPr/>
        </p:nvPicPr>
        <p:blipFill>
          <a:blip r:embed="rId1" cstate="print"/>
          <a:srcRect/>
          <a:stretch>
            <a:fillRect/>
          </a:stretch>
        </p:blipFill>
        <p:spPr bwMode="auto">
          <a:xfrm>
            <a:off x="7767636" y="44450"/>
            <a:ext cx="1376364" cy="784225"/>
          </a:xfrm>
          <a:prstGeom prst="rect">
            <a:avLst/>
          </a:prstGeom>
          <a:ln>
            <a:noFill/>
          </a:ln>
          <a:effectLst>
            <a:softEdge rad="112500"/>
          </a:effectLst>
        </p:spPr>
      </p:pic>
      <p:sp>
        <p:nvSpPr>
          <p:cNvPr id="20" name="Freccia in giù 19"/>
          <p:cNvSpPr/>
          <p:nvPr/>
        </p:nvSpPr>
        <p:spPr>
          <a:xfrm rot="862501">
            <a:off x="6308725" y="5076825"/>
            <a:ext cx="525463" cy="498475"/>
          </a:xfrm>
          <a:prstGeom prst="down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strike="noStrike" noProof="1">
              <a:solidFill>
                <a:srgbClr val="FFFFFF"/>
              </a:solidFill>
              <a:latin typeface="Calibri" panose="020F0502020204030204" pitchFamily="34" charset="0"/>
              <a:ea typeface="Times New Roman" panose="02020603050405020304" pitchFamily="18" charset="0"/>
            </a:endParaRPr>
          </a:p>
        </p:txBody>
      </p:sp>
      <p:sp>
        <p:nvSpPr>
          <p:cNvPr id="22" name="Freccia in giù 21"/>
          <p:cNvSpPr/>
          <p:nvPr/>
        </p:nvSpPr>
        <p:spPr>
          <a:xfrm rot="17196273">
            <a:off x="4275931" y="5353844"/>
            <a:ext cx="525463" cy="625475"/>
          </a:xfrm>
          <a:prstGeom prst="down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strike="noStrike" noProof="1">
              <a:solidFill>
                <a:srgbClr val="FFFFFF"/>
              </a:solidFill>
              <a:latin typeface="Calibri" panose="020F0502020204030204" pitchFamily="34"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8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680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30" grpId="0" animBg="1"/>
      <p:bldP spid="26" grpId="0" animBg="1"/>
      <p:bldP spid="13314" grpId="0" bldLvl="0" animBg="1"/>
      <p:bldP spid="23" grpId="0" bldLvl="0" animBg="1"/>
      <p:bldP spid="25" grpId="0" bldLvl="0" animBg="1"/>
      <p:bldP spid="76808" grpId="0" animBg="1"/>
      <p:bldP spid="76809" grpId="0" animBg="1"/>
      <p:bldP spid="29" grpId="0" animBg="1"/>
      <p:bldP spid="32" grpId="0"/>
      <p:bldP spid="33" grpId="0"/>
      <p:bldP spid="34" grpId="0"/>
      <p:bldP spid="36" grpId="0"/>
      <p:bldP spid="37" grpId="0" animBg="1"/>
      <p:bldP spid="20"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4"/>
          <p:cNvSpPr txBox="1"/>
          <p:nvPr/>
        </p:nvSpPr>
        <p:spPr>
          <a:xfrm>
            <a:off x="533400" y="304800"/>
            <a:ext cx="1371600" cy="579438"/>
          </a:xfrm>
          <a:prstGeom prst="rect">
            <a:avLst/>
          </a:prstGeom>
          <a:noFill/>
          <a:ln w="9525">
            <a:noFill/>
          </a:ln>
        </p:spPr>
        <p:txBody>
          <a:bodyPr anchor="t">
            <a:spAutoFit/>
          </a:bodyPr>
          <a:lstStyle/>
          <a:p>
            <a:pPr lvl="0" indent="0" eaLnBrk="0" hangingPunct="0">
              <a:spcBef>
                <a:spcPct val="50000"/>
              </a:spcBef>
            </a:pPr>
            <a:endParaRPr lang="en-GB" altLang="it-IT" sz="3200" dirty="0">
              <a:solidFill>
                <a:schemeClr val="accent1"/>
              </a:solidFill>
              <a:latin typeface="Calibri" panose="020F0502020204030204" pitchFamily="34" charset="0"/>
              <a:ea typeface="Times New Roman" panose="02020603050405020304" pitchFamily="18" charset="0"/>
            </a:endParaRPr>
          </a:p>
        </p:txBody>
      </p:sp>
      <p:sp>
        <p:nvSpPr>
          <p:cNvPr id="55298" name="Rectangle 11"/>
          <p:cNvSpPr/>
          <p:nvPr/>
        </p:nvSpPr>
        <p:spPr>
          <a:xfrm>
            <a:off x="238125" y="5367338"/>
            <a:ext cx="0" cy="88900"/>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55299" name="Rectangle 14"/>
          <p:cNvSpPr/>
          <p:nvPr/>
        </p:nvSpPr>
        <p:spPr>
          <a:xfrm>
            <a:off x="249238" y="5349875"/>
            <a:ext cx="0" cy="88900"/>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15" name="CasellaDiTesto 14"/>
          <p:cNvSpPr txBox="1"/>
          <p:nvPr/>
        </p:nvSpPr>
        <p:spPr>
          <a:xfrm>
            <a:off x="0" y="207963"/>
            <a:ext cx="9144000" cy="829310"/>
          </a:xfrm>
          <a:prstGeom prst="rect">
            <a:avLst/>
          </a:prstGeom>
          <a:noFill/>
          <a:ln w="38100" cmpd="thickThin">
            <a:noFill/>
          </a:ln>
        </p:spPr>
        <p:txBody>
          <a:bodyPr>
            <a:spAutoFit/>
          </a:bodyPr>
          <a:lstStyle/>
          <a:p>
            <a:pPr lvl="0" algn="ctr" fontAlgn="base"/>
            <a:r>
              <a:rPr lang="en-US" altLang="zh-CN" sz="4800" b="1" strike="noStrike" noProof="1">
                <a:solidFill>
                  <a:srgbClr val="92D050"/>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Glubran 2</a:t>
            </a:r>
            <a:r>
              <a:rPr lang="zh-CN" altLang="en-US" sz="4800" b="1" strike="noStrike" noProof="1">
                <a:solidFill>
                  <a:srgbClr val="92D050"/>
                </a:solidFill>
                <a:effectLst>
                  <a:outerShdw blurRad="38100" dist="38100" dir="2700000">
                    <a:srgbClr val="000000"/>
                  </a:outerShdw>
                </a:effectLst>
                <a:latin typeface="Calibri" panose="020F0502020204030204" pitchFamily="34" charset="0"/>
                <a:ea typeface="宋体" panose="02010600030101010101" pitchFamily="2" charset="-122"/>
                <a:cs typeface="+mn-ea"/>
              </a:rPr>
              <a:t>作为肝密封胶</a:t>
            </a:r>
            <a:r>
              <a:rPr lang="en-US" altLang="zh-CN" sz="4800" b="1" strike="noStrike" noProof="1">
                <a:solidFill>
                  <a:srgbClr val="92D050"/>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 </a:t>
            </a:r>
            <a:endParaRPr lang="en-US" altLang="x-none" sz="4800" b="1" strike="noStrike" noProof="1">
              <a:solidFill>
                <a:srgbClr val="92D050"/>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grpSp>
        <p:nvGrpSpPr>
          <p:cNvPr id="2" name="Gruppo 16"/>
          <p:cNvGrpSpPr/>
          <p:nvPr/>
        </p:nvGrpSpPr>
        <p:grpSpPr>
          <a:xfrm>
            <a:off x="223838" y="1638300"/>
            <a:ext cx="8805862" cy="3040063"/>
            <a:chOff x="159941" y="2726929"/>
            <a:chExt cx="8805862" cy="3255286"/>
          </a:xfrm>
        </p:grpSpPr>
        <p:sp>
          <p:nvSpPr>
            <p:cNvPr id="13323" name="Esplosione 2 45"/>
            <p:cNvSpPr>
              <a:spLocks noChangeArrowheads="1"/>
            </p:cNvSpPr>
            <p:nvPr/>
          </p:nvSpPr>
          <p:spPr bwMode="auto">
            <a:xfrm rot="301415">
              <a:off x="159941" y="2726929"/>
              <a:ext cx="8805862" cy="3255286"/>
            </a:xfrm>
            <a:prstGeom prst="irregularSeal2">
              <a:avLst/>
            </a:prstGeom>
            <a:solidFill>
              <a:srgbClr val="FFFF00"/>
            </a:solidFill>
            <a:ln w="9525" algn="ctr">
              <a:noFill/>
              <a:round/>
            </a:ln>
            <a:effectLst>
              <a:outerShdw blurRad="50800" dist="38100" dir="2700000" algn="tl" rotWithShape="0">
                <a:prstClr val="black">
                  <a:alpha val="40000"/>
                </a:prstClr>
              </a:outerShdw>
            </a:effectLst>
          </p:spPr>
          <p:txBody>
            <a:bodyPr wrap="none"/>
            <a:lstStyle/>
            <a:p>
              <a:pPr lvl="0" algn="ctr" fontAlgn="base"/>
              <a:endParaRPr strike="noStrike" noProof="1">
                <a:latin typeface="Calibri" panose="020F0502020204030204" pitchFamily="34" charset="0"/>
                <a:ea typeface="Arial" panose="020B0604020202020204" pitchFamily="34" charset="0"/>
              </a:endParaRPr>
            </a:p>
          </p:txBody>
        </p:sp>
        <p:sp>
          <p:nvSpPr>
            <p:cNvPr id="18" name="CasellaDiTesto 17"/>
            <p:cNvSpPr txBox="1"/>
            <p:nvPr/>
          </p:nvSpPr>
          <p:spPr>
            <a:xfrm rot="21222317">
              <a:off x="1550591" y="3376286"/>
              <a:ext cx="5662612" cy="2545752"/>
            </a:xfrm>
            <a:prstGeom prst="rect">
              <a:avLst/>
            </a:prstGeom>
            <a:noFill/>
            <a:ln w="28575">
              <a:noFill/>
            </a:ln>
          </p:spPr>
          <p:txBody>
            <a:bodyPr>
              <a:spAutoFit/>
            </a:bodyPr>
            <a:lstStyle/>
            <a:p>
              <a:pPr lvl="0" algn="ctr" fontAlgn="base"/>
              <a:r>
                <a:rPr lang="en-US" altLang="zh-CN" sz="5000" b="1" strike="noStrike" noProof="1">
                  <a:solidFill>
                    <a:srgbClr val="0000FF"/>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双层</a:t>
              </a:r>
              <a:endParaRPr lang="en-US" altLang="zh-CN" sz="5000" b="1" strike="noStrike" noProof="1">
                <a:solidFill>
                  <a:srgbClr val="0000FF"/>
                </a:solidFill>
                <a:effectLst>
                  <a:outerShdw blurRad="38100" dist="38100" dir="2700000">
                    <a:srgbClr val="000000"/>
                  </a:outerShdw>
                </a:effectLst>
                <a:latin typeface="Calibri" panose="020F0502020204030204" pitchFamily="34" charset="0"/>
                <a:ea typeface="Times New Roman" panose="02020603050405020304" pitchFamily="18" charset="0"/>
                <a:cs typeface="+mn-ea"/>
              </a:endParaRPr>
            </a:p>
            <a:p>
              <a:pPr lvl="0" algn="ctr" fontAlgn="base"/>
              <a:r>
                <a:rPr lang="en-US" altLang="zh-CN" sz="5000" b="1" strike="noStrike" noProof="1">
                  <a:solidFill>
                    <a:srgbClr val="0000FF"/>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影响</a:t>
              </a:r>
              <a:endParaRPr lang="en-US" altLang="zh-CN" sz="5000" b="1" strike="noStrike" noProof="1">
                <a:solidFill>
                  <a:srgbClr val="0000FF"/>
                </a:solidFill>
                <a:effectLst>
                  <a:outerShdw blurRad="38100" dist="38100" dir="2700000">
                    <a:srgbClr val="000000"/>
                  </a:outerShdw>
                </a:effectLst>
                <a:latin typeface="Calibri" panose="020F0502020204030204" pitchFamily="34" charset="0"/>
                <a:ea typeface="Times New Roman" panose="02020603050405020304" pitchFamily="18" charset="0"/>
                <a:cs typeface="+mn-ea"/>
              </a:endParaRPr>
            </a:p>
            <a:p>
              <a:pPr lvl="0" algn="ctr" fontAlgn="base"/>
              <a:endParaRPr lang="en-US" altLang="zh-CN" sz="5000" b="1" strike="noStrike" noProof="1">
                <a:solidFill>
                  <a:srgbClr val="0000FF"/>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grpSp>
      <p:sp>
        <p:nvSpPr>
          <p:cNvPr id="21" name="CasellaDiTesto 20"/>
          <p:cNvSpPr txBox="1"/>
          <p:nvPr/>
        </p:nvSpPr>
        <p:spPr>
          <a:xfrm>
            <a:off x="4448175" y="4573588"/>
            <a:ext cx="4695825" cy="1071245"/>
          </a:xfrm>
          <a:prstGeom prst="rect">
            <a:avLst/>
          </a:prstGeom>
          <a:noFill/>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it-IT" sz="3200" b="1"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 </a:t>
            </a:r>
            <a:r>
              <a:rPr kumimoji="0" lang="zh-CN" altLang="it-IT" sz="3200" b="1"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胆汁瘘</a:t>
            </a:r>
            <a:endParaRPr kumimoji="0" lang="it-IT" sz="3200" b="1"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defRPr/>
            </a:pPr>
            <a:r>
              <a:rPr kumimoji="0" lang="it-IT" sz="3200" b="1"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 </a:t>
            </a:r>
            <a:r>
              <a:rPr kumimoji="0" lang="zh-CN" altLang="it-IT" sz="3200" b="1"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胆汁瘤</a:t>
            </a:r>
            <a:endParaRPr kumimoji="0" lang="zh-CN" altLang="it-IT" sz="3200" b="1"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pic>
        <p:nvPicPr>
          <p:cNvPr id="14345" name="Picture 14" descr="http://www.sensilab.it/media/wysiwyg/4.png"/>
          <p:cNvPicPr>
            <a:picLocks noChangeAspect="1" noChangeArrowheads="1"/>
          </p:cNvPicPr>
          <p:nvPr/>
        </p:nvPicPr>
        <p:blipFill>
          <a:blip r:embed="rId1" cstate="print"/>
          <a:srcRect/>
          <a:stretch>
            <a:fillRect/>
          </a:stretch>
        </p:blipFill>
        <p:spPr bwMode="auto">
          <a:xfrm>
            <a:off x="7767636" y="44450"/>
            <a:ext cx="1376364" cy="784225"/>
          </a:xfrm>
          <a:prstGeom prst="rect">
            <a:avLst/>
          </a:prstGeom>
          <a:ln>
            <a:noFill/>
          </a:ln>
          <a:effectLst>
            <a:softEdge rad="112500"/>
          </a:effectLst>
        </p:spPr>
      </p:pic>
      <p:sp>
        <p:nvSpPr>
          <p:cNvPr id="19" name="CasellaDiTesto 18"/>
          <p:cNvSpPr txBox="1">
            <a:spLocks noChangeArrowheads="1"/>
          </p:cNvSpPr>
          <p:nvPr/>
        </p:nvSpPr>
        <p:spPr bwMode="auto">
          <a:xfrm>
            <a:off x="903288" y="4560888"/>
            <a:ext cx="1880870" cy="583565"/>
          </a:xfrm>
          <a:prstGeom prst="rect">
            <a:avLst/>
          </a:prstGeom>
          <a:noFill/>
          <a:ln w="9525">
            <a:noFill/>
            <a:miter lim="800000"/>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it-IT" sz="32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it-IT" sz="3200" b="1" i="0" u="none" strike="noStrike" kern="1200" cap="none" spc="0" normalizeH="0" baseline="0" noProof="0">
                <a:ln>
                  <a:noFill/>
                </a:ln>
                <a:solidFill>
                  <a:schemeClr val="tx1"/>
                </a:solidFill>
                <a:effectLst/>
                <a:uLnTx/>
                <a:uFillTx/>
                <a:latin typeface="+mn-lt"/>
                <a:ea typeface="+mn-ea"/>
                <a:cs typeface="Arial" panose="020B0604020202020204" pitchFamily="34" charset="0"/>
              </a:rPr>
              <a:t>阻止：</a:t>
            </a:r>
            <a:r>
              <a:rPr kumimoji="0" lang="it-IT" sz="32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endParaRPr kumimoji="0" lang="it-IT" sz="32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6" name="CasellaDiTesto 15"/>
          <p:cNvSpPr txBox="1"/>
          <p:nvPr/>
        </p:nvSpPr>
        <p:spPr>
          <a:xfrm>
            <a:off x="0" y="5665788"/>
            <a:ext cx="9144000" cy="52197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t-IT" sz="2800" b="1" i="1" u="none" strike="noStrike" kern="1200" cap="none" spc="0" normalizeH="0" baseline="0" noProof="0" dirty="0">
                <a:ln>
                  <a:noFill/>
                </a:ln>
                <a:solidFill>
                  <a:schemeClr val="tx1"/>
                </a:solidFill>
                <a:effectLst/>
                <a:uLnTx/>
                <a:uFillTx/>
                <a:latin typeface="+mn-lt"/>
                <a:ea typeface="+mn-ea"/>
                <a:cs typeface="+mn-cs"/>
              </a:rPr>
              <a:t>因为Glubran 2也与体液反应</a:t>
            </a:r>
            <a:r>
              <a:rPr kumimoji="0" lang="en-US" altLang="it-IT" sz="2800" b="1" i="1" u="none" strike="noStrike" kern="1200" cap="none" spc="0" normalizeH="0" baseline="0" noProof="0" dirty="0">
                <a:ln>
                  <a:noFill/>
                </a:ln>
                <a:solidFill>
                  <a:schemeClr val="tx1"/>
                </a:solidFill>
                <a:effectLst/>
                <a:uLnTx/>
                <a:uFillTx/>
                <a:latin typeface="+mn-lt"/>
                <a:ea typeface="+mn-ea"/>
                <a:cs typeface="+mn-cs"/>
              </a:rPr>
              <a:t>-</a:t>
            </a:r>
            <a:r>
              <a:rPr kumimoji="0" lang="it-IT" sz="2800" b="1" i="1" u="none" strike="noStrike" kern="1200" cap="none" spc="0" normalizeH="0" baseline="0" noProof="0" dirty="0">
                <a:ln>
                  <a:noFill/>
                </a:ln>
                <a:solidFill>
                  <a:schemeClr val="tx1"/>
                </a:solidFill>
                <a:effectLst/>
                <a:uLnTx/>
                <a:uFillTx/>
                <a:latin typeface="+mn-lt"/>
                <a:ea typeface="+mn-ea"/>
                <a:cs typeface="+mn-cs"/>
              </a:rPr>
              <a:t>非血性质</a:t>
            </a:r>
            <a:r>
              <a:rPr kumimoji="0" lang="zh-CN" altLang="it-IT" sz="2800" b="1" i="1" u="none" strike="noStrike" kern="1200" cap="none" spc="0" normalizeH="0" baseline="0" noProof="0" dirty="0">
                <a:ln>
                  <a:noFill/>
                </a:ln>
                <a:solidFill>
                  <a:schemeClr val="tx1"/>
                </a:solidFill>
                <a:effectLst/>
                <a:uLnTx/>
                <a:uFillTx/>
                <a:latin typeface="+mn-lt"/>
                <a:ea typeface="+mn-ea"/>
                <a:cs typeface="+mn-cs"/>
              </a:rPr>
              <a:t>的</a:t>
            </a:r>
            <a:r>
              <a:rPr kumimoji="0" lang="it-IT"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rPr>
              <a:t>胆汁</a:t>
            </a:r>
            <a:r>
              <a:rPr kumimoji="0" lang="it-IT" sz="2800" b="1" i="1" u="none" strike="noStrike" kern="1200" cap="none" spc="0" normalizeH="0" baseline="0" noProof="0" dirty="0">
                <a:ln>
                  <a:noFill/>
                </a:ln>
                <a:solidFill>
                  <a:schemeClr val="tx1"/>
                </a:solidFill>
                <a:effectLst/>
                <a:uLnTx/>
                <a:uFillTx/>
                <a:latin typeface="+mn-lt"/>
                <a:ea typeface="+mn-ea"/>
                <a:cs typeface="+mn-cs"/>
              </a:rPr>
              <a:t>！</a:t>
            </a:r>
            <a:endParaRPr kumimoji="0" lang="it-IT" sz="2800" b="1" i="1" u="none" strike="noStrike" kern="1200" cap="none" spc="0" normalizeH="0" baseline="0" noProof="0" dirty="0">
              <a:ln>
                <a:noFill/>
              </a:ln>
              <a:solidFill>
                <a:schemeClr val="tx1"/>
              </a:solidFill>
              <a:effectLst/>
              <a:uLnTx/>
              <a:uFillTx/>
              <a:latin typeface="+mn-lt"/>
              <a:ea typeface="+mn-ea"/>
              <a:cs typeface="+mn-cs"/>
            </a:endParaRPr>
          </a:p>
        </p:txBody>
      </p:sp>
      <p:grpSp>
        <p:nvGrpSpPr>
          <p:cNvPr id="55308" name="Group 6"/>
          <p:cNvGrpSpPr/>
          <p:nvPr/>
        </p:nvGrpSpPr>
        <p:grpSpPr>
          <a:xfrm>
            <a:off x="76200" y="152400"/>
            <a:ext cx="1341438" cy="701675"/>
            <a:chOff x="4889" y="3734"/>
            <a:chExt cx="845" cy="442"/>
          </a:xfrm>
        </p:grpSpPr>
        <p:sp>
          <p:nvSpPr>
            <p:cNvPr id="55309"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55310"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300" fill="hold">
                                          <p:stCondLst>
                                            <p:cond delay="0"/>
                                          </p:stCondLst>
                                        </p:cTn>
                                        <p:tgtEl>
                                          <p:spTgt spid="2"/>
                                        </p:tgtEl>
                                        <p:attrNameLst>
                                          <p:attrName>ppt_x</p:attrName>
                                        </p:attrNameLst>
                                      </p:cBhvr>
                                    </p:anim>
                                    <p:anim from="0" to="-1.0" calcmode="lin" valueType="num">
                                      <p:cBhvr>
                                        <p:cTn id="8" dur="100" decel="50000" autoRev="1" fill="hold">
                                          <p:stCondLst>
                                            <p:cond delay="300"/>
                                          </p:stCondLst>
                                        </p:cTn>
                                        <p:tgtEl>
                                          <p:spTgt spid="2"/>
                                        </p:tgtEl>
                                        <p:attrNameLst>
                                          <p:attrName>xshear</p:attrName>
                                        </p:attrNameLst>
                                      </p:cBhvr>
                                    </p:anim>
                                    <p:animScale>
                                      <p:cBhvr>
                                        <p:cTn id="9" dur="100" decel="100000" autoRev="1" fill="hold">
                                          <p:stCondLst>
                                            <p:cond delay="300"/>
                                          </p:stCondLst>
                                        </p:cTn>
                                        <p:tgtEl>
                                          <p:spTgt spid="2"/>
                                        </p:tgtEl>
                                      </p:cBhvr>
                                      <p:from x="100000" y="100000"/>
                                      <p:to x="80000" y="100000"/>
                                    </p:animScale>
                                    <p:anim by="(#ppt_h/3+#ppt_w*0.1)" calcmode="lin" valueType="num">
                                      <p:cBhvr additive="sum">
                                        <p:cTn id="10" dur="100" decel="100000" autoRev="1" fill="hold">
                                          <p:stCondLst>
                                            <p:cond delay="3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bwMode="auto">
          <a:xfrm>
            <a:off x="466725" y="3392488"/>
            <a:ext cx="8229600" cy="3409950"/>
          </a:xfrm>
          <a:prstGeom prst="rect">
            <a:avLst/>
          </a:prstGeom>
          <a:solidFill>
            <a:schemeClr val="bg1"/>
          </a:solidFill>
          <a:ln w="381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2" name="Rectangle 1"/>
          <p:cNvSpPr>
            <a:spLocks noChangeArrowheads="1"/>
          </p:cNvSpPr>
          <p:nvPr/>
        </p:nvSpPr>
        <p:spPr bwMode="auto">
          <a:xfrm>
            <a:off x="466725" y="3527425"/>
            <a:ext cx="8229600" cy="180213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a:spAutoFit/>
          </a:bodyP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lang="en-GB" altLang="x-none" sz="2800" b="1" strike="noStrike" noProof="1">
              <a:solidFill>
                <a:srgbClr val="002776"/>
              </a:solidFill>
              <a:latin typeface="Calibri" panose="020F0502020204030204" pitchFamily="34" charset="0"/>
              <a:ea typeface="Times New Roman" panose="02020603050405020304" pitchFamily="18" charset="0"/>
            </a:endParaRPr>
          </a:p>
          <a:p>
            <a:pPr lvl="0" algn="ctr" fontAlgn="base"/>
            <a:r>
              <a:rPr lang="en-GB" altLang="x-none" sz="2800" b="1" strike="noStrike" noProof="1">
                <a:solidFill>
                  <a:srgbClr val="002776"/>
                </a:solidFill>
                <a:latin typeface="Calibri" panose="020F0502020204030204" pitchFamily="34" charset="0"/>
                <a:ea typeface="Times New Roman" panose="02020603050405020304" pitchFamily="18" charset="0"/>
              </a:rPr>
              <a:t>“用于术中控制胆汁渗漏的关键因素（即有效的</a:t>
            </a:r>
            <a:r>
              <a:rPr lang="en-GB" altLang="x-none" sz="2800" b="1" dirty="0">
                <a:solidFill>
                  <a:srgbClr val="FF0000"/>
                </a:solidFill>
                <a:effectLst>
                  <a:outerShdw blurRad="38100" dist="38100" dir="2700000">
                    <a:srgbClr val="000000"/>
                  </a:outerShdw>
                </a:effectLst>
                <a:latin typeface="Calibri" panose="020F0502020204030204" pitchFamily="34" charset="0"/>
                <a:ea typeface="Times New Roman" panose="02020603050405020304" pitchFamily="18" charset="0"/>
                <a:sym typeface="+mn-ea"/>
              </a:rPr>
              <a:t>BILIOSTASIS</a:t>
            </a:r>
            <a:r>
              <a:rPr lang="en-GB" altLang="x-none" sz="2800" dirty="0">
                <a:solidFill>
                  <a:srgbClr val="002776"/>
                </a:solidFill>
                <a:latin typeface="Calibri" panose="020F0502020204030204" pitchFamily="34" charset="0"/>
                <a:ea typeface="Times New Roman" panose="02020603050405020304" pitchFamily="18" charset="0"/>
                <a:sym typeface="+mn-ea"/>
              </a:rPr>
              <a:t> </a:t>
            </a:r>
            <a:r>
              <a:rPr lang="en-GB" altLang="x-none" sz="2800" b="1" strike="noStrike" noProof="1">
                <a:solidFill>
                  <a:srgbClr val="002776"/>
                </a:solidFill>
                <a:latin typeface="Calibri" panose="020F0502020204030204" pitchFamily="34" charset="0"/>
                <a:ea typeface="Times New Roman" panose="02020603050405020304" pitchFamily="18" charset="0"/>
              </a:rPr>
              <a:t>防止</a:t>
            </a:r>
            <a:r>
              <a:rPr lang="zh-CN" altLang="en-GB" sz="2800" b="1" strike="noStrike" noProof="1">
                <a:solidFill>
                  <a:srgbClr val="002776"/>
                </a:solidFill>
                <a:latin typeface="Calibri" panose="020F0502020204030204" pitchFamily="34" charset="0"/>
                <a:ea typeface="宋体" panose="02010600030101010101" pitchFamily="2" charset="-122"/>
              </a:rPr>
              <a:t>胆汁瘤的</a:t>
            </a:r>
            <a:r>
              <a:rPr lang="en-GB" altLang="x-none" sz="2800" b="1" strike="noStrike" noProof="1">
                <a:solidFill>
                  <a:srgbClr val="002776"/>
                </a:solidFill>
                <a:latin typeface="Calibri" panose="020F0502020204030204" pitchFamily="34" charset="0"/>
                <a:ea typeface="Times New Roman" panose="02020603050405020304" pitchFamily="18" charset="0"/>
              </a:rPr>
              <a:t>形成）是具有适合于肝切除的表面或切片的</a:t>
            </a:r>
            <a:r>
              <a:rPr lang="en-GB" altLang="x-none" sz="2800" b="1" u="sng" strike="noStrike" noProof="1">
                <a:solidFill>
                  <a:srgbClr val="FF0000"/>
                </a:solidFill>
                <a:effectLst>
                  <a:outerShdw blurRad="38100" dist="38100" dir="2700000">
                    <a:srgbClr val="000000"/>
                  </a:outerShdw>
                </a:effectLst>
                <a:latin typeface="Calibri" panose="020F0502020204030204" pitchFamily="34" charset="0"/>
                <a:ea typeface="Times New Roman" panose="02020603050405020304" pitchFamily="18" charset="0"/>
              </a:rPr>
              <a:t>粘附作用</a:t>
            </a:r>
            <a:r>
              <a:rPr lang="en-GB" altLang="x-none" sz="2800" b="1" strike="noStrike" noProof="1">
                <a:solidFill>
                  <a:srgbClr val="002776"/>
                </a:solidFill>
                <a:latin typeface="Calibri" panose="020F0502020204030204" pitchFamily="34" charset="0"/>
                <a:ea typeface="Times New Roman" panose="02020603050405020304" pitchFamily="18" charset="0"/>
              </a:rPr>
              <a:t>的</a:t>
            </a:r>
            <a:r>
              <a:rPr lang="en-GB" altLang="x-none" sz="2800" b="1" u="sng" strike="noStrike" noProof="1">
                <a:solidFill>
                  <a:srgbClr val="FF0000"/>
                </a:solidFill>
                <a:effectLst>
                  <a:outerShdw blurRad="38100" dist="38100" dir="2700000">
                    <a:srgbClr val="000000"/>
                  </a:outerShdw>
                </a:effectLst>
                <a:latin typeface="Calibri" panose="020F0502020204030204" pitchFamily="34" charset="0"/>
                <a:ea typeface="Times New Roman" panose="02020603050405020304" pitchFamily="18" charset="0"/>
              </a:rPr>
              <a:t>密封剂</a:t>
            </a:r>
            <a:r>
              <a:rPr lang="en-GB" altLang="x-none" sz="2800" b="1" strike="noStrike" noProof="1">
                <a:solidFill>
                  <a:srgbClr val="002776"/>
                </a:solidFill>
                <a:latin typeface="Calibri" panose="020F0502020204030204" pitchFamily="34" charset="0"/>
                <a:ea typeface="Times New Roman" panose="02020603050405020304" pitchFamily="18" charset="0"/>
              </a:rPr>
              <a:t>的可用性”</a:t>
            </a:r>
            <a:endParaRPr lang="en-GB" altLang="x-none" sz="2800" b="1" strike="noStrike" noProof="1">
              <a:solidFill>
                <a:srgbClr val="002776"/>
              </a:solidFill>
              <a:latin typeface="Calibri" panose="020F0502020204030204" pitchFamily="34" charset="0"/>
              <a:ea typeface="Times New Roman" panose="02020603050405020304" pitchFamily="18" charset="0"/>
            </a:endParaRPr>
          </a:p>
        </p:txBody>
      </p:sp>
      <p:sp>
        <p:nvSpPr>
          <p:cNvPr id="15363" name="CasellaDiTesto 3"/>
          <p:cNvSpPr txBox="1">
            <a:spLocks noChangeArrowheads="1"/>
          </p:cNvSpPr>
          <p:nvPr/>
        </p:nvSpPr>
        <p:spPr bwMode="auto">
          <a:xfrm>
            <a:off x="-330591" y="7263"/>
            <a:ext cx="9643403" cy="2286000"/>
          </a:xfrm>
          <a:prstGeom prst="rect">
            <a:avLst/>
          </a:prstGeom>
          <a:noFill/>
          <a:ln w="38100">
            <a:noFill/>
            <a:miter lim="800000"/>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4400" b="1" i="0" u="none" strike="noStrike" kern="1200" cap="none" spc="0" normalizeH="0" baseline="0" noProof="0" dirty="0">
                <a:ln>
                  <a:noFill/>
                </a:ln>
                <a:solidFill>
                  <a:srgbClr val="002776"/>
                </a:solidFill>
                <a:effectLst/>
                <a:uLnTx/>
                <a:uFillTx/>
                <a:latin typeface="+mn-lt"/>
                <a:ea typeface="+mn-ea"/>
                <a:cs typeface="+mn-cs"/>
              </a:rPr>
              <a:t>使用原则</a:t>
            </a:r>
            <a:endParaRPr kumimoji="0" lang="en-GB" sz="5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GB" sz="5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mn-lt"/>
                <a:ea typeface="+mn-ea"/>
                <a:cs typeface="+mn-cs"/>
              </a:rPr>
              <a:t>GLUBRAN 2 </a:t>
            </a:r>
            <a:r>
              <a:rPr kumimoji="0" lang="zh-CN" altLang="en-GB" sz="5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mn-lt"/>
                <a:ea typeface="+mn-ea"/>
                <a:cs typeface="+mn-cs"/>
              </a:rPr>
              <a:t>作为一种</a:t>
            </a:r>
            <a:endParaRPr kumimoji="0" lang="zh-CN" altLang="en-GB" sz="5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GB" sz="5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mn-lt"/>
                <a:ea typeface="+mn-ea"/>
                <a:cs typeface="+mn-cs"/>
              </a:rPr>
              <a:t>双层密封剂</a:t>
            </a:r>
            <a:endParaRPr kumimoji="0" lang="en-GB" sz="5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mn-lt"/>
              <a:ea typeface="+mn-ea"/>
              <a:cs typeface="+mn-cs"/>
            </a:endParaRPr>
          </a:p>
        </p:txBody>
      </p:sp>
      <p:sp>
        <p:nvSpPr>
          <p:cNvPr id="4" name="CasellaDiTesto 3"/>
          <p:cNvSpPr txBox="1">
            <a:spLocks noChangeArrowheads="1"/>
          </p:cNvSpPr>
          <p:nvPr/>
        </p:nvSpPr>
        <p:spPr bwMode="auto">
          <a:xfrm>
            <a:off x="9525" y="2238214"/>
            <a:ext cx="9144000" cy="1069975"/>
          </a:xfrm>
          <a:prstGeom prst="rect">
            <a:avLst/>
          </a:prstGeom>
          <a:noFill/>
          <a:ln w="9525">
            <a:noFill/>
            <a:miter lim="800000"/>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2400" b="1" i="1" u="none" strike="noStrike" kern="1200" cap="none" spc="0" normalizeH="0" baseline="0" noProof="0" dirty="0">
                <a:ln>
                  <a:noFill/>
                </a:ln>
                <a:solidFill>
                  <a:srgbClr val="002776"/>
                </a:solidFill>
                <a:effectLst/>
                <a:uLnTx/>
                <a:uFillTx/>
                <a:latin typeface="+mn-lt"/>
                <a:ea typeface="+mn-ea"/>
                <a:cs typeface="+mn-cs"/>
              </a:rPr>
              <a:t>Francesco Izzo博士，</a:t>
            </a:r>
            <a:endParaRPr kumimoji="0" lang="en-GB" sz="2000" b="1" i="1" u="none" strike="noStrike" kern="1200" cap="none" spc="0" normalizeH="0" baseline="0" noProof="0" dirty="0">
              <a:ln>
                <a:noFill/>
              </a:ln>
              <a:solidFill>
                <a:srgbClr val="002776"/>
              </a:solidFill>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GB" sz="2000" b="1" i="1" u="none" strike="noStrike" kern="1200" cap="none" spc="0" normalizeH="0" baseline="0" noProof="0" dirty="0">
                <a:ln>
                  <a:noFill/>
                </a:ln>
                <a:solidFill>
                  <a:srgbClr val="002776"/>
                </a:solidFill>
                <a:effectLst/>
                <a:uLnTx/>
                <a:uFillTx/>
                <a:latin typeface="+mn-lt"/>
                <a:ea typeface="+mn-ea"/>
                <a:cs typeface="+mn-cs"/>
              </a:rPr>
              <a:t>肝胆外科主任</a:t>
            </a:r>
            <a:endParaRPr kumimoji="0" lang="en-GB" sz="2000" b="1" i="1" u="none" strike="noStrike" kern="1200" cap="none" spc="0" normalizeH="0" baseline="0" noProof="0" dirty="0">
              <a:ln>
                <a:noFill/>
              </a:ln>
              <a:solidFill>
                <a:srgbClr val="002776"/>
              </a:solidFill>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GB" sz="2000" b="1" i="1" u="none" strike="noStrike" kern="1200" cap="none" spc="0" normalizeH="0" baseline="0" noProof="0" dirty="0">
                <a:ln>
                  <a:noFill/>
                </a:ln>
                <a:solidFill>
                  <a:srgbClr val="002776"/>
                </a:solidFill>
                <a:effectLst/>
                <a:uLnTx/>
                <a:uFillTx/>
                <a:latin typeface="+mn-lt"/>
                <a:ea typeface="+mn-ea"/>
                <a:cs typeface="+mn-cs"/>
              </a:rPr>
              <a:t>国家肿瘤研究所 - «G. 帕斯卡»基金会，那不勒斯</a:t>
            </a:r>
            <a:endParaRPr kumimoji="0" lang="en-GB" sz="2000" b="1" i="1" u="none" strike="noStrike" kern="1200" cap="none" spc="0" normalizeH="0" baseline="0" noProof="0" dirty="0">
              <a:ln>
                <a:noFill/>
              </a:ln>
              <a:solidFill>
                <a:srgbClr val="002776"/>
              </a:solidFill>
              <a:effectLst/>
              <a:uLnTx/>
              <a:uFillTx/>
              <a:latin typeface="+mn-lt"/>
              <a:ea typeface="+mn-ea"/>
              <a:cs typeface="+mn-cs"/>
            </a:endParaRPr>
          </a:p>
        </p:txBody>
      </p:sp>
      <p:pic>
        <p:nvPicPr>
          <p:cNvPr id="15365" name="Picture 14" descr="http://www.sensilab.it/media/wysiwyg/4.png"/>
          <p:cNvPicPr>
            <a:picLocks noChangeAspect="1" noChangeArrowheads="1"/>
          </p:cNvPicPr>
          <p:nvPr/>
        </p:nvPicPr>
        <p:blipFill>
          <a:blip r:embed="rId1" cstate="print"/>
          <a:srcRect/>
          <a:stretch>
            <a:fillRect/>
          </a:stretch>
        </p:blipFill>
        <p:spPr bwMode="auto">
          <a:xfrm>
            <a:off x="7767636" y="112712"/>
            <a:ext cx="1376364" cy="784225"/>
          </a:xfrm>
          <a:prstGeom prst="rect">
            <a:avLst/>
          </a:prstGeom>
          <a:ln>
            <a:noFill/>
          </a:ln>
          <a:effectLst>
            <a:softEdge rad="112500"/>
          </a:effectLst>
        </p:spPr>
      </p:pic>
      <p:grpSp>
        <p:nvGrpSpPr>
          <p:cNvPr id="57350" name="Group 6"/>
          <p:cNvGrpSpPr/>
          <p:nvPr/>
        </p:nvGrpSpPr>
        <p:grpSpPr>
          <a:xfrm>
            <a:off x="76200" y="152400"/>
            <a:ext cx="1341438" cy="701675"/>
            <a:chOff x="4889" y="3734"/>
            <a:chExt cx="845" cy="442"/>
          </a:xfrm>
        </p:grpSpPr>
        <p:sp>
          <p:nvSpPr>
            <p:cNvPr id="57351"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57352"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char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Immagine 2"/>
          <p:cNvPicPr>
            <a:picLocks noChangeAspect="1"/>
          </p:cNvPicPr>
          <p:nvPr/>
        </p:nvPicPr>
        <p:blipFill>
          <a:blip r:embed="rId1"/>
          <a:stretch>
            <a:fillRect/>
          </a:stretch>
        </p:blipFill>
        <p:spPr>
          <a:xfrm>
            <a:off x="347663" y="1101725"/>
            <a:ext cx="2976562" cy="4079875"/>
          </a:xfrm>
          <a:prstGeom prst="rect">
            <a:avLst/>
          </a:prstGeom>
          <a:noFill/>
          <a:ln w="9525">
            <a:noFill/>
          </a:ln>
        </p:spPr>
      </p:pic>
      <p:pic>
        <p:nvPicPr>
          <p:cNvPr id="59394" name="Immagine 4"/>
          <p:cNvPicPr>
            <a:picLocks noChangeAspect="1"/>
          </p:cNvPicPr>
          <p:nvPr/>
        </p:nvPicPr>
        <p:blipFill>
          <a:blip r:embed="rId2"/>
          <a:srcRect b="74854"/>
          <a:stretch>
            <a:fillRect/>
          </a:stretch>
        </p:blipFill>
        <p:spPr>
          <a:xfrm>
            <a:off x="2543175" y="2619375"/>
            <a:ext cx="6391275" cy="2133600"/>
          </a:xfrm>
          <a:prstGeom prst="rect">
            <a:avLst/>
          </a:prstGeom>
          <a:noFill/>
          <a:ln w="9525">
            <a:noFill/>
          </a:ln>
        </p:spPr>
      </p:pic>
      <p:grpSp>
        <p:nvGrpSpPr>
          <p:cNvPr id="59395" name="Group 6"/>
          <p:cNvGrpSpPr/>
          <p:nvPr/>
        </p:nvGrpSpPr>
        <p:grpSpPr>
          <a:xfrm>
            <a:off x="76200" y="152400"/>
            <a:ext cx="1341438" cy="701675"/>
            <a:chOff x="4889" y="3734"/>
            <a:chExt cx="845" cy="442"/>
          </a:xfrm>
        </p:grpSpPr>
        <p:sp>
          <p:nvSpPr>
            <p:cNvPr id="59396"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59397"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pic>
        <p:nvPicPr>
          <p:cNvPr id="14" name="Picture 14" descr="http://www.sensilab.it/media/wysiwyg/4.png"/>
          <p:cNvPicPr>
            <a:picLocks noChangeAspect="1" noChangeArrowheads="1"/>
          </p:cNvPicPr>
          <p:nvPr/>
        </p:nvPicPr>
        <p:blipFill>
          <a:blip r:embed="rId3" cstate="print"/>
          <a:srcRect/>
          <a:stretch>
            <a:fillRect/>
          </a:stretch>
        </p:blipFill>
        <p:spPr bwMode="auto">
          <a:xfrm>
            <a:off x="7767636" y="112712"/>
            <a:ext cx="1376364" cy="784225"/>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577" name="Group 4"/>
          <p:cNvGrpSpPr/>
          <p:nvPr/>
        </p:nvGrpSpPr>
        <p:grpSpPr>
          <a:xfrm>
            <a:off x="76200" y="152400"/>
            <a:ext cx="1341438" cy="701675"/>
            <a:chOff x="4889" y="3734"/>
            <a:chExt cx="845" cy="442"/>
          </a:xfrm>
        </p:grpSpPr>
        <p:sp>
          <p:nvSpPr>
            <p:cNvPr id="24578" name="Rectangle 5"/>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24579" name="Text Box 6"/>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6" name="Rectangle 2"/>
          <p:cNvSpPr>
            <a:spLocks noChangeArrowheads="1"/>
          </p:cNvSpPr>
          <p:nvPr/>
        </p:nvSpPr>
        <p:spPr bwMode="auto">
          <a:xfrm>
            <a:off x="2901950" y="190500"/>
            <a:ext cx="3071813" cy="769938"/>
          </a:xfrm>
          <a:prstGeom prst="rect">
            <a:avLst/>
          </a:prstGeom>
          <a:noFill/>
          <a:ln w="9525">
            <a:noFill/>
            <a:miter lim="800000"/>
          </a:ln>
          <a:effectLst/>
        </p:spPr>
        <p:txBody>
          <a:bodyPr wrap="none">
            <a:spAutoFit/>
          </a:bodyPr>
          <a:lstStyle/>
          <a:p>
            <a:pPr lvl="0" algn="ctr" fontAlgn="base"/>
            <a:r>
              <a:rPr lang="en-US" altLang="zh-CN" sz="44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GLUBRAN</a:t>
            </a:r>
            <a:r>
              <a:rPr lang="en-US" altLang="zh-CN" sz="4000" b="1" strike="noStrike" baseline="30000"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a:t>
            </a:r>
            <a:r>
              <a:rPr lang="en-US" altLang="zh-CN" sz="44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2</a:t>
            </a:r>
            <a:r>
              <a:rPr lang="en-US" altLang="zh-CN" sz="4400" b="1" strike="noStrike" noProof="1">
                <a:solidFill>
                  <a:schemeClr val="accent1"/>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 </a:t>
            </a:r>
            <a:endParaRPr lang="en-US" altLang="zh-CN" sz="4400" b="1" strike="noStrike" noProof="1">
              <a:solidFill>
                <a:schemeClr val="accent1"/>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pic>
        <p:nvPicPr>
          <p:cNvPr id="22533" name="Picture 14" descr="http://www.rayur.com/wp-content/uploads/2012/06/abdominal-organs.jpg"/>
          <p:cNvPicPr>
            <a:picLocks noChangeAspect="1" noChangeArrowheads="1"/>
          </p:cNvPicPr>
          <p:nvPr/>
        </p:nvPicPr>
        <p:blipFill>
          <a:blip r:embed="rId1" cstate="print"/>
          <a:srcRect/>
          <a:stretch>
            <a:fillRect/>
          </a:stretch>
        </p:blipFill>
        <p:spPr bwMode="auto">
          <a:xfrm>
            <a:off x="8170861" y="104775"/>
            <a:ext cx="801689" cy="1019175"/>
          </a:xfrm>
          <a:prstGeom prst="rect">
            <a:avLst/>
          </a:prstGeom>
          <a:ln>
            <a:noFill/>
          </a:ln>
          <a:effectLst>
            <a:softEdge rad="112500"/>
          </a:effectLst>
        </p:spPr>
      </p:pic>
      <p:pic>
        <p:nvPicPr>
          <p:cNvPr id="24582" name="图片 3" descr="JX(6O1MZ$7JRT(Q2RG[ZP`3"/>
          <p:cNvPicPr>
            <a:picLocks noChangeAspect="1"/>
          </p:cNvPicPr>
          <p:nvPr/>
        </p:nvPicPr>
        <p:blipFill>
          <a:blip r:embed="rId2"/>
          <a:stretch>
            <a:fillRect/>
          </a:stretch>
        </p:blipFill>
        <p:spPr>
          <a:xfrm>
            <a:off x="1609725" y="960438"/>
            <a:ext cx="5924550" cy="5843587"/>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881063" y="1267778"/>
            <a:ext cx="7200900" cy="765175"/>
          </a:xfrm>
          <a:prstGeom prst="rect">
            <a:avLst/>
          </a:prstGeom>
          <a:solidFill>
            <a:schemeClr val="bg2">
              <a:lumMod val="85000"/>
            </a:schemeClr>
          </a:solidFill>
          <a:ln w="19050">
            <a:noFill/>
          </a:ln>
          <a:effectLst>
            <a:outerShdw blurRad="50800" dist="38100" dir="2700000" algn="tl" rotWithShape="0">
              <a:prstClr val="black">
                <a:alpha val="40000"/>
              </a:prstClr>
            </a:outerShdw>
          </a:effectLst>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GB" sz="2200" b="1" i="0" u="none" strike="noStrike" kern="1200" cap="none" spc="0" normalizeH="0" baseline="0" noProof="0" dirty="0">
                <a:ln>
                  <a:noFill/>
                </a:ln>
                <a:solidFill>
                  <a:srgbClr val="002776"/>
                </a:solidFill>
                <a:effectLst/>
                <a:uLnTx/>
                <a:uFillTx/>
                <a:latin typeface="Calibri" panose="020F0502020204030204" pitchFamily="34" charset="0"/>
                <a:ea typeface="+mn-ea"/>
                <a:cs typeface="+mn-cs"/>
              </a:rPr>
              <a:t>病例数：2014年95例主要肝切除，</a:t>
            </a:r>
            <a:endParaRPr kumimoji="0" lang="en-GB" sz="2200" b="1" i="0" u="none" strike="noStrike" kern="1200" cap="none" spc="0" normalizeH="0" baseline="0" noProof="0" dirty="0">
              <a:ln>
                <a:noFill/>
              </a:ln>
              <a:solidFill>
                <a:srgbClr val="002776"/>
              </a:solidFill>
              <a:effectLst/>
              <a:uLnTx/>
              <a:uFillTx/>
              <a:latin typeface="Calibri" panose="020F0502020204030204" pitchFamily="34" charset="0"/>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defRPr/>
            </a:pPr>
            <a:r>
              <a:rPr kumimoji="0" lang="en-GB" sz="2200" b="1" i="0" u="none" strike="noStrike" kern="1200" cap="none" spc="0" normalizeH="0" baseline="0" noProof="0" dirty="0">
                <a:ln>
                  <a:noFill/>
                </a:ln>
                <a:solidFill>
                  <a:srgbClr val="002776"/>
                </a:solidFill>
                <a:effectLst/>
                <a:uLnTx/>
                <a:uFillTx/>
                <a:latin typeface="Calibri" panose="020F0502020204030204" pitchFamily="34" charset="0"/>
                <a:ea typeface="+mn-ea"/>
                <a:cs typeface="+mn-cs"/>
              </a:rPr>
              <a:t>其中63例为转移性结直肠癌</a:t>
            </a:r>
            <a:endParaRPr kumimoji="0" lang="en-GB" sz="2200" b="1" i="0" u="none" strike="noStrike" kern="1200" cap="none" spc="0" normalizeH="0" baseline="0" noProof="0" dirty="0">
              <a:ln>
                <a:noFill/>
              </a:ln>
              <a:solidFill>
                <a:srgbClr val="002776"/>
              </a:solidFill>
              <a:effectLst/>
              <a:uLnTx/>
              <a:uFillTx/>
              <a:latin typeface="Calibri" panose="020F0502020204030204" pitchFamily="34" charset="0"/>
              <a:ea typeface="+mn-ea"/>
              <a:cs typeface="+mn-cs"/>
            </a:endParaRPr>
          </a:p>
        </p:txBody>
      </p:sp>
      <p:sp>
        <p:nvSpPr>
          <p:cNvPr id="6" name="Rettangolo 5"/>
          <p:cNvSpPr/>
          <p:nvPr/>
        </p:nvSpPr>
        <p:spPr>
          <a:xfrm>
            <a:off x="895350" y="4346575"/>
            <a:ext cx="7210425" cy="2225040"/>
          </a:xfrm>
          <a:prstGeom prst="rect">
            <a:avLst/>
          </a:prstGeom>
          <a:solidFill>
            <a:schemeClr val="bg2">
              <a:lumMod val="85000"/>
            </a:schemeClr>
          </a:soli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spAutoFit/>
          </a:bodyP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r>
              <a:rPr lang="en-GB" altLang="x-none" sz="2800" b="1" strike="noStrike" noProof="1">
                <a:solidFill>
                  <a:srgbClr val="FF0000"/>
                </a:solidFill>
                <a:effectLst>
                  <a:outerShdw blurRad="38100" dist="38100" dir="2700000">
                    <a:srgbClr val="000000"/>
                  </a:outerShdw>
                </a:effectLst>
                <a:latin typeface="Calibri" panose="020F0502020204030204" pitchFamily="34" charset="0"/>
                <a:ea typeface="Arial" panose="020B0604020202020204" pitchFamily="34" charset="0"/>
              </a:rPr>
              <a:t>结果</a:t>
            </a:r>
            <a:endParaRPr lang="en-GB" altLang="x-none" sz="2800" b="1" strike="noStrike" noProof="1">
              <a:solidFill>
                <a:srgbClr val="FF0000"/>
              </a:solidFill>
              <a:effectLst>
                <a:outerShdw blurRad="38100" dist="38100" dir="2700000">
                  <a:srgbClr val="000000"/>
                </a:outerShdw>
              </a:effectLst>
              <a:latin typeface="Calibri" panose="020F0502020204030204" pitchFamily="34" charset="0"/>
              <a:ea typeface="Arial" panose="020B0604020202020204" pitchFamily="34" charset="0"/>
            </a:endParaRPr>
          </a:p>
          <a:p>
            <a:pPr lvl="0" algn="ctr" fontAlgn="base"/>
            <a:r>
              <a:rPr lang="zh-CN" altLang="en-GB" sz="2800" b="1" strike="noStrike" noProof="1">
                <a:solidFill>
                  <a:srgbClr val="FF0000"/>
                </a:solidFill>
                <a:effectLst>
                  <a:outerShdw blurRad="38100" dist="38100" dir="2700000">
                    <a:srgbClr val="000000"/>
                  </a:outerShdw>
                </a:effectLst>
                <a:latin typeface="Calibri" panose="020F0502020204030204" pitchFamily="34" charset="0"/>
                <a:ea typeface="宋体" panose="02010600030101010101" pitchFamily="2" charset="-122"/>
              </a:rPr>
              <a:t>·</a:t>
            </a:r>
            <a:r>
              <a:rPr lang="en-GB" altLang="x-none" sz="2800" b="1" strike="noStrike" noProof="1">
                <a:solidFill>
                  <a:srgbClr val="FF0000"/>
                </a:solidFill>
                <a:effectLst>
                  <a:outerShdw blurRad="38100" dist="38100" dir="2700000">
                    <a:srgbClr val="000000"/>
                  </a:outerShdw>
                </a:effectLst>
                <a:latin typeface="Calibri" panose="020F0502020204030204" pitchFamily="34" charset="0"/>
                <a:ea typeface="Arial" panose="020B0604020202020204" pitchFamily="34" charset="0"/>
              </a:rPr>
              <a:t>没有与使用Glubran 2有关的并发症</a:t>
            </a:r>
            <a:endParaRPr lang="en-GB" altLang="x-none" sz="2800" b="1" strike="noStrike" noProof="1">
              <a:solidFill>
                <a:srgbClr val="FF0000"/>
              </a:solidFill>
              <a:effectLst>
                <a:outerShdw blurRad="38100" dist="38100" dir="2700000">
                  <a:srgbClr val="000000"/>
                </a:outerShdw>
              </a:effectLst>
              <a:latin typeface="Calibri" panose="020F0502020204030204" pitchFamily="34" charset="0"/>
              <a:ea typeface="Arial" panose="020B0604020202020204" pitchFamily="34" charset="0"/>
            </a:endParaRPr>
          </a:p>
          <a:p>
            <a:pPr lvl="0" algn="ctr" fontAlgn="base"/>
            <a:r>
              <a:rPr lang="zh-CN" altLang="en-GB" sz="2800" b="1" dirty="0">
                <a:solidFill>
                  <a:srgbClr val="FF0000"/>
                </a:solidFill>
                <a:effectLst>
                  <a:outerShdw blurRad="38100" dist="38100" dir="2700000">
                    <a:srgbClr val="000000"/>
                  </a:outerShdw>
                </a:effectLst>
                <a:latin typeface="Calibri" panose="020F0502020204030204" pitchFamily="34" charset="0"/>
                <a:ea typeface="宋体" panose="02010600030101010101" pitchFamily="2" charset="-122"/>
                <a:sym typeface="+mn-ea"/>
              </a:rPr>
              <a:t>·</a:t>
            </a:r>
            <a:r>
              <a:rPr lang="en-GB" altLang="x-none" sz="2800" b="1" strike="noStrike" noProof="1">
                <a:solidFill>
                  <a:srgbClr val="FF0000"/>
                </a:solidFill>
                <a:effectLst>
                  <a:outerShdw blurRad="38100" dist="38100" dir="2700000">
                    <a:srgbClr val="000000"/>
                  </a:outerShdw>
                </a:effectLst>
                <a:latin typeface="Calibri" panose="020F0502020204030204" pitchFamily="34" charset="0"/>
                <a:ea typeface="Arial" panose="020B0604020202020204" pitchFamily="34" charset="0"/>
              </a:rPr>
              <a:t>在没有并发症的情况下，生物组织的发病率下降了50％（从21％下降到11％，这与文献报道的值相当）</a:t>
            </a:r>
            <a:endParaRPr lang="en-GB" altLang="x-none" sz="2800" b="1" strike="noStrike" noProof="1">
              <a:solidFill>
                <a:srgbClr val="FF0000"/>
              </a:solidFill>
              <a:effectLst>
                <a:outerShdw blurRad="38100" dist="38100" dir="2700000">
                  <a:srgbClr val="000000"/>
                </a:outerShdw>
              </a:effectLst>
              <a:latin typeface="Calibri" panose="020F0502020204030204" pitchFamily="34" charset="0"/>
              <a:ea typeface="Arial" panose="020B0604020202020204" pitchFamily="34" charset="0"/>
            </a:endParaRPr>
          </a:p>
        </p:txBody>
      </p:sp>
      <p:pic>
        <p:nvPicPr>
          <p:cNvPr id="16390" name="Picture 14" descr="http://www.sensilab.it/media/wysiwyg/4.png"/>
          <p:cNvPicPr>
            <a:picLocks noChangeAspect="1" noChangeArrowheads="1"/>
          </p:cNvPicPr>
          <p:nvPr/>
        </p:nvPicPr>
        <p:blipFill>
          <a:blip r:embed="rId1" cstate="print"/>
          <a:srcRect/>
          <a:stretch>
            <a:fillRect/>
          </a:stretch>
        </p:blipFill>
        <p:spPr bwMode="auto">
          <a:xfrm>
            <a:off x="7767636" y="112712"/>
            <a:ext cx="1376364" cy="784225"/>
          </a:xfrm>
          <a:prstGeom prst="rect">
            <a:avLst/>
          </a:prstGeom>
          <a:ln>
            <a:noFill/>
          </a:ln>
          <a:effectLst>
            <a:softEdge rad="112500"/>
          </a:effectLst>
        </p:spPr>
      </p:pic>
      <p:sp>
        <p:nvSpPr>
          <p:cNvPr id="13" name="Freccia in giù 12"/>
          <p:cNvSpPr/>
          <p:nvPr/>
        </p:nvSpPr>
        <p:spPr>
          <a:xfrm>
            <a:off x="4152900" y="2219325"/>
            <a:ext cx="666750" cy="627063"/>
          </a:xfrm>
          <a:prstGeom prst="downArrow">
            <a:avLst>
              <a:gd name="adj1" fmla="val 50000"/>
              <a:gd name="adj2" fmla="val 50125"/>
            </a:avLst>
          </a:prstGeom>
          <a:solidFill>
            <a:schemeClr val="accent1"/>
          </a:solidFill>
          <a:ln w="9525" cap="flat" cmpd="sng">
            <a:solidFill>
              <a:schemeClr val="tx1"/>
            </a:solidFill>
            <a:prstDash val="solid"/>
            <a:round/>
            <a:headEnd type="none" w="med" len="med"/>
            <a:tailEnd type="none" w="med" len="med"/>
          </a:ln>
        </p:spPr>
        <p:txBody>
          <a:bodyPr wrap="none" anchor="t"/>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grpSp>
        <p:nvGrpSpPr>
          <p:cNvPr id="61445" name="Group 6"/>
          <p:cNvGrpSpPr/>
          <p:nvPr/>
        </p:nvGrpSpPr>
        <p:grpSpPr>
          <a:xfrm>
            <a:off x="76200" y="152400"/>
            <a:ext cx="1341438" cy="701675"/>
            <a:chOff x="4889" y="3734"/>
            <a:chExt cx="845" cy="442"/>
          </a:xfrm>
        </p:grpSpPr>
        <p:sp>
          <p:nvSpPr>
            <p:cNvPr id="61446"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61447"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16" name="Rettangolo 15"/>
          <p:cNvSpPr/>
          <p:nvPr/>
        </p:nvSpPr>
        <p:spPr>
          <a:xfrm>
            <a:off x="881063" y="2909888"/>
            <a:ext cx="7200900" cy="583565"/>
          </a:xfrm>
          <a:prstGeom prst="rect">
            <a:avLst/>
          </a:prstGeom>
          <a:solidFill>
            <a:schemeClr val="bg2">
              <a:lumMod val="85000"/>
            </a:schemeClr>
          </a:solidFill>
          <a:ln w="19050">
            <a:noFill/>
          </a:ln>
          <a:effectLst>
            <a:outerShdw blurRad="50800" dist="38100" dir="2700000" algn="tl" rotWithShape="0">
              <a:prstClr val="black">
                <a:alpha val="40000"/>
              </a:prstClr>
            </a:outerShdw>
          </a:effectLst>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GB" sz="3200" b="1" i="0" u="none" strike="noStrike" kern="1200" cap="none" spc="0" normalizeH="0" baseline="0" noProof="0" dirty="0">
                <a:ln>
                  <a:noFill/>
                </a:ln>
                <a:solidFill>
                  <a:srgbClr val="002776"/>
                </a:solidFill>
                <a:effectLst>
                  <a:outerShdw blurRad="38100" dist="38100" dir="2700000" algn="tl">
                    <a:srgbClr val="000000">
                      <a:alpha val="43137"/>
                    </a:srgbClr>
                  </a:outerShdw>
                </a:effectLst>
                <a:uLnTx/>
                <a:uFillTx/>
                <a:latin typeface="Calibri" panose="020F0502020204030204" pitchFamily="34" charset="0"/>
                <a:ea typeface="+mn-ea"/>
                <a:cs typeface="+mn-cs"/>
              </a:rPr>
              <a:t> GLUBRAN 2 </a:t>
            </a:r>
            <a:r>
              <a:rPr kumimoji="0" lang="zh-CN" altLang="en-GB" sz="3200" b="1" i="0" u="none" strike="noStrike" kern="1200" cap="none" spc="0" normalizeH="0" baseline="0" noProof="0" dirty="0">
                <a:ln>
                  <a:noFill/>
                </a:ln>
                <a:solidFill>
                  <a:srgbClr val="002776"/>
                </a:solidFill>
                <a:effectLst>
                  <a:outerShdw blurRad="38100" dist="38100" dir="2700000" algn="tl">
                    <a:srgbClr val="000000">
                      <a:alpha val="43137"/>
                    </a:srgbClr>
                  </a:outerShdw>
                </a:effectLst>
                <a:uLnTx/>
                <a:uFillTx/>
                <a:latin typeface="Calibri" panose="020F0502020204030204" pitchFamily="34" charset="0"/>
                <a:ea typeface="+mn-ea"/>
                <a:cs typeface="+mn-cs"/>
              </a:rPr>
              <a:t>喷雾的应用</a:t>
            </a:r>
            <a:endParaRPr kumimoji="0" lang="zh-CN" altLang="en-GB" sz="3200" b="1" i="0" u="none" strike="noStrike" kern="1200" cap="none" spc="0" normalizeH="0" baseline="0" noProof="0" dirty="0">
              <a:ln>
                <a:noFill/>
              </a:ln>
              <a:solidFill>
                <a:srgbClr val="002776"/>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7" name="Freccia in giù 16"/>
          <p:cNvSpPr/>
          <p:nvPr/>
        </p:nvSpPr>
        <p:spPr>
          <a:xfrm>
            <a:off x="4152900" y="3600450"/>
            <a:ext cx="666750" cy="693738"/>
          </a:xfrm>
          <a:prstGeom prst="downArrow">
            <a:avLst>
              <a:gd name="adj1" fmla="val 50000"/>
              <a:gd name="adj2" fmla="val 50121"/>
            </a:avLst>
          </a:prstGeom>
          <a:solidFill>
            <a:schemeClr val="accent1"/>
          </a:solidFill>
          <a:ln w="9525" cap="flat" cmpd="sng">
            <a:solidFill>
              <a:schemeClr val="tx1"/>
            </a:solidFill>
            <a:prstDash val="solid"/>
            <a:round/>
            <a:headEnd type="none" w="med" len="med"/>
            <a:tailEnd type="none" w="med" len="med"/>
          </a:ln>
        </p:spPr>
        <p:txBody>
          <a:bodyPr wrap="none" anchor="t"/>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12" name="CasellaDiTesto 11"/>
          <p:cNvSpPr txBox="1">
            <a:spLocks noChangeArrowheads="1"/>
          </p:cNvSpPr>
          <p:nvPr/>
        </p:nvSpPr>
        <p:spPr bwMode="auto">
          <a:xfrm>
            <a:off x="0" y="139700"/>
            <a:ext cx="9144000" cy="948055"/>
          </a:xfrm>
          <a:prstGeom prst="rect">
            <a:avLst/>
          </a:prstGeom>
          <a:noFill/>
          <a:ln w="9525">
            <a:noFill/>
            <a:miter lim="800000"/>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2400" b="1" i="1" u="none" strike="noStrike" kern="1200" cap="none" spc="0" normalizeH="0" baseline="0" noProof="0" dirty="0">
                <a:ln>
                  <a:noFill/>
                </a:ln>
                <a:solidFill>
                  <a:srgbClr val="002776"/>
                </a:solidFill>
                <a:effectLst/>
                <a:uLnTx/>
                <a:uFillTx/>
                <a:latin typeface="+mn-lt"/>
                <a:ea typeface="+mn-ea"/>
                <a:cs typeface="+mn-cs"/>
              </a:rPr>
              <a:t>Francesco Izzo </a:t>
            </a:r>
            <a:r>
              <a:rPr lang="en-GB" sz="1600" b="1" i="1" noProof="0" dirty="0">
                <a:ln>
                  <a:noFill/>
                </a:ln>
                <a:solidFill>
                  <a:srgbClr val="002776"/>
                </a:solidFill>
                <a:effectLst/>
                <a:uLnTx/>
                <a:uFillTx/>
                <a:latin typeface="+mn-lt"/>
                <a:ea typeface="+mn-ea"/>
                <a:cs typeface="+mn-cs"/>
                <a:sym typeface="+mn-ea"/>
              </a:rPr>
              <a:t>博士，</a:t>
            </a:r>
            <a:endParaRPr kumimoji="0" lang="en-GB" sz="1600" b="1" i="1" u="none" strike="noStrike" kern="1200" cap="none" spc="0" normalizeH="0" baseline="0" noProof="0" dirty="0">
              <a:ln>
                <a:noFill/>
              </a:ln>
              <a:solidFill>
                <a:srgbClr val="002776"/>
              </a:solidFill>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lang="en-GB" sz="1600" b="1" i="1" noProof="0" dirty="0">
                <a:ln>
                  <a:noFill/>
                </a:ln>
                <a:solidFill>
                  <a:srgbClr val="002776"/>
                </a:solidFill>
                <a:effectLst/>
                <a:uLnTx/>
                <a:uFillTx/>
                <a:latin typeface="+mn-lt"/>
                <a:ea typeface="+mn-ea"/>
                <a:cs typeface="+mn-cs"/>
                <a:sym typeface="+mn-ea"/>
              </a:rPr>
              <a:t>肝胆外科主任</a:t>
            </a:r>
            <a:endParaRPr kumimoji="0" lang="en-GB" sz="1600" b="1" i="1" u="none" strike="noStrike" kern="1200" cap="none" spc="0" normalizeH="0" baseline="0" noProof="0" dirty="0">
              <a:ln>
                <a:noFill/>
              </a:ln>
              <a:solidFill>
                <a:srgbClr val="002776"/>
              </a:solidFill>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lang="en-GB" sz="1600" b="1" i="1" noProof="0" dirty="0">
                <a:ln>
                  <a:noFill/>
                </a:ln>
                <a:solidFill>
                  <a:srgbClr val="002776"/>
                </a:solidFill>
                <a:effectLst/>
                <a:uLnTx/>
                <a:uFillTx/>
                <a:latin typeface="+mn-lt"/>
                <a:ea typeface="+mn-ea"/>
                <a:cs typeface="+mn-cs"/>
                <a:sym typeface="+mn-ea"/>
              </a:rPr>
              <a:t>国家肿瘤研究所 - «G. 帕斯卡»基金会，那不勒斯</a:t>
            </a:r>
            <a:endParaRPr kumimoji="0" lang="en-GB" sz="1600" b="1" i="1" u="none" strike="noStrike" kern="1200" cap="none" spc="0" normalizeH="0" baseline="0" noProof="0" dirty="0">
              <a:ln>
                <a:noFill/>
              </a:ln>
              <a:solidFill>
                <a:srgbClr val="002776"/>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3" grpId="0" animBg="1"/>
      <p:bldP spid="16" grpId="0" bldLvl="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14" descr="http://www.sensilab.it/media/wysiwyg/4.png"/>
          <p:cNvPicPr>
            <a:picLocks noChangeAspect="1" noChangeArrowheads="1"/>
          </p:cNvPicPr>
          <p:nvPr/>
        </p:nvPicPr>
        <p:blipFill>
          <a:blip r:embed="rId1" cstate="print"/>
          <a:srcRect/>
          <a:stretch>
            <a:fillRect/>
          </a:stretch>
        </p:blipFill>
        <p:spPr bwMode="auto">
          <a:xfrm>
            <a:off x="7767636" y="112712"/>
            <a:ext cx="1376364" cy="784225"/>
          </a:xfrm>
          <a:prstGeom prst="rect">
            <a:avLst/>
          </a:prstGeom>
          <a:ln>
            <a:noFill/>
          </a:ln>
          <a:effectLst>
            <a:softEdge rad="112500"/>
          </a:effectLst>
        </p:spPr>
      </p:pic>
      <p:sp>
        <p:nvSpPr>
          <p:cNvPr id="10" name="Rectangle 2"/>
          <p:cNvSpPr>
            <a:spLocks noChangeArrowheads="1"/>
          </p:cNvSpPr>
          <p:nvPr/>
        </p:nvSpPr>
        <p:spPr bwMode="auto">
          <a:xfrm>
            <a:off x="0" y="96838"/>
            <a:ext cx="9144000" cy="1108075"/>
          </a:xfrm>
          <a:prstGeom prst="rect">
            <a:avLst/>
          </a:prstGeom>
          <a:noFill/>
          <a:ln w="9525">
            <a:noFill/>
            <a:miter lim="800000"/>
          </a:ln>
          <a:effectLst/>
        </p:spPr>
        <p:txBody>
          <a:bodyPr>
            <a:spAutoFit/>
          </a:bodyPr>
          <a:lstStyle/>
          <a:p>
            <a:pPr lvl="0" algn="ctr" fontAlgn="base"/>
            <a:r>
              <a:rPr lang="en-US" altLang="zh-CN" sz="66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GLUBRAN</a:t>
            </a:r>
            <a:r>
              <a:rPr lang="en-US" altLang="zh-CN" sz="6600" b="1" strike="noStrike" baseline="30000"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a:t>
            </a:r>
            <a:r>
              <a:rPr lang="en-US" altLang="zh-CN" sz="66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2</a:t>
            </a:r>
            <a:r>
              <a:rPr lang="en-US" altLang="zh-CN" sz="4400" b="1" strike="noStrike" noProof="1">
                <a:solidFill>
                  <a:schemeClr val="accent1"/>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 </a:t>
            </a:r>
            <a:endParaRPr lang="en-US" altLang="zh-CN" sz="4400" b="1" strike="noStrike" noProof="1">
              <a:solidFill>
                <a:schemeClr val="accent1"/>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grpSp>
        <p:nvGrpSpPr>
          <p:cNvPr id="62467" name="Group 6"/>
          <p:cNvGrpSpPr/>
          <p:nvPr/>
        </p:nvGrpSpPr>
        <p:grpSpPr>
          <a:xfrm>
            <a:off x="76200" y="152400"/>
            <a:ext cx="1341438" cy="701675"/>
            <a:chOff x="4889" y="3734"/>
            <a:chExt cx="845" cy="442"/>
          </a:xfrm>
        </p:grpSpPr>
        <p:sp>
          <p:nvSpPr>
            <p:cNvPr id="62468"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62469"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11" name="Rettangolo 10"/>
          <p:cNvSpPr/>
          <p:nvPr/>
        </p:nvSpPr>
        <p:spPr bwMode="auto">
          <a:xfrm>
            <a:off x="3533775" y="2524125"/>
            <a:ext cx="2028825" cy="790575"/>
          </a:xfrm>
          <a:prstGeom prst="rect">
            <a:avLst/>
          </a:prstGeom>
          <a:solidFill>
            <a:schemeClr val="accent6">
              <a:lumMod val="50000"/>
            </a:schemeClr>
          </a:solidFill>
          <a:ln w="254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12" name="CasellaDiTesto 11">
            <a:hlinkClick r:id="rId2" action="ppaction://hlinkfile"/>
          </p:cNvPr>
          <p:cNvSpPr txBox="1"/>
          <p:nvPr/>
        </p:nvSpPr>
        <p:spPr>
          <a:xfrm>
            <a:off x="3562350" y="2536825"/>
            <a:ext cx="1981200" cy="76200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视频</a:t>
            </a:r>
            <a:endParaRPr kumimoji="0" lang="zh-CN" alt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0" y="733425"/>
            <a:ext cx="9144000" cy="1188720"/>
          </a:xfrm>
          <a:prstGeom prst="rect">
            <a:avLst/>
          </a:prstGeom>
          <a:noFill/>
          <a:ln w="9525">
            <a:noFill/>
            <a:miter lim="800000"/>
          </a:ln>
        </p:spPr>
        <p:txBody>
          <a:bodyPr>
            <a:spAutoFit/>
          </a:bodyPr>
          <a:lstStyle/>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GB" sz="3600" b="1" i="0" u="none" strike="noStrike" kern="1200" cap="none" spc="0" normalizeH="0" baseline="0" noProof="0" dirty="0">
                <a:ln>
                  <a:noFill/>
                </a:ln>
                <a:solidFill>
                  <a:schemeClr val="tx1"/>
                </a:solidFill>
                <a:effectLst/>
                <a:uLnTx/>
                <a:uFillTx/>
                <a:latin typeface="+mn-lt"/>
                <a:ea typeface="+mn-ea"/>
                <a:cs typeface="+mn-cs"/>
              </a:rPr>
              <a:t>作为薄壁组织密封的竞争对手</a:t>
            </a:r>
            <a:endParaRPr kumimoji="0" lang="zh-CN" altLang="en-GB" sz="36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0" fontAlgn="base" latinLnBrk="0" hangingPunct="0">
              <a:lnSpc>
                <a:spcPct val="100000"/>
              </a:lnSpc>
              <a:spcBef>
                <a:spcPts val="0"/>
              </a:spcBef>
              <a:spcAft>
                <a:spcPct val="0"/>
              </a:spcAft>
              <a:buClrTx/>
              <a:buSzTx/>
              <a:buFontTx/>
              <a:buNone/>
              <a:defRPr/>
            </a:pPr>
            <a:endParaRPr kumimoji="0" lang="en-GB" altLang="it-IT" sz="3600"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51203" name="表格 51202"/>
          <p:cNvGraphicFramePr/>
          <p:nvPr/>
        </p:nvGraphicFramePr>
        <p:xfrm>
          <a:off x="495300" y="1922145"/>
          <a:ext cx="8153400" cy="4963095"/>
        </p:xfrm>
        <a:graphic>
          <a:graphicData uri="http://schemas.openxmlformats.org/drawingml/2006/table">
            <a:tbl>
              <a:tblPr/>
              <a:tblGrid>
                <a:gridCol w="2286000"/>
                <a:gridCol w="2315845"/>
                <a:gridCol w="3551555"/>
              </a:tblGrid>
              <a:tr h="714375">
                <a:tc>
                  <a:txBody>
                    <a:bodyPr/>
                    <a:lstStyle/>
                    <a:p>
                      <a:pPr lvl="0" algn="ctr" eaLnBrk="1" hangingPunct="1">
                        <a:spcBef>
                          <a:spcPct val="20000"/>
                        </a:spcBef>
                        <a:buNone/>
                      </a:pPr>
                      <a:r>
                        <a:rPr lang="en-US" altLang="zh-CN" sz="2800" b="1" dirty="0">
                          <a:solidFill>
                            <a:srgbClr val="000099"/>
                          </a:solidFill>
                          <a:latin typeface="Calibri" panose="020F0502020204030204" pitchFamily="34" charset="0"/>
                          <a:ea typeface="Times New Roman" panose="02020603050405020304" pitchFamily="18" charset="0"/>
                        </a:rPr>
                        <a:t>EVICEL</a:t>
                      </a:r>
                      <a:endParaRPr lang="zh-CN" altLang="en-US" sz="2800" b="1" dirty="0">
                        <a:solidFill>
                          <a:srgbClr val="000099"/>
                        </a:solidFill>
                        <a:latin typeface="Calibri" panose="020F0502020204030204" pitchFamily="34" charset="0"/>
                        <a:ea typeface="Times New Roman" panose="02020603050405020304" pitchFamily="18" charset="0"/>
                      </a:endParaRPr>
                    </a:p>
                  </a:txBody>
                  <a:tcPr marT="45716" marB="45716"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US" altLang="zh-CN" sz="2000" dirty="0">
                          <a:latin typeface="Calibri" panose="020F0502020204030204" pitchFamily="34" charset="0"/>
                          <a:ea typeface="Times New Roman" panose="02020603050405020304" pitchFamily="18" charset="0"/>
                        </a:rPr>
                        <a:t>Johnson &amp; Johnson</a:t>
                      </a:r>
                      <a:r>
                        <a:rPr lang="zh-CN" altLang="en-US" sz="2000" dirty="0">
                          <a:latin typeface="Calibri" panose="020F0502020204030204" pitchFamily="34" charset="0"/>
                          <a:ea typeface="宋体" panose="02010600030101010101" pitchFamily="2" charset="-122"/>
                        </a:rPr>
                        <a:t>强生</a:t>
                      </a:r>
                      <a:r>
                        <a:rPr lang="en-US" altLang="zh-CN" sz="2000" dirty="0">
                          <a:latin typeface="Calibri" panose="020F0502020204030204" pitchFamily="34" charset="0"/>
                          <a:ea typeface="宋体" panose="02010600030101010101" pitchFamily="2" charset="-122"/>
                        </a:rPr>
                        <a:t>&amp;</a:t>
                      </a:r>
                      <a:r>
                        <a:rPr lang="zh-CN" altLang="en-US" sz="2000" dirty="0">
                          <a:latin typeface="Calibri" panose="020F0502020204030204" pitchFamily="34" charset="0"/>
                          <a:ea typeface="宋体" panose="02010600030101010101" pitchFamily="2" charset="-122"/>
                        </a:rPr>
                        <a:t>强生</a:t>
                      </a:r>
                      <a:endParaRPr lang="zh-CN" altLang="en-US" sz="2000" dirty="0">
                        <a:latin typeface="Calibri" panose="020F0502020204030204" pitchFamily="34" charset="0"/>
                        <a:ea typeface="宋体" panose="02010600030101010101" pitchFamily="2" charset="-122"/>
                      </a:endParaRPr>
                    </a:p>
                  </a:txBody>
                  <a:tcPr marT="45716" marB="45716"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GB" altLang="x-none" sz="1600" b="1" dirty="0">
                          <a:solidFill>
                            <a:srgbClr val="FF33CC"/>
                          </a:solidFill>
                          <a:latin typeface="Calibri" panose="020F0502020204030204" pitchFamily="34" charset="0"/>
                          <a:ea typeface="Times New Roman" panose="02020603050405020304" pitchFamily="18" charset="0"/>
                        </a:rPr>
                        <a:t>  Thrombin</a:t>
                      </a:r>
                      <a:r>
                        <a:rPr lang="en-GB" altLang="x-none" sz="1600" dirty="0">
                          <a:solidFill>
                            <a:schemeClr val="bg2"/>
                          </a:solidFill>
                          <a:latin typeface="Calibri" panose="020F0502020204030204" pitchFamily="34" charset="0"/>
                          <a:ea typeface="Times New Roman" panose="02020603050405020304" pitchFamily="18" charset="0"/>
                        </a:rPr>
                        <a:t> </a:t>
                      </a:r>
                      <a:r>
                        <a:rPr lang="en-GB" altLang="x-none" sz="1600" dirty="0">
                          <a:latin typeface="Calibri" panose="020F0502020204030204" pitchFamily="34" charset="0"/>
                          <a:ea typeface="Times New Roman" panose="02020603050405020304" pitchFamily="18" charset="0"/>
                        </a:rPr>
                        <a:t>+</a:t>
                      </a:r>
                      <a:r>
                        <a:rPr lang="en-GB" altLang="x-none" sz="1600" dirty="0">
                          <a:solidFill>
                            <a:schemeClr val="bg2"/>
                          </a:solidFill>
                          <a:latin typeface="Calibri" panose="020F0502020204030204" pitchFamily="34" charset="0"/>
                          <a:ea typeface="Times New Roman" panose="02020603050405020304" pitchFamily="18" charset="0"/>
                        </a:rPr>
                        <a:t> </a:t>
                      </a:r>
                      <a:r>
                        <a:rPr lang="en-GB" altLang="x-none" sz="1600" b="1" dirty="0">
                          <a:solidFill>
                            <a:srgbClr val="FF33CC"/>
                          </a:solidFill>
                          <a:latin typeface="Calibri" panose="020F0502020204030204" pitchFamily="34" charset="0"/>
                          <a:ea typeface="Times New Roman" panose="02020603050405020304" pitchFamily="18" charset="0"/>
                        </a:rPr>
                        <a:t>Fibrinogen</a:t>
                      </a:r>
                      <a:endParaRPr lang="en-GB" altLang="x-none" sz="1600" b="1" dirty="0">
                        <a:solidFill>
                          <a:srgbClr val="FF33CC"/>
                        </a:solidFill>
                        <a:latin typeface="Calibri" panose="020F0502020204030204" pitchFamily="34" charset="0"/>
                        <a:ea typeface="Times New Roman" panose="02020603050405020304" pitchFamily="18" charset="0"/>
                      </a:endParaRPr>
                    </a:p>
                    <a:p>
                      <a:pPr lvl="0" algn="ctr" eaLnBrk="1" hangingPunct="1">
                        <a:spcBef>
                          <a:spcPct val="20000"/>
                        </a:spcBef>
                        <a:buNone/>
                      </a:pPr>
                      <a:r>
                        <a:rPr lang="en-GB" altLang="x-none" sz="1600" b="1" dirty="0">
                          <a:solidFill>
                            <a:srgbClr val="FF33CC"/>
                          </a:solidFill>
                          <a:latin typeface="Calibri" panose="020F0502020204030204" pitchFamily="34" charset="0"/>
                          <a:ea typeface="Times New Roman" panose="02020603050405020304" pitchFamily="18" charset="0"/>
                        </a:rPr>
                        <a:t>凝血酶+纤维蛋白原</a:t>
                      </a:r>
                      <a:endParaRPr lang="en-GB" altLang="x-none" sz="1600" b="1" dirty="0">
                        <a:solidFill>
                          <a:srgbClr val="FF33CC"/>
                        </a:solidFill>
                        <a:latin typeface="Calibri" panose="020F0502020204030204" pitchFamily="34" charset="0"/>
                        <a:ea typeface="Times New Roman" panose="02020603050405020304" pitchFamily="18" charset="0"/>
                      </a:endParaRPr>
                    </a:p>
                  </a:txBody>
                  <a:tcPr marT="45716" marB="45716"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r>
              <a:tr h="1116013">
                <a:tc>
                  <a:txBody>
                    <a:bodyPr/>
                    <a:lstStyle/>
                    <a:p>
                      <a:pPr lvl="0" algn="ctr" eaLnBrk="1" hangingPunct="1">
                        <a:spcBef>
                          <a:spcPct val="20000"/>
                        </a:spcBef>
                        <a:buNone/>
                      </a:pPr>
                      <a:r>
                        <a:rPr lang="en-US" altLang="zh-CN" sz="2800" b="1" dirty="0">
                          <a:solidFill>
                            <a:srgbClr val="FF0000"/>
                          </a:solidFill>
                          <a:latin typeface="Calibri" panose="020F0502020204030204" pitchFamily="34" charset="0"/>
                          <a:ea typeface="Times New Roman" panose="02020603050405020304" pitchFamily="18" charset="0"/>
                        </a:rPr>
                        <a:t>TISSEEL</a:t>
                      </a:r>
                      <a:endParaRPr lang="en-US" altLang="zh-CN" sz="2800" b="1" dirty="0">
                        <a:solidFill>
                          <a:srgbClr val="FF0000"/>
                        </a:solidFill>
                        <a:latin typeface="Calibri" panose="020F0502020204030204" pitchFamily="34" charset="0"/>
                        <a:ea typeface="Times New Roman" panose="02020603050405020304" pitchFamily="18" charset="0"/>
                      </a:endParaRPr>
                    </a:p>
                    <a:p>
                      <a:pPr lvl="0" algn="ctr" eaLnBrk="1" hangingPunct="1">
                        <a:spcBef>
                          <a:spcPct val="20000"/>
                        </a:spcBef>
                        <a:buNone/>
                      </a:pPr>
                      <a:r>
                        <a:rPr lang="en-US" altLang="zh-CN" sz="2000" b="1" dirty="0">
                          <a:solidFill>
                            <a:srgbClr val="FF0000"/>
                          </a:solidFill>
                          <a:latin typeface="Calibri" panose="020F0502020204030204" pitchFamily="34" charset="0"/>
                          <a:ea typeface="Times New Roman" panose="02020603050405020304" pitchFamily="18" charset="0"/>
                        </a:rPr>
                        <a:t>(Tissucol)</a:t>
                      </a:r>
                      <a:endParaRPr lang="zh-CN" altLang="en-US" sz="2000" b="1" dirty="0">
                        <a:solidFill>
                          <a:srgbClr val="FF0000"/>
                        </a:solidFill>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US" altLang="zh-CN" sz="2000" dirty="0">
                          <a:latin typeface="Calibri" panose="020F0502020204030204" pitchFamily="34" charset="0"/>
                          <a:ea typeface="Times New Roman" panose="02020603050405020304" pitchFamily="18" charset="0"/>
                        </a:rPr>
                        <a:t>Baxter</a:t>
                      </a:r>
                      <a:r>
                        <a:rPr lang="zh-CN" altLang="en-US" sz="2000" dirty="0">
                          <a:latin typeface="Calibri" panose="020F0502020204030204" pitchFamily="34" charset="0"/>
                          <a:ea typeface="宋体" panose="02010600030101010101" pitchFamily="2" charset="-122"/>
                        </a:rPr>
                        <a:t>百特</a:t>
                      </a:r>
                      <a:endParaRPr lang="zh-CN" altLang="en-US" sz="2000" dirty="0">
                        <a:latin typeface="Calibri" panose="020F0502020204030204" pitchFamily="34" charset="0"/>
                        <a:ea typeface="宋体" panose="02010600030101010101" pitchFamily="2" charset="-122"/>
                      </a:endParaRPr>
                    </a:p>
                    <a:p>
                      <a:pPr lvl="0" algn="ctr" eaLnBrk="1" hangingPunct="1">
                        <a:spcBef>
                          <a:spcPct val="20000"/>
                        </a:spcBef>
                        <a:buNone/>
                      </a:pPr>
                      <a:endParaRPr lang="zh-CN" altLang="en-US" sz="1600" dirty="0">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GB" altLang="x-none" sz="1600" dirty="0">
                          <a:latin typeface="Calibri" panose="020F0502020204030204" pitchFamily="34" charset="0"/>
                          <a:ea typeface="Times New Roman" panose="02020603050405020304" pitchFamily="18" charset="0"/>
                        </a:rPr>
                        <a:t>Lyophilised human </a:t>
                      </a:r>
                      <a:r>
                        <a:rPr lang="en-GB" altLang="x-none" sz="1600" b="1" dirty="0">
                          <a:solidFill>
                            <a:srgbClr val="FF33CC"/>
                          </a:solidFill>
                          <a:latin typeface="Calibri" panose="020F0502020204030204" pitchFamily="34" charset="0"/>
                          <a:ea typeface="Times New Roman" panose="02020603050405020304" pitchFamily="18" charset="0"/>
                        </a:rPr>
                        <a:t>Thrombin</a:t>
                      </a:r>
                      <a:r>
                        <a:rPr lang="en-GB" altLang="x-none" sz="1600" dirty="0">
                          <a:solidFill>
                            <a:schemeClr val="bg2"/>
                          </a:solidFill>
                          <a:latin typeface="Calibri" panose="020F0502020204030204" pitchFamily="34" charset="0"/>
                          <a:ea typeface="Times New Roman" panose="02020603050405020304" pitchFamily="18" charset="0"/>
                        </a:rPr>
                        <a:t> </a:t>
                      </a:r>
                      <a:endParaRPr lang="en-GB" altLang="x-none" sz="1600" dirty="0">
                        <a:latin typeface="Calibri" panose="020F0502020204030204" pitchFamily="34" charset="0"/>
                        <a:ea typeface="Times New Roman" panose="02020603050405020304" pitchFamily="18" charset="0"/>
                      </a:endParaRPr>
                    </a:p>
                    <a:p>
                      <a:pPr lvl="0" algn="ctr" eaLnBrk="1" hangingPunct="1">
                        <a:spcBef>
                          <a:spcPct val="20000"/>
                        </a:spcBef>
                        <a:buNone/>
                      </a:pPr>
                      <a:r>
                        <a:rPr lang="en-GB" altLang="x-none" sz="1400" dirty="0">
                          <a:latin typeface="Calibri" panose="020F0502020204030204" pitchFamily="34" charset="0"/>
                          <a:ea typeface="Times New Roman" panose="02020603050405020304" pitchFamily="18" charset="0"/>
                        </a:rPr>
                        <a:t>(from European Transfusion Centres)</a:t>
                      </a:r>
                      <a:r>
                        <a:rPr lang="en-GB" altLang="x-none" sz="1600" dirty="0">
                          <a:latin typeface="Calibri" panose="020F0502020204030204" pitchFamily="34" charset="0"/>
                          <a:ea typeface="Times New Roman" panose="02020603050405020304" pitchFamily="18" charset="0"/>
                        </a:rPr>
                        <a:t>                                     +</a:t>
                      </a:r>
                      <a:r>
                        <a:rPr lang="en-GB" altLang="x-none" sz="1600" dirty="0">
                          <a:solidFill>
                            <a:schemeClr val="bg2"/>
                          </a:solidFill>
                          <a:latin typeface="Calibri" panose="020F0502020204030204" pitchFamily="34" charset="0"/>
                          <a:ea typeface="Times New Roman" panose="02020603050405020304" pitchFamily="18" charset="0"/>
                        </a:rPr>
                        <a:t>                                                                             </a:t>
                      </a:r>
                      <a:r>
                        <a:rPr lang="en-GB" altLang="x-none" sz="1600" b="1" dirty="0">
                          <a:solidFill>
                            <a:srgbClr val="FF33CC"/>
                          </a:solidFill>
                          <a:latin typeface="Calibri" panose="020F0502020204030204" pitchFamily="34" charset="0"/>
                          <a:ea typeface="Times New Roman" panose="02020603050405020304" pitchFamily="18" charset="0"/>
                        </a:rPr>
                        <a:t>Fibrinogen</a:t>
                      </a:r>
                      <a:r>
                        <a:rPr lang="en-GB" altLang="x-none" sz="1600" b="1" dirty="0">
                          <a:solidFill>
                            <a:schemeClr val="bg2"/>
                          </a:solidFill>
                          <a:latin typeface="Calibri" panose="020F0502020204030204" pitchFamily="34" charset="0"/>
                          <a:ea typeface="Times New Roman" panose="02020603050405020304" pitchFamily="18" charset="0"/>
                        </a:rPr>
                        <a:t> </a:t>
                      </a:r>
                      <a:endParaRPr lang="en-GB" altLang="x-none" sz="1600" b="1" dirty="0">
                        <a:solidFill>
                          <a:schemeClr val="bg2"/>
                        </a:solidFill>
                        <a:latin typeface="Calibri" panose="020F0502020204030204" pitchFamily="34" charset="0"/>
                        <a:ea typeface="Times New Roman" panose="02020603050405020304" pitchFamily="18" charset="0"/>
                      </a:endParaRPr>
                    </a:p>
                    <a:p>
                      <a:pPr lvl="0" algn="ctr" eaLnBrk="1" hangingPunct="1">
                        <a:spcBef>
                          <a:spcPct val="20000"/>
                        </a:spcBef>
                        <a:buNone/>
                      </a:pPr>
                      <a:r>
                        <a:rPr lang="en-GB" altLang="x-none" sz="1600" b="1" dirty="0">
                          <a:solidFill>
                            <a:schemeClr val="tx1"/>
                          </a:solidFill>
                          <a:latin typeface="Calibri" panose="020F0502020204030204" pitchFamily="34" charset="0"/>
                          <a:ea typeface="Times New Roman" panose="02020603050405020304" pitchFamily="18" charset="0"/>
                        </a:rPr>
                        <a:t>冻干的人凝血酶</a:t>
                      </a:r>
                      <a:endParaRPr lang="en-GB" altLang="x-none" sz="1600" b="1" dirty="0">
                        <a:solidFill>
                          <a:schemeClr val="tx1"/>
                        </a:solidFill>
                        <a:latin typeface="Calibri" panose="020F0502020204030204" pitchFamily="34" charset="0"/>
                        <a:ea typeface="Times New Roman" panose="02020603050405020304" pitchFamily="18" charset="0"/>
                      </a:endParaRPr>
                    </a:p>
                    <a:p>
                      <a:pPr lvl="0" algn="ctr" eaLnBrk="1" hangingPunct="1">
                        <a:spcBef>
                          <a:spcPct val="20000"/>
                        </a:spcBef>
                        <a:buNone/>
                      </a:pPr>
                      <a:r>
                        <a:rPr lang="en-GB" altLang="x-none" sz="1600" b="1" dirty="0">
                          <a:solidFill>
                            <a:schemeClr val="tx1"/>
                          </a:solidFill>
                          <a:latin typeface="Calibri" panose="020F0502020204030204" pitchFamily="34" charset="0"/>
                          <a:ea typeface="Times New Roman" panose="02020603050405020304" pitchFamily="18" charset="0"/>
                        </a:rPr>
                        <a:t>（来自欧洲输血中心）+</a:t>
                      </a:r>
                      <a:r>
                        <a:rPr lang="en-GB" altLang="x-none" sz="1600" b="1" dirty="0">
                          <a:solidFill>
                            <a:srgbClr val="FF33CC"/>
                          </a:solidFill>
                          <a:latin typeface="Calibri" panose="020F0502020204030204" pitchFamily="34" charset="0"/>
                          <a:ea typeface="Times New Roman" panose="02020603050405020304" pitchFamily="18" charset="0"/>
                          <a:sym typeface="+mn-ea"/>
                        </a:rPr>
                        <a:t>纤维蛋白原</a:t>
                      </a:r>
                      <a:endParaRPr lang="en-GB" altLang="x-none" sz="1600" b="1" dirty="0">
                        <a:solidFill>
                          <a:schemeClr val="tx1"/>
                        </a:solidFill>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r>
              <a:tr h="1225550">
                <a:tc>
                  <a:txBody>
                    <a:bodyPr/>
                    <a:lstStyle/>
                    <a:p>
                      <a:pPr lvl="0" algn="ctr" eaLnBrk="1" hangingPunct="1">
                        <a:spcBef>
                          <a:spcPct val="20000"/>
                        </a:spcBef>
                        <a:buNone/>
                      </a:pPr>
                      <a:r>
                        <a:rPr lang="en-US" altLang="zh-CN" sz="2800" b="1" dirty="0">
                          <a:solidFill>
                            <a:srgbClr val="FF0000"/>
                          </a:solidFill>
                          <a:latin typeface="Calibri" panose="020F0502020204030204" pitchFamily="34" charset="0"/>
                          <a:ea typeface="Times New Roman" panose="02020603050405020304" pitchFamily="18" charset="0"/>
                        </a:rPr>
                        <a:t>TACHOSIL</a:t>
                      </a:r>
                      <a:endParaRPr lang="zh-CN" altLang="en-US" sz="2800" b="1" dirty="0">
                        <a:solidFill>
                          <a:srgbClr val="FF0000"/>
                        </a:solidFill>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US" altLang="zh-CN" sz="1800" dirty="0">
                          <a:latin typeface="Calibri" panose="020F0502020204030204" pitchFamily="34" charset="0"/>
                          <a:ea typeface="Times New Roman" panose="02020603050405020304" pitchFamily="18" charset="0"/>
                        </a:rPr>
                        <a:t>Nycomed GmbH (Austria</a:t>
                      </a:r>
                      <a:r>
                        <a:rPr lang="zh-CN" altLang="en-US" sz="1800" dirty="0">
                          <a:latin typeface="Calibri" panose="020F0502020204030204" pitchFamily="34" charset="0"/>
                          <a:ea typeface="宋体" panose="02010600030101010101" pitchFamily="2" charset="-122"/>
                        </a:rPr>
                        <a:t>奥地利</a:t>
                      </a:r>
                      <a:r>
                        <a:rPr lang="en-US" altLang="zh-CN" sz="1800" dirty="0">
                          <a:latin typeface="Calibri" panose="020F0502020204030204" pitchFamily="34" charset="0"/>
                          <a:ea typeface="Times New Roman" panose="02020603050405020304" pitchFamily="18" charset="0"/>
                        </a:rPr>
                        <a:t>)</a:t>
                      </a:r>
                      <a:endParaRPr lang="zh-CN" altLang="en-US" sz="1800" dirty="0">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GB" altLang="x-none" sz="1600" dirty="0">
                          <a:latin typeface="Calibri" panose="020F0502020204030204" pitchFamily="34" charset="0"/>
                          <a:ea typeface="Times New Roman" panose="02020603050405020304" pitchFamily="18" charset="0"/>
                        </a:rPr>
                        <a:t>Equine collagen </a:t>
                      </a:r>
                      <a:r>
                        <a:rPr lang="en-GB" altLang="x-none" sz="1600" b="1" dirty="0">
                          <a:solidFill>
                            <a:schemeClr val="accent2"/>
                          </a:solidFill>
                          <a:latin typeface="Calibri" panose="020F0502020204030204" pitchFamily="34" charset="0"/>
                          <a:ea typeface="Times New Roman" panose="02020603050405020304" pitchFamily="18" charset="0"/>
                        </a:rPr>
                        <a:t>sponge</a:t>
                      </a:r>
                      <a:r>
                        <a:rPr lang="en-GB" altLang="x-none" sz="1600" dirty="0">
                          <a:latin typeface="Calibri" panose="020F0502020204030204" pitchFamily="34" charset="0"/>
                          <a:ea typeface="Times New Roman" panose="02020603050405020304" pitchFamily="18" charset="0"/>
                        </a:rPr>
                        <a:t> containing</a:t>
                      </a:r>
                      <a:r>
                        <a:rPr lang="en-GB" altLang="x-none" sz="1600" dirty="0">
                          <a:solidFill>
                            <a:schemeClr val="bg2"/>
                          </a:solidFill>
                          <a:latin typeface="Calibri" panose="020F0502020204030204" pitchFamily="34" charset="0"/>
                          <a:ea typeface="Times New Roman" panose="02020603050405020304" pitchFamily="18" charset="0"/>
                        </a:rPr>
                        <a:t> </a:t>
                      </a:r>
                      <a:r>
                        <a:rPr lang="en-GB" altLang="x-none" sz="1600" b="1" dirty="0">
                          <a:solidFill>
                            <a:srgbClr val="FF33CC"/>
                          </a:solidFill>
                          <a:latin typeface="Calibri" panose="020F0502020204030204" pitchFamily="34" charset="0"/>
                          <a:ea typeface="Times New Roman" panose="02020603050405020304" pitchFamily="18" charset="0"/>
                        </a:rPr>
                        <a:t>thrombin</a:t>
                      </a:r>
                      <a:r>
                        <a:rPr lang="en-GB" altLang="x-none" sz="1600" dirty="0">
                          <a:solidFill>
                            <a:schemeClr val="bg2"/>
                          </a:solidFill>
                          <a:latin typeface="Calibri" panose="020F0502020204030204" pitchFamily="34" charset="0"/>
                          <a:ea typeface="Times New Roman" panose="02020603050405020304" pitchFamily="18" charset="0"/>
                        </a:rPr>
                        <a:t> </a:t>
                      </a:r>
                      <a:r>
                        <a:rPr lang="en-GB" altLang="x-none" sz="1600" dirty="0">
                          <a:latin typeface="Calibri" panose="020F0502020204030204" pitchFamily="34" charset="0"/>
                          <a:ea typeface="Times New Roman" panose="02020603050405020304" pitchFamily="18" charset="0"/>
                        </a:rPr>
                        <a:t>and</a:t>
                      </a:r>
                      <a:r>
                        <a:rPr lang="en-GB" altLang="x-none" sz="1600" dirty="0">
                          <a:solidFill>
                            <a:schemeClr val="bg2"/>
                          </a:solidFill>
                          <a:latin typeface="Calibri" panose="020F0502020204030204" pitchFamily="34" charset="0"/>
                          <a:ea typeface="Times New Roman" panose="02020603050405020304" pitchFamily="18" charset="0"/>
                        </a:rPr>
                        <a:t> </a:t>
                      </a:r>
                      <a:r>
                        <a:rPr lang="en-GB" altLang="x-none" sz="1600" b="1" dirty="0">
                          <a:solidFill>
                            <a:srgbClr val="FF33CC"/>
                          </a:solidFill>
                          <a:latin typeface="Calibri" panose="020F0502020204030204" pitchFamily="34" charset="0"/>
                          <a:ea typeface="Times New Roman" panose="02020603050405020304" pitchFamily="18" charset="0"/>
                        </a:rPr>
                        <a:t>human fibrinogen </a:t>
                      </a:r>
                      <a:r>
                        <a:rPr lang="en-GB" altLang="x-none" sz="1600" dirty="0">
                          <a:latin typeface="Calibri" panose="020F0502020204030204" pitchFamily="34" charset="0"/>
                          <a:ea typeface="Times New Roman" panose="02020603050405020304" pitchFamily="18" charset="0"/>
                        </a:rPr>
                        <a:t>(does not contain aprotinin or other bovine-derived components)</a:t>
                      </a:r>
                      <a:endParaRPr lang="en-GB" altLang="x-none" sz="1600" dirty="0">
                        <a:latin typeface="Calibri" panose="020F0502020204030204" pitchFamily="34" charset="0"/>
                        <a:ea typeface="Times New Roman" panose="02020603050405020304" pitchFamily="18" charset="0"/>
                      </a:endParaRPr>
                    </a:p>
                    <a:p>
                      <a:pPr lvl="0" algn="ctr" eaLnBrk="1" hangingPunct="1">
                        <a:spcBef>
                          <a:spcPct val="20000"/>
                        </a:spcBef>
                        <a:buNone/>
                      </a:pPr>
                      <a:r>
                        <a:rPr lang="en-GB" altLang="x-none" sz="1600" dirty="0">
                          <a:latin typeface="Calibri" panose="020F0502020204030204" pitchFamily="34" charset="0"/>
                          <a:ea typeface="Times New Roman" panose="02020603050405020304" pitchFamily="18" charset="0"/>
                        </a:rPr>
                        <a:t>含有</a:t>
                      </a:r>
                      <a:r>
                        <a:rPr lang="en-GB" altLang="x-none" sz="1600" b="1" dirty="0">
                          <a:solidFill>
                            <a:srgbClr val="FF33CC"/>
                          </a:solidFill>
                          <a:latin typeface="Calibri" panose="020F0502020204030204" pitchFamily="34" charset="0"/>
                          <a:ea typeface="Times New Roman" panose="02020603050405020304" pitchFamily="18" charset="0"/>
                          <a:sym typeface="+mn-ea"/>
                        </a:rPr>
                        <a:t>凝血酶</a:t>
                      </a:r>
                      <a:r>
                        <a:rPr lang="en-GB" altLang="x-none" sz="1600" dirty="0">
                          <a:latin typeface="Calibri" panose="020F0502020204030204" pitchFamily="34" charset="0"/>
                          <a:ea typeface="Times New Roman" panose="02020603050405020304" pitchFamily="18" charset="0"/>
                        </a:rPr>
                        <a:t>和</a:t>
                      </a:r>
                      <a:r>
                        <a:rPr lang="en-GB" altLang="x-none" sz="1600" b="1" dirty="0">
                          <a:solidFill>
                            <a:srgbClr val="FF33CC"/>
                          </a:solidFill>
                          <a:latin typeface="Calibri" panose="020F0502020204030204" pitchFamily="34" charset="0"/>
                          <a:ea typeface="Times New Roman" panose="02020603050405020304" pitchFamily="18" charset="0"/>
                        </a:rPr>
                        <a:t>人纤维蛋白原</a:t>
                      </a:r>
                      <a:r>
                        <a:rPr lang="en-GB" altLang="x-none" sz="1600" dirty="0">
                          <a:latin typeface="Calibri" panose="020F0502020204030204" pitchFamily="34" charset="0"/>
                          <a:ea typeface="Times New Roman" panose="02020603050405020304" pitchFamily="18" charset="0"/>
                        </a:rPr>
                        <a:t>的马胶原海绵（不含抑肽酶或其他牛源成分）</a:t>
                      </a:r>
                      <a:endParaRPr lang="en-GB" altLang="x-none" sz="1600" dirty="0">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r>
              <a:tr h="579437">
                <a:tc>
                  <a:txBody>
                    <a:bodyPr/>
                    <a:lstStyle/>
                    <a:p>
                      <a:pPr lvl="0" algn="ctr" eaLnBrk="1" hangingPunct="1">
                        <a:spcBef>
                          <a:spcPct val="20000"/>
                        </a:spcBef>
                        <a:buNone/>
                      </a:pPr>
                      <a:r>
                        <a:rPr lang="en-US" altLang="zh-CN" sz="2800" b="1" dirty="0">
                          <a:solidFill>
                            <a:srgbClr val="000099"/>
                          </a:solidFill>
                          <a:latin typeface="Calibri" panose="020F0502020204030204" pitchFamily="34" charset="0"/>
                          <a:ea typeface="Times New Roman" panose="02020603050405020304" pitchFamily="18" charset="0"/>
                        </a:rPr>
                        <a:t>COSEAL </a:t>
                      </a:r>
                      <a:r>
                        <a:rPr lang="zh-CN" altLang="en-US" sz="2800" b="1" dirty="0">
                          <a:solidFill>
                            <a:srgbClr val="000099"/>
                          </a:solidFill>
                          <a:latin typeface="Calibri" panose="020F0502020204030204" pitchFamily="34" charset="0"/>
                          <a:ea typeface="宋体" panose="02010600030101010101" pitchFamily="2" charset="-122"/>
                        </a:rPr>
                        <a:t>高赛尔</a:t>
                      </a:r>
                      <a:endParaRPr lang="zh-CN" altLang="en-US" sz="2800" b="1" dirty="0">
                        <a:solidFill>
                          <a:srgbClr val="000099"/>
                        </a:solidFill>
                        <a:latin typeface="Calibri" panose="020F0502020204030204" pitchFamily="34" charset="0"/>
                        <a:ea typeface="宋体" panose="02010600030101010101" pitchFamily="2" charset="-122"/>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US" altLang="zh-CN" sz="2000" dirty="0">
                          <a:latin typeface="Calibri" panose="020F0502020204030204" pitchFamily="34" charset="0"/>
                          <a:ea typeface="Times New Roman" panose="02020603050405020304" pitchFamily="18" charset="0"/>
                        </a:rPr>
                        <a:t>Baxter</a:t>
                      </a:r>
                      <a:r>
                        <a:rPr lang="zh-CN" altLang="en-US" sz="2000" dirty="0">
                          <a:latin typeface="Calibri" panose="020F0502020204030204" pitchFamily="34" charset="0"/>
                          <a:ea typeface="宋体" panose="02010600030101010101" pitchFamily="2" charset="-122"/>
                        </a:rPr>
                        <a:t>百特</a:t>
                      </a:r>
                      <a:endParaRPr lang="zh-CN" altLang="en-US" sz="2000" dirty="0">
                        <a:latin typeface="Calibri" panose="020F0502020204030204" pitchFamily="34" charset="0"/>
                        <a:ea typeface="宋体" panose="02010600030101010101" pitchFamily="2" charset="-122"/>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GB" altLang="x-none" sz="1600" dirty="0" smtClean="0">
                          <a:latin typeface="Calibri" panose="020F0502020204030204" pitchFamily="34" charset="0"/>
                          <a:ea typeface="Times New Roman" panose="02020603050405020304" pitchFamily="18" charset="0"/>
                        </a:rPr>
                        <a:t>Two polymers of </a:t>
                      </a:r>
                      <a:r>
                        <a:rPr lang="en-GB" altLang="x-none" sz="1600" b="1" dirty="0" smtClean="0">
                          <a:solidFill>
                            <a:srgbClr val="FF9900"/>
                          </a:solidFill>
                          <a:latin typeface="Calibri" panose="020F0502020204030204" pitchFamily="34" charset="0"/>
                          <a:ea typeface="Times New Roman" panose="02020603050405020304" pitchFamily="18" charset="0"/>
                        </a:rPr>
                        <a:t>polyethylene glycol</a:t>
                      </a:r>
                      <a:endParaRPr lang="en-GB" altLang="x-none" sz="1600" b="1" dirty="0" smtClean="0">
                        <a:solidFill>
                          <a:srgbClr val="FF9900"/>
                        </a:solidFill>
                        <a:latin typeface="Calibri" panose="020F0502020204030204" pitchFamily="34" charset="0"/>
                        <a:ea typeface="Times New Roman" panose="02020603050405020304" pitchFamily="18" charset="0"/>
                      </a:endParaRPr>
                    </a:p>
                    <a:p>
                      <a:pPr lvl="0" algn="ctr" eaLnBrk="1" hangingPunct="1">
                        <a:spcBef>
                          <a:spcPct val="20000"/>
                        </a:spcBef>
                        <a:buNone/>
                      </a:pPr>
                      <a:r>
                        <a:rPr lang="en-GB" altLang="x-none" sz="1600" b="1" dirty="0" err="1" smtClean="0">
                          <a:solidFill>
                            <a:srgbClr val="FF9900"/>
                          </a:solidFill>
                          <a:latin typeface="Calibri" panose="020F0502020204030204" pitchFamily="34" charset="0"/>
                          <a:ea typeface="Times New Roman" panose="02020603050405020304" pitchFamily="18" charset="0"/>
                        </a:rPr>
                        <a:t>聚乙二醇的</a:t>
                      </a:r>
                      <a:r>
                        <a:rPr lang="en-GB" altLang="x-none" sz="1600" dirty="0" err="1" smtClean="0">
                          <a:latin typeface="Calibri" panose="020F0502020204030204" pitchFamily="34" charset="0"/>
                          <a:ea typeface="Times New Roman" panose="02020603050405020304" pitchFamily="18" charset="0"/>
                        </a:rPr>
                        <a:t>两种聚合物</a:t>
                      </a:r>
                      <a:endParaRPr lang="en-GB" altLang="x-none" sz="1600" dirty="0" smtClean="0">
                        <a:latin typeface="Calibri" panose="020F0502020204030204" pitchFamily="34" charset="0"/>
                        <a:ea typeface="Times New Roman" panose="02020603050405020304" pitchFamily="18" charset="0"/>
                      </a:endParaRPr>
                    </a:p>
                    <a:p>
                      <a:pPr lvl="0" algn="ctr" eaLnBrk="1" hangingPunct="1">
                        <a:spcBef>
                          <a:spcPct val="20000"/>
                        </a:spcBef>
                        <a:buNone/>
                      </a:pPr>
                      <a:endParaRPr lang="en-GB" altLang="x-none" sz="1600" dirty="0">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r>
            </a:tbl>
          </a:graphicData>
        </a:graphic>
      </p:graphicFrame>
      <p:grpSp>
        <p:nvGrpSpPr>
          <p:cNvPr id="63512" name="Group 6"/>
          <p:cNvGrpSpPr/>
          <p:nvPr/>
        </p:nvGrpSpPr>
        <p:grpSpPr>
          <a:xfrm>
            <a:off x="76200" y="152400"/>
            <a:ext cx="1341438" cy="701675"/>
            <a:chOff x="4889" y="3734"/>
            <a:chExt cx="845" cy="442"/>
          </a:xfrm>
        </p:grpSpPr>
        <p:sp>
          <p:nvSpPr>
            <p:cNvPr id="63513"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63514"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grpSp>
        <p:nvGrpSpPr>
          <p:cNvPr id="63515" name="Group 6"/>
          <p:cNvGrpSpPr/>
          <p:nvPr/>
        </p:nvGrpSpPr>
        <p:grpSpPr>
          <a:xfrm>
            <a:off x="76200" y="152400"/>
            <a:ext cx="1341438" cy="701675"/>
            <a:chOff x="4889" y="3734"/>
            <a:chExt cx="845" cy="442"/>
          </a:xfrm>
        </p:grpSpPr>
        <p:sp>
          <p:nvSpPr>
            <p:cNvPr id="63516"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63517"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descr="C:\Users\utente\Documents\FOTO\SFONDO TRAINING.jpg"/>
          <p:cNvPicPr>
            <a:picLocks noChangeAspect="1"/>
          </p:cNvPicPr>
          <p:nvPr/>
        </p:nvPicPr>
        <p:blipFill>
          <a:blip r:embed="rId1"/>
          <a:stretch>
            <a:fillRect/>
          </a:stretch>
        </p:blipFill>
        <p:spPr>
          <a:xfrm>
            <a:off x="0" y="0"/>
            <a:ext cx="9144000" cy="6858000"/>
          </a:xfrm>
          <a:prstGeom prst="rect">
            <a:avLst/>
          </a:prstGeom>
          <a:noFill/>
          <a:ln w="9525">
            <a:noFill/>
          </a:ln>
        </p:spPr>
      </p:pic>
      <p:grpSp>
        <p:nvGrpSpPr>
          <p:cNvPr id="64514" name="Group 6"/>
          <p:cNvGrpSpPr/>
          <p:nvPr/>
        </p:nvGrpSpPr>
        <p:grpSpPr>
          <a:xfrm>
            <a:off x="76200" y="152400"/>
            <a:ext cx="1341438" cy="701675"/>
            <a:chOff x="4889" y="3734"/>
            <a:chExt cx="845" cy="442"/>
          </a:xfrm>
        </p:grpSpPr>
        <p:sp>
          <p:nvSpPr>
            <p:cNvPr id="64515"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64516"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7" name="CasellaDiTesto 6"/>
          <p:cNvSpPr txBox="1"/>
          <p:nvPr/>
        </p:nvSpPr>
        <p:spPr>
          <a:xfrm>
            <a:off x="0" y="0"/>
            <a:ext cx="9144000" cy="4059555"/>
          </a:xfrm>
          <a:prstGeom prst="rect">
            <a:avLst/>
          </a:prstGeom>
          <a:noFill/>
        </p:spPr>
        <p:txBody>
          <a:bodyPr>
            <a:spAutoFit/>
          </a:bodyPr>
          <a:lstStyle/>
          <a:p>
            <a:pPr lvl="0" algn="ctr" fontAlgn="base"/>
            <a:endParaRPr lang="zh-CN" altLang="en-GB" sz="4000" b="1" i="1" strike="noStrike" noProof="1">
              <a:solidFill>
                <a:srgbClr val="FF33CC"/>
              </a:solidFill>
              <a:effectLst>
                <a:outerShdw blurRad="38100" dist="38100" dir="2700000">
                  <a:srgbClr val="000000"/>
                </a:outerShdw>
              </a:effectLst>
              <a:latin typeface="Calibri" panose="020F0502020204030204" pitchFamily="34" charset="0"/>
              <a:ea typeface="宋体" panose="02010600030101010101" pitchFamily="2" charset="-122"/>
              <a:cs typeface="+mn-ea"/>
            </a:endParaRPr>
          </a:p>
          <a:p>
            <a:pPr lvl="0" algn="ctr" fontAlgn="base"/>
            <a:r>
              <a:rPr lang="zh-CN" altLang="en-GB" sz="4000" b="1" i="1" strike="noStrike" noProof="1">
                <a:solidFill>
                  <a:srgbClr val="FF33CC"/>
                </a:solidFill>
                <a:effectLst>
                  <a:outerShdw blurRad="38100" dist="38100" dir="2700000">
                    <a:srgbClr val="000000"/>
                  </a:outerShdw>
                </a:effectLst>
                <a:latin typeface="Calibri" panose="020F0502020204030204" pitchFamily="34" charset="0"/>
                <a:ea typeface="宋体" panose="02010600030101010101" pitchFamily="2" charset="-122"/>
                <a:cs typeface="+mn-ea"/>
              </a:rPr>
              <a:t>预防瘘的形成</a:t>
            </a:r>
            <a:endParaRPr lang="zh-CN" altLang="en-GB" sz="4000" b="1" i="1" strike="noStrike" noProof="1">
              <a:solidFill>
                <a:srgbClr val="FF33CC"/>
              </a:solidFill>
              <a:effectLst>
                <a:outerShdw blurRad="38100" dist="38100" dir="2700000">
                  <a:srgbClr val="000000"/>
                </a:outerShdw>
              </a:effectLst>
              <a:latin typeface="Calibri" panose="020F0502020204030204" pitchFamily="34" charset="0"/>
              <a:ea typeface="宋体" panose="02010600030101010101" pitchFamily="2" charset="-122"/>
              <a:cs typeface="+mn-ea"/>
            </a:endParaRPr>
          </a:p>
          <a:p>
            <a:pPr lvl="0" algn="ctr" fontAlgn="base"/>
            <a:r>
              <a:rPr lang="en-GB" altLang="x-none" sz="36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a:t>
            </a:r>
            <a:endParaRPr lang="en-GB" altLang="x-none" sz="36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fontAlgn="base"/>
            <a:r>
              <a:rPr lang="en-GB" altLang="x-none" sz="72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GLUBRAN</a:t>
            </a:r>
            <a:r>
              <a:rPr lang="en-GB" altLang="x-none" sz="7200" b="1" strike="noStrike" baseline="30000"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a:t>
            </a:r>
            <a:r>
              <a:rPr lang="en-GB" altLang="x-none" sz="72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2</a:t>
            </a:r>
            <a:endParaRPr lang="en-GB" altLang="x-none" sz="72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fontAlgn="base"/>
            <a:r>
              <a:rPr lang="en-GB" altLang="x-none" sz="72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在胃肠道手术中</a:t>
            </a:r>
            <a:endParaRPr lang="en-GB" altLang="x-none" sz="72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descr="C:\Users\utente\Documents\FOTO\SFONDO TRAINING.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2771" name="CasellaDiTesto 3"/>
          <p:cNvSpPr txBox="1">
            <a:spLocks noChangeArrowheads="1"/>
          </p:cNvSpPr>
          <p:nvPr/>
        </p:nvSpPr>
        <p:spPr bwMode="auto">
          <a:xfrm>
            <a:off x="323528" y="2780928"/>
            <a:ext cx="8561388" cy="1310640"/>
          </a:xfrm>
          <a:prstGeom prst="rect">
            <a:avLst/>
          </a:prstGeom>
          <a:noFill/>
          <a:ln w="9525">
            <a:noFill/>
            <a:miter lim="800000"/>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8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Calibri" panose="020F0502020204030204" pitchFamily="34" charset="0"/>
                <a:ea typeface="+mn-ea"/>
                <a:cs typeface="+mn-cs"/>
              </a:rPr>
              <a:t>吻合</a:t>
            </a:r>
            <a:endParaRPr kumimoji="0" lang="zh-CN" altLang="en-GB" sz="80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Calibri" panose="020F0502020204030204" pitchFamily="34" charset="0"/>
              <a:ea typeface="+mn-ea"/>
              <a:cs typeface="+mn-cs"/>
            </a:endParaRPr>
          </a:p>
        </p:txBody>
      </p:sp>
      <p:sp>
        <p:nvSpPr>
          <p:cNvPr id="8" name="Rectangle 2"/>
          <p:cNvSpPr>
            <a:spLocks noChangeArrowheads="1"/>
          </p:cNvSpPr>
          <p:nvPr/>
        </p:nvSpPr>
        <p:spPr bwMode="auto">
          <a:xfrm>
            <a:off x="2482850" y="915988"/>
            <a:ext cx="4476750" cy="1108075"/>
          </a:xfrm>
          <a:prstGeom prst="rect">
            <a:avLst/>
          </a:prstGeom>
          <a:noFill/>
          <a:ln w="9525">
            <a:noFill/>
            <a:miter lim="800000"/>
          </a:ln>
          <a:effectLst/>
        </p:spPr>
        <p:txBody>
          <a:bodyPr wrap="none">
            <a:spAutoFit/>
          </a:bodyPr>
          <a:lstStyle/>
          <a:p>
            <a:pPr lvl="0" algn="ctr" fontAlgn="base"/>
            <a:r>
              <a:rPr lang="en-US" altLang="zh-CN" sz="66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GLUBRAN</a:t>
            </a:r>
            <a:r>
              <a:rPr lang="en-US" altLang="zh-CN" sz="6600" b="1" strike="noStrike" baseline="30000"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a:t>
            </a:r>
            <a:r>
              <a:rPr lang="en-US" altLang="zh-CN" sz="66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2</a:t>
            </a:r>
            <a:r>
              <a:rPr lang="en-US" altLang="zh-CN" sz="4400" b="1" strike="noStrike" noProof="1">
                <a:solidFill>
                  <a:schemeClr val="accent1"/>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 </a:t>
            </a:r>
            <a:endParaRPr lang="en-US" altLang="zh-CN" sz="4400" b="1" strike="noStrike" noProof="1">
              <a:solidFill>
                <a:schemeClr val="accent1"/>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grpSp>
        <p:nvGrpSpPr>
          <p:cNvPr id="65540" name="Group 6"/>
          <p:cNvGrpSpPr/>
          <p:nvPr/>
        </p:nvGrpSpPr>
        <p:grpSpPr>
          <a:xfrm>
            <a:off x="76200" y="152400"/>
            <a:ext cx="1341438" cy="701675"/>
            <a:chOff x="4889" y="3734"/>
            <a:chExt cx="845" cy="442"/>
          </a:xfrm>
        </p:grpSpPr>
        <p:sp>
          <p:nvSpPr>
            <p:cNvPr id="65541"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65542"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bwMode="auto">
          <a:xfrm>
            <a:off x="394970" y="1399540"/>
            <a:ext cx="8286750" cy="4638675"/>
          </a:xfrm>
          <a:prstGeom prst="rect">
            <a:avLst/>
          </a:prstGeom>
          <a:solidFill>
            <a:schemeClr val="bg1"/>
          </a:solidFill>
          <a:ln w="381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11" name="CasellaDiTesto 10"/>
          <p:cNvSpPr txBox="1"/>
          <p:nvPr/>
        </p:nvSpPr>
        <p:spPr>
          <a:xfrm>
            <a:off x="-14287" y="374650"/>
            <a:ext cx="9144000" cy="822960"/>
          </a:xfrm>
          <a:prstGeom prst="rect">
            <a:avLst/>
          </a:prstGeom>
          <a:noFill/>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it-IT" sz="4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吻合</a:t>
            </a:r>
            <a:endParaRPr kumimoji="0" lang="zh-CN" altLang="it-IT" sz="4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pic>
        <p:nvPicPr>
          <p:cNvPr id="31750" name="Picture 14" descr="http://www.rayur.com/wp-content/uploads/2012/06/abdominal-organs.jpg"/>
          <p:cNvPicPr>
            <a:picLocks noChangeAspect="1" noChangeArrowheads="1"/>
          </p:cNvPicPr>
          <p:nvPr/>
        </p:nvPicPr>
        <p:blipFill>
          <a:blip r:embed="rId1" cstate="print"/>
          <a:srcRect/>
          <a:stretch>
            <a:fillRect/>
          </a:stretch>
        </p:blipFill>
        <p:spPr bwMode="auto">
          <a:xfrm>
            <a:off x="8196261" y="104775"/>
            <a:ext cx="801689" cy="1019175"/>
          </a:xfrm>
          <a:prstGeom prst="rect">
            <a:avLst/>
          </a:prstGeom>
          <a:ln>
            <a:noFill/>
          </a:ln>
          <a:effectLst>
            <a:softEdge rad="112500"/>
          </a:effectLst>
        </p:spPr>
      </p:pic>
      <p:sp>
        <p:nvSpPr>
          <p:cNvPr id="10" name="Rettangolo 9"/>
          <p:cNvSpPr/>
          <p:nvPr/>
        </p:nvSpPr>
        <p:spPr>
          <a:xfrm>
            <a:off x="633095" y="2464753"/>
            <a:ext cx="7810500" cy="2837180"/>
          </a:xfrm>
          <a:prstGeom prst="rect">
            <a:avLst/>
          </a:prstGeom>
        </p:spPr>
        <p:txBody>
          <a:bodyPr>
            <a:spAutoFit/>
          </a:bodyPr>
          <a:lstStyle/>
          <a:p>
            <a:pPr lvl="0" fontAlgn="base"/>
            <a:r>
              <a:rPr lang="en-GB" altLang="it-IT" sz="2000" strike="noStrike" noProof="1">
                <a:latin typeface="Calibri" panose="020F0502020204030204" pitchFamily="34" charset="0"/>
                <a:ea typeface="Times New Roman" panose="02020603050405020304" pitchFamily="18" charset="0"/>
              </a:rPr>
              <a:t>来自希腊语词汇anastomosis，意味着两个嘴</a:t>
            </a:r>
            <a:r>
              <a:rPr lang="zh-CN" altLang="en-GB" sz="2000" strike="noStrike" noProof="1">
                <a:latin typeface="Calibri" panose="020F0502020204030204" pitchFamily="34" charset="0"/>
                <a:ea typeface="宋体" panose="02010600030101010101" pitchFamily="2" charset="-122"/>
              </a:rPr>
              <a:t>的连接</a:t>
            </a:r>
            <a:r>
              <a:rPr lang="en-GB" altLang="it-IT" sz="2000" strike="noStrike" noProof="1">
                <a:latin typeface="Calibri" panose="020F0502020204030204" pitchFamily="34" charset="0"/>
                <a:ea typeface="Times New Roman" panose="02020603050405020304" pitchFamily="18" charset="0"/>
              </a:rPr>
              <a:t>。</a:t>
            </a:r>
            <a:endParaRPr lang="en-GB" altLang="it-IT" sz="2000" strike="noStrike" noProof="1">
              <a:latin typeface="Calibri" panose="020F0502020204030204" pitchFamily="34" charset="0"/>
              <a:ea typeface="Times New Roman" panose="02020603050405020304" pitchFamily="18" charset="0"/>
            </a:endParaRPr>
          </a:p>
          <a:p>
            <a:pPr lvl="0" fontAlgn="base"/>
            <a:endParaRPr lang="en-GB" altLang="it-IT" sz="2000" strike="noStrike" noProof="1">
              <a:latin typeface="Calibri" panose="020F0502020204030204" pitchFamily="34" charset="0"/>
              <a:ea typeface="Times New Roman" panose="02020603050405020304" pitchFamily="18" charset="0"/>
            </a:endParaRPr>
          </a:p>
          <a:p>
            <a:pPr lvl="0" fontAlgn="base"/>
            <a:r>
              <a:rPr lang="en-GB" altLang="it-IT" sz="2000" strike="noStrike" noProof="1">
                <a:latin typeface="Calibri" panose="020F0502020204030204" pitchFamily="34" charset="0"/>
                <a:ea typeface="Times New Roman" panose="02020603050405020304" pitchFamily="18" charset="0"/>
              </a:rPr>
              <a:t>传统上，两个血管（动脉，静脉或淋巴腺）之间的交叉连接。</a:t>
            </a:r>
            <a:endParaRPr lang="en-GB" altLang="it-IT" sz="2000" strike="noStrike" noProof="1">
              <a:latin typeface="Calibri" panose="020F0502020204030204" pitchFamily="34" charset="0"/>
              <a:ea typeface="Times New Roman" panose="02020603050405020304" pitchFamily="18" charset="0"/>
            </a:endParaRPr>
          </a:p>
          <a:p>
            <a:pPr lvl="0" fontAlgn="base"/>
            <a:endParaRPr lang="en-GB" altLang="it-IT" sz="2000" strike="noStrike" noProof="1">
              <a:latin typeface="Calibri" panose="020F0502020204030204" pitchFamily="34" charset="0"/>
              <a:ea typeface="Times New Roman" panose="02020603050405020304" pitchFamily="18" charset="0"/>
            </a:endParaRPr>
          </a:p>
          <a:p>
            <a:pPr lvl="0" fontAlgn="base"/>
            <a:r>
              <a:rPr lang="en-GB" altLang="it-IT" sz="2000" strike="noStrike" noProof="1">
                <a:latin typeface="Calibri" panose="020F0502020204030204" pitchFamily="34" charset="0"/>
                <a:ea typeface="Times New Roman" panose="02020603050405020304" pitchFamily="18" charset="0"/>
              </a:rPr>
              <a:t>在手术中，它指的是</a:t>
            </a:r>
            <a:r>
              <a:rPr lang="en-GB" altLang="it-IT" sz="2000" b="1" strike="noStrike" noProof="1">
                <a:effectLst>
                  <a:outerShdw blurRad="38100" dist="38100" dir="2700000">
                    <a:srgbClr val="FFFFFF"/>
                  </a:outerShdw>
                </a:effectLst>
                <a:latin typeface="Calibri" panose="020F0502020204030204" pitchFamily="34" charset="0"/>
                <a:ea typeface="Times New Roman" panose="02020603050405020304" pitchFamily="18" charset="0"/>
                <a:cs typeface="+mn-ea"/>
              </a:rPr>
              <a:t>再通</a:t>
            </a:r>
            <a:r>
              <a:rPr lang="en-GB" altLang="it-IT" sz="2000" strike="noStrike" noProof="1">
                <a:latin typeface="Calibri" panose="020F0502020204030204" pitchFamily="34" charset="0"/>
                <a:ea typeface="Times New Roman" panose="02020603050405020304" pitchFamily="18" charset="0"/>
              </a:rPr>
              <a:t>，其意味着特定类型的缝合，联合，连接两个内脏，以使它们</a:t>
            </a:r>
            <a:r>
              <a:rPr lang="zh-CN" altLang="en-GB" sz="2000" strike="noStrike" noProof="1">
                <a:latin typeface="Calibri" panose="020F0502020204030204" pitchFamily="34" charset="0"/>
                <a:ea typeface="宋体" panose="02010600030101010101" pitchFamily="2" charset="-122"/>
              </a:rPr>
              <a:t>联通</a:t>
            </a:r>
            <a:r>
              <a:rPr lang="en-GB" altLang="it-IT" sz="2000" strike="noStrike" noProof="1">
                <a:latin typeface="Calibri" panose="020F0502020204030204" pitchFamily="34" charset="0"/>
                <a:ea typeface="Times New Roman" panose="02020603050405020304" pitchFamily="18" charset="0"/>
              </a:rPr>
              <a:t>。</a:t>
            </a:r>
            <a:endParaRPr lang="en-GB" altLang="it-IT" sz="2000" strike="noStrike" noProof="1">
              <a:latin typeface="Calibri" panose="020F0502020204030204" pitchFamily="34" charset="0"/>
              <a:ea typeface="Times New Roman" panose="02020603050405020304" pitchFamily="18" charset="0"/>
            </a:endParaRPr>
          </a:p>
          <a:p>
            <a:pPr lvl="0" fontAlgn="base"/>
            <a:endParaRPr lang="en-GB" altLang="it-IT" sz="2000" strike="noStrike" noProof="1">
              <a:latin typeface="Calibri" panose="020F0502020204030204" pitchFamily="34" charset="0"/>
              <a:ea typeface="Times New Roman" panose="02020603050405020304" pitchFamily="18" charset="0"/>
              <a:cs typeface="+mn-ea"/>
            </a:endParaRPr>
          </a:p>
          <a:p>
            <a:pPr lvl="0" fontAlgn="base"/>
            <a:r>
              <a:rPr lang="en-GB" altLang="it-IT" sz="2000" strike="noStrike" noProof="1">
                <a:latin typeface="Calibri" panose="020F0502020204030204" pitchFamily="34" charset="0"/>
                <a:ea typeface="Times New Roman" panose="02020603050405020304" pitchFamily="18" charset="0"/>
              </a:rPr>
              <a:t>吻合在胃肠手术中频繁，但可影响任何中空器官：胆管，输尿管，支气管，血管。</a:t>
            </a:r>
            <a:endParaRPr lang="en-GB" altLang="it-IT" sz="2000" strike="noStrike" noProof="1">
              <a:latin typeface="Calibri" panose="020F0502020204030204" pitchFamily="34" charset="0"/>
              <a:ea typeface="Times New Roman" panose="02020603050405020304" pitchFamily="18" charset="0"/>
            </a:endParaRPr>
          </a:p>
        </p:txBody>
      </p:sp>
      <p:grpSp>
        <p:nvGrpSpPr>
          <p:cNvPr id="66565" name="Group 6"/>
          <p:cNvGrpSpPr/>
          <p:nvPr/>
        </p:nvGrpSpPr>
        <p:grpSpPr>
          <a:xfrm>
            <a:off x="76200" y="152400"/>
            <a:ext cx="1341438" cy="701675"/>
            <a:chOff x="4889" y="3734"/>
            <a:chExt cx="845" cy="442"/>
          </a:xfrm>
        </p:grpSpPr>
        <p:sp>
          <p:nvSpPr>
            <p:cNvPr id="66566"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66567"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9" name="Rettangolo 8"/>
          <p:cNvSpPr/>
          <p:nvPr/>
        </p:nvSpPr>
        <p:spPr bwMode="auto">
          <a:xfrm>
            <a:off x="419100" y="1438275"/>
            <a:ext cx="8239125" cy="790575"/>
          </a:xfrm>
          <a:prstGeom prst="rect">
            <a:avLst/>
          </a:prstGeom>
          <a:solidFill>
            <a:schemeClr val="accent6">
              <a:lumMod val="50000"/>
            </a:schemeClr>
          </a:solidFill>
          <a:ln w="254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12" name="CasellaDiTesto 11"/>
          <p:cNvSpPr txBox="1"/>
          <p:nvPr/>
        </p:nvSpPr>
        <p:spPr>
          <a:xfrm>
            <a:off x="0" y="1412875"/>
            <a:ext cx="9144000" cy="76200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定义</a:t>
            </a:r>
            <a:endParaRPr kumimoji="0" lang="zh-CN" alt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char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char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char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char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bwMode="auto">
          <a:xfrm>
            <a:off x="447675" y="1177925"/>
            <a:ext cx="8248650" cy="5186363"/>
          </a:xfrm>
          <a:prstGeom prst="rect">
            <a:avLst/>
          </a:prstGeom>
          <a:solidFill>
            <a:schemeClr val="bg1"/>
          </a:solidFill>
          <a:ln w="381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67586" name="Text Box 4"/>
          <p:cNvSpPr txBox="1"/>
          <p:nvPr/>
        </p:nvSpPr>
        <p:spPr>
          <a:xfrm>
            <a:off x="533400" y="304800"/>
            <a:ext cx="1371600" cy="579438"/>
          </a:xfrm>
          <a:prstGeom prst="rect">
            <a:avLst/>
          </a:prstGeom>
          <a:noFill/>
          <a:ln w="9525">
            <a:noFill/>
          </a:ln>
        </p:spPr>
        <p:txBody>
          <a:bodyPr anchor="t">
            <a:spAutoFit/>
          </a:bodyPr>
          <a:lstStyle/>
          <a:p>
            <a:pPr lvl="0" indent="0">
              <a:spcBef>
                <a:spcPct val="50000"/>
              </a:spcBef>
            </a:pPr>
            <a:endParaRPr lang="en-GB" altLang="it-IT" sz="3200" dirty="0">
              <a:solidFill>
                <a:schemeClr val="accent1"/>
              </a:solidFill>
              <a:latin typeface="Times New Roman" panose="02020603050405020304" pitchFamily="18" charset="0"/>
              <a:ea typeface="Times New Roman" panose="02020603050405020304" pitchFamily="18" charset="0"/>
            </a:endParaRPr>
          </a:p>
        </p:txBody>
      </p:sp>
      <p:grpSp>
        <p:nvGrpSpPr>
          <p:cNvPr id="67587" name="Group 6"/>
          <p:cNvGrpSpPr/>
          <p:nvPr/>
        </p:nvGrpSpPr>
        <p:grpSpPr>
          <a:xfrm>
            <a:off x="76200" y="152400"/>
            <a:ext cx="1341438" cy="701675"/>
            <a:chOff x="4889" y="3734"/>
            <a:chExt cx="845" cy="442"/>
          </a:xfrm>
        </p:grpSpPr>
        <p:sp>
          <p:nvSpPr>
            <p:cNvPr id="67588"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67589"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67590" name="Rectangle 11"/>
          <p:cNvSpPr/>
          <p:nvPr/>
        </p:nvSpPr>
        <p:spPr>
          <a:xfrm>
            <a:off x="69850" y="3265488"/>
            <a:ext cx="0" cy="88900"/>
          </a:xfrm>
          <a:prstGeom prst="rect">
            <a:avLst/>
          </a:prstGeom>
          <a:noFill/>
          <a:ln w="9525">
            <a:noFill/>
          </a:ln>
        </p:spPr>
        <p:txBody>
          <a:bodyPr anchor="t">
            <a:spAutoFit/>
          </a:bodyPr>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sp>
        <p:nvSpPr>
          <p:cNvPr id="67591" name="Rectangle 14"/>
          <p:cNvSpPr/>
          <p:nvPr/>
        </p:nvSpPr>
        <p:spPr>
          <a:xfrm>
            <a:off x="80963" y="3248025"/>
            <a:ext cx="0" cy="88900"/>
          </a:xfrm>
          <a:prstGeom prst="rect">
            <a:avLst/>
          </a:prstGeom>
          <a:noFill/>
          <a:ln w="9525">
            <a:noFill/>
          </a:ln>
        </p:spPr>
        <p:txBody>
          <a:bodyPr anchor="t">
            <a:spAutoFit/>
          </a:bodyPr>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sp>
        <p:nvSpPr>
          <p:cNvPr id="18" name="CasellaDiTesto 17"/>
          <p:cNvSpPr txBox="1"/>
          <p:nvPr/>
        </p:nvSpPr>
        <p:spPr>
          <a:xfrm>
            <a:off x="652463" y="2005013"/>
            <a:ext cx="7839075" cy="338963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r>
              <a:rPr lang="en-GB" altLang="x-none" sz="4800" b="1" strike="noStrike" noProof="1">
                <a:solidFill>
                  <a:srgbClr val="92D050"/>
                </a:solidFill>
                <a:effectLst>
                  <a:outerShdw blurRad="38100" dist="38100" dir="2700000">
                    <a:srgbClr val="000000"/>
                  </a:outerShdw>
                </a:effectLst>
                <a:latin typeface="Calibri" panose="020F0502020204030204" pitchFamily="34" charset="0"/>
                <a:ea typeface="Times New Roman" panose="02020603050405020304" pitchFamily="18" charset="0"/>
              </a:rPr>
              <a:t>Glubran 2作为</a:t>
            </a:r>
            <a:endParaRPr lang="en-GB" altLang="x-none" sz="4800" b="1" strike="noStrike" noProof="1">
              <a:solidFill>
                <a:srgbClr val="92D050"/>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fontAlgn="base"/>
            <a:r>
              <a:rPr lang="en-GB" altLang="x-none" sz="4800" b="1" strike="noStrike" noProof="1">
                <a:solidFill>
                  <a:srgbClr val="92D050"/>
                </a:solidFill>
                <a:effectLst>
                  <a:outerShdw blurRad="38100" dist="38100" dir="2700000">
                    <a:srgbClr val="000000"/>
                  </a:outerShdw>
                </a:effectLst>
                <a:latin typeface="Calibri" panose="020F0502020204030204" pitchFamily="34" charset="0"/>
                <a:ea typeface="Times New Roman" panose="02020603050405020304" pitchFamily="18" charset="0"/>
              </a:rPr>
              <a:t>密封剂和增强剂：</a:t>
            </a:r>
            <a:endParaRPr lang="en-GB" altLang="x-none" sz="4800" b="1" strike="noStrike" noProof="1">
              <a:solidFill>
                <a:srgbClr val="92D050"/>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fontAlgn="base"/>
            <a:endParaRPr lang="en-GB" altLang="x-none" sz="4800" b="1" strike="noStrike" noProof="1">
              <a:solidFill>
                <a:srgbClr val="92D050"/>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fontAlgn="base"/>
            <a:r>
              <a:rPr lang="en-GB" altLang="x-none" sz="3600" b="1" strike="noStrike" noProof="1">
                <a:solidFill>
                  <a:srgbClr val="C00000"/>
                </a:solidFill>
                <a:effectLst>
                  <a:outerShdw blurRad="38100" dist="38100" dir="2700000">
                    <a:srgbClr val="000000"/>
                  </a:outerShdw>
                </a:effectLst>
                <a:latin typeface="Calibri" panose="020F0502020204030204" pitchFamily="34" charset="0"/>
                <a:ea typeface="Times New Roman" panose="02020603050405020304" pitchFamily="18" charset="0"/>
              </a:rPr>
              <a:t>肠吻合</a:t>
            </a:r>
            <a:endParaRPr lang="en-GB" altLang="x-none" sz="3600" b="1" strike="noStrike" noProof="1">
              <a:solidFill>
                <a:srgbClr val="C00000"/>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fontAlgn="base">
              <a:buChar char="-"/>
            </a:pPr>
            <a:r>
              <a:rPr lang="en-GB" altLang="it-IT" sz="3600" b="1" strike="noStrike" noProof="1">
                <a:solidFill>
                  <a:srgbClr val="C00000"/>
                </a:solidFill>
                <a:latin typeface="Calibri" panose="020F0502020204030204" pitchFamily="34" charset="0"/>
                <a:ea typeface="Times New Roman" panose="02020603050405020304" pitchFamily="18" charset="0"/>
              </a:rPr>
              <a:t>在胆道和胰管的重建</a:t>
            </a:r>
            <a:r>
              <a:rPr lang="en-GB" altLang="it-IT" sz="3600" b="1" dirty="0">
                <a:solidFill>
                  <a:srgbClr val="C00000"/>
                </a:solidFill>
                <a:latin typeface="Calibri" panose="020F0502020204030204" pitchFamily="34" charset="0"/>
                <a:ea typeface="Times New Roman" panose="02020603050405020304" pitchFamily="18" charset="0"/>
                <a:sym typeface="+mn-ea"/>
              </a:rPr>
              <a:t>吻合</a:t>
            </a:r>
            <a:r>
              <a:rPr lang="en-GB" altLang="it-IT" sz="3600" b="1" strike="noStrike" noProof="1">
                <a:solidFill>
                  <a:srgbClr val="C00000"/>
                </a:solidFill>
                <a:latin typeface="Calibri" panose="020F0502020204030204" pitchFamily="34" charset="0"/>
                <a:ea typeface="Times New Roman" panose="02020603050405020304" pitchFamily="18" charset="0"/>
              </a:rPr>
              <a:t>。</a:t>
            </a:r>
            <a:endParaRPr lang="en-GB" altLang="it-IT" sz="3600" b="1" strike="noStrike" noProof="1">
              <a:solidFill>
                <a:srgbClr val="C00000"/>
              </a:solidFill>
              <a:latin typeface="Calibri" panose="020F0502020204030204" pitchFamily="34" charset="0"/>
              <a:ea typeface="Times New Roman" panose="02020603050405020304" pitchFamily="18" charset="0"/>
            </a:endParaRPr>
          </a:p>
        </p:txBody>
      </p:sp>
      <p:sp>
        <p:nvSpPr>
          <p:cNvPr id="11" name="Rettangolo 10"/>
          <p:cNvSpPr/>
          <p:nvPr/>
        </p:nvSpPr>
        <p:spPr bwMode="auto">
          <a:xfrm>
            <a:off x="447675" y="1187450"/>
            <a:ext cx="8229600" cy="750888"/>
          </a:xfrm>
          <a:prstGeom prst="rect">
            <a:avLst/>
          </a:prstGeom>
          <a:solidFill>
            <a:schemeClr val="accent6">
              <a:lumMod val="50000"/>
            </a:schemeClr>
          </a:solidFill>
          <a:ln w="254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z="4000" strike="noStrike" noProof="1">
              <a:latin typeface="Calibri" panose="020F0502020204030204" pitchFamily="34" charset="0"/>
              <a:ea typeface="Times New Roman" panose="02020603050405020304" pitchFamily="18" charset="0"/>
            </a:endParaRPr>
          </a:p>
        </p:txBody>
      </p:sp>
      <p:sp>
        <p:nvSpPr>
          <p:cNvPr id="12" name="Rectangle 2"/>
          <p:cNvSpPr txBox="1">
            <a:spLocks noChangeArrowheads="1"/>
          </p:cNvSpPr>
          <p:nvPr/>
        </p:nvSpPr>
        <p:spPr>
          <a:xfrm>
            <a:off x="38100" y="1108075"/>
            <a:ext cx="9144000" cy="895350"/>
          </a:xfrm>
          <a:prstGeom prst="rect">
            <a:avLst/>
          </a:prstGeom>
          <a:noFill/>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it-IT" sz="48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使用原则</a:t>
            </a:r>
            <a:endParaRPr kumimoji="0" lang="it-IT" sz="48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15" name="Picture 14" descr="http://www.rayur.com/wp-content/uploads/2012/06/abdominal-organs.jpg"/>
          <p:cNvPicPr>
            <a:picLocks noChangeAspect="1" noChangeArrowheads="1"/>
          </p:cNvPicPr>
          <p:nvPr/>
        </p:nvPicPr>
        <p:blipFill>
          <a:blip r:embed="rId1" cstate="print"/>
          <a:srcRect/>
          <a:stretch>
            <a:fillRect/>
          </a:stretch>
        </p:blipFill>
        <p:spPr bwMode="auto">
          <a:xfrm>
            <a:off x="8196261" y="104775"/>
            <a:ext cx="801689" cy="101917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charRg st="39" end="3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char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char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char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1"/>
          <p:cNvSpPr/>
          <p:nvPr/>
        </p:nvSpPr>
        <p:spPr>
          <a:xfrm>
            <a:off x="69850" y="2809875"/>
            <a:ext cx="0" cy="88900"/>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69634" name="Rectangle 14"/>
          <p:cNvSpPr/>
          <p:nvPr/>
        </p:nvSpPr>
        <p:spPr>
          <a:xfrm>
            <a:off x="80963" y="2792413"/>
            <a:ext cx="0" cy="88900"/>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pic>
        <p:nvPicPr>
          <p:cNvPr id="33804" name="Picture 14" descr="http://www.rayur.com/wp-content/uploads/2012/06/abdominal-organs.jpg"/>
          <p:cNvPicPr>
            <a:picLocks noChangeAspect="1" noChangeArrowheads="1"/>
          </p:cNvPicPr>
          <p:nvPr/>
        </p:nvPicPr>
        <p:blipFill>
          <a:blip r:embed="rId1" cstate="print"/>
          <a:srcRect/>
          <a:stretch>
            <a:fillRect/>
          </a:stretch>
        </p:blipFill>
        <p:spPr bwMode="auto">
          <a:xfrm>
            <a:off x="8196261" y="104775"/>
            <a:ext cx="801689" cy="1019175"/>
          </a:xfrm>
          <a:prstGeom prst="rect">
            <a:avLst/>
          </a:prstGeom>
          <a:ln>
            <a:noFill/>
          </a:ln>
          <a:effectLst>
            <a:softEdge rad="112500"/>
          </a:effectLst>
        </p:spPr>
      </p:pic>
      <p:sp>
        <p:nvSpPr>
          <p:cNvPr id="14" name="Rettangolo 13"/>
          <p:cNvSpPr/>
          <p:nvPr/>
        </p:nvSpPr>
        <p:spPr>
          <a:xfrm>
            <a:off x="0" y="136525"/>
            <a:ext cx="9144000" cy="1920240"/>
          </a:xfrm>
          <a:prstGeom prst="rect">
            <a:avLst/>
          </a:prstGeom>
        </p:spPr>
        <p:txBody>
          <a:bodyPr>
            <a:spAutoFit/>
          </a:bodyPr>
          <a:lstStyle/>
          <a:p>
            <a:pPr lvl="0" algn="ctr" fontAlgn="base"/>
            <a:r>
              <a:rPr lang="zh-CN" altLang="en-GB" sz="4000" b="1" strike="noStrike" noProof="1">
                <a:solidFill>
                  <a:srgbClr val="C00000"/>
                </a:solidFill>
                <a:effectLst>
                  <a:outerShdw blurRad="38100" dist="38100" dir="2700000">
                    <a:srgbClr val="000000"/>
                  </a:outerShdw>
                </a:effectLst>
                <a:latin typeface="Calibri" panose="020F0502020204030204" pitchFamily="34" charset="0"/>
                <a:ea typeface="宋体" panose="02010600030101010101" pitchFamily="2" charset="-122"/>
                <a:cs typeface="+mn-ea"/>
              </a:rPr>
              <a:t>吻合</a:t>
            </a:r>
            <a:endParaRPr lang="zh-CN" altLang="en-GB" sz="4000" b="1" strike="noStrike" noProof="1">
              <a:solidFill>
                <a:srgbClr val="C00000"/>
              </a:solidFill>
              <a:effectLst>
                <a:outerShdw blurRad="38100" dist="38100" dir="2700000">
                  <a:srgbClr val="000000"/>
                </a:outerShdw>
              </a:effectLst>
              <a:latin typeface="Calibri" panose="020F0502020204030204" pitchFamily="34" charset="0"/>
              <a:ea typeface="宋体" panose="02010600030101010101" pitchFamily="2" charset="-122"/>
              <a:cs typeface="+mn-ea"/>
            </a:endParaRPr>
          </a:p>
          <a:p>
            <a:pPr lvl="0" algn="ctr" fontAlgn="base"/>
            <a:r>
              <a:rPr lang="en-GB" altLang="x-none" sz="4000" b="1" dirty="0">
                <a:solidFill>
                  <a:srgbClr val="92D050"/>
                </a:solidFill>
                <a:effectLst>
                  <a:outerShdw blurRad="38100" dist="38100" dir="2700000">
                    <a:srgbClr val="000000"/>
                  </a:outerShdw>
                </a:effectLst>
                <a:latin typeface="Calibri" panose="020F0502020204030204" pitchFamily="34" charset="0"/>
                <a:ea typeface="Times New Roman" panose="02020603050405020304" pitchFamily="18" charset="0"/>
                <a:sym typeface="+mn-ea"/>
              </a:rPr>
              <a:t>Glubran 2作为</a:t>
            </a:r>
            <a:endParaRPr lang="en-GB" altLang="x-none" sz="4000" b="1" strike="noStrike" noProof="1">
              <a:solidFill>
                <a:srgbClr val="92D050"/>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fontAlgn="base"/>
            <a:r>
              <a:rPr lang="en-GB" altLang="x-none" sz="4000" b="1" dirty="0">
                <a:solidFill>
                  <a:srgbClr val="92D050"/>
                </a:solidFill>
                <a:effectLst>
                  <a:outerShdw blurRad="38100" dist="38100" dir="2700000">
                    <a:srgbClr val="000000"/>
                  </a:outerShdw>
                </a:effectLst>
                <a:latin typeface="Calibri" panose="020F0502020204030204" pitchFamily="34" charset="0"/>
                <a:ea typeface="Times New Roman" panose="02020603050405020304" pitchFamily="18" charset="0"/>
                <a:sym typeface="+mn-ea"/>
              </a:rPr>
              <a:t>密封剂和增强剂</a:t>
            </a:r>
            <a:r>
              <a:rPr lang="en-GB" altLang="x-none" sz="4000" b="1" strike="noStrike" noProof="1">
                <a:solidFill>
                  <a:srgbClr val="92D050"/>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 </a:t>
            </a:r>
            <a:endParaRPr lang="en-GB" altLang="x-none" sz="4000" b="1" strike="noStrike" noProof="1">
              <a:solidFill>
                <a:srgbClr val="92D050"/>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grpSp>
        <p:nvGrpSpPr>
          <p:cNvPr id="69637" name="Group 6"/>
          <p:cNvGrpSpPr/>
          <p:nvPr/>
        </p:nvGrpSpPr>
        <p:grpSpPr>
          <a:xfrm>
            <a:off x="76200" y="152400"/>
            <a:ext cx="1341438" cy="701675"/>
            <a:chOff x="4889" y="3734"/>
            <a:chExt cx="845" cy="442"/>
          </a:xfrm>
        </p:grpSpPr>
        <p:sp>
          <p:nvSpPr>
            <p:cNvPr id="69638"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69639"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23" name="Rettangolo 22"/>
          <p:cNvSpPr/>
          <p:nvPr/>
        </p:nvSpPr>
        <p:spPr bwMode="auto">
          <a:xfrm>
            <a:off x="447675" y="2095500"/>
            <a:ext cx="8229600" cy="4448175"/>
          </a:xfrm>
          <a:prstGeom prst="rect">
            <a:avLst/>
          </a:prstGeom>
          <a:solidFill>
            <a:schemeClr val="bg1"/>
          </a:solidFill>
          <a:ln w="381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24" name="Rettangolo 23"/>
          <p:cNvSpPr/>
          <p:nvPr/>
        </p:nvSpPr>
        <p:spPr bwMode="auto">
          <a:xfrm>
            <a:off x="447675" y="2114550"/>
            <a:ext cx="8229600" cy="866775"/>
          </a:xfrm>
          <a:prstGeom prst="rect">
            <a:avLst/>
          </a:prstGeom>
          <a:solidFill>
            <a:schemeClr val="accent6">
              <a:lumMod val="50000"/>
            </a:schemeClr>
          </a:solidFill>
          <a:ln w="254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z="4000" strike="noStrike" noProof="1">
              <a:latin typeface="Calibri" panose="020F0502020204030204" pitchFamily="34" charset="0"/>
              <a:ea typeface="Times New Roman" panose="02020603050405020304" pitchFamily="18" charset="0"/>
            </a:endParaRPr>
          </a:p>
        </p:txBody>
      </p:sp>
      <p:sp>
        <p:nvSpPr>
          <p:cNvPr id="25" name="CasellaDiTesto 24"/>
          <p:cNvSpPr txBox="1"/>
          <p:nvPr/>
        </p:nvSpPr>
        <p:spPr>
          <a:xfrm>
            <a:off x="0" y="2200275"/>
            <a:ext cx="9144000" cy="64008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t-IT"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应用方法</a:t>
            </a:r>
            <a:endParaRPr kumimoji="0" lang="it-IT"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18" name="CasellaDiTesto 17"/>
          <p:cNvSpPr txBox="1">
            <a:spLocks noChangeArrowheads="1"/>
          </p:cNvSpPr>
          <p:nvPr/>
        </p:nvSpPr>
        <p:spPr bwMode="auto">
          <a:xfrm>
            <a:off x="447675" y="3022600"/>
            <a:ext cx="7953375" cy="3631565"/>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wrap="square">
            <a:spAutoFit/>
          </a:bodyP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r>
              <a:rPr lang="en-GB" altLang="x-none" sz="3200" b="1" strike="noStrike" noProof="1">
                <a:solidFill>
                  <a:srgbClr val="15658D"/>
                </a:solidFill>
                <a:latin typeface="Calibri" panose="020F0502020204030204" pitchFamily="34" charset="0"/>
                <a:ea typeface="Times New Roman" panose="02020603050405020304" pitchFamily="18" charset="0"/>
              </a:rPr>
              <a:t>Glubran 2 </a:t>
            </a:r>
            <a:r>
              <a:rPr lang="en-GB" altLang="x-none" sz="3200" b="1" strike="noStrike" noProof="1">
                <a:solidFill>
                  <a:srgbClr val="FF0000"/>
                </a:solidFill>
                <a:effectLst>
                  <a:outerShdw blurRad="38100" dist="38100" dir="2700000">
                    <a:srgbClr val="000000"/>
                  </a:outerShdw>
                </a:effectLst>
                <a:latin typeface="Calibri" panose="020F0502020204030204" pitchFamily="34" charset="0"/>
                <a:ea typeface="Times New Roman" panose="02020603050405020304" pitchFamily="18" charset="0"/>
              </a:rPr>
              <a:t>在</a:t>
            </a:r>
            <a:r>
              <a:rPr lang="zh-CN" altLang="en-GB" sz="3200" b="1" dirty="0">
                <a:solidFill>
                  <a:srgbClr val="15658D"/>
                </a:solidFill>
                <a:latin typeface="Calibri" panose="020F0502020204030204" pitchFamily="34" charset="0"/>
                <a:ea typeface="宋体" panose="02010600030101010101" pitchFamily="2" charset="-122"/>
                <a:sym typeface="+mn-ea"/>
              </a:rPr>
              <a:t>吻合</a:t>
            </a:r>
            <a:r>
              <a:rPr lang="en-GB" altLang="x-none" sz="3200" b="1" dirty="0">
                <a:solidFill>
                  <a:srgbClr val="15658D"/>
                </a:solidFill>
                <a:latin typeface="Calibri" panose="020F0502020204030204" pitchFamily="34" charset="0"/>
                <a:ea typeface="Times New Roman" panose="02020603050405020304" pitchFamily="18" charset="0"/>
                <a:sym typeface="+mn-ea"/>
              </a:rPr>
              <a:t>缝线</a:t>
            </a:r>
            <a:r>
              <a:rPr lang="en-GB" altLang="x-none" sz="3200" b="1" strike="noStrike" noProof="1">
                <a:solidFill>
                  <a:srgbClr val="FF0000"/>
                </a:solidFill>
                <a:effectLst>
                  <a:outerShdw blurRad="38100" dist="38100" dir="2700000">
                    <a:srgbClr val="000000"/>
                  </a:outerShdw>
                </a:effectLst>
                <a:latin typeface="Calibri" panose="020F0502020204030204" pitchFamily="34" charset="0"/>
                <a:ea typeface="Times New Roman" panose="02020603050405020304" pitchFamily="18" charset="0"/>
              </a:rPr>
              <a:t>顶部</a:t>
            </a:r>
            <a:endParaRPr lang="zh-CN" altLang="en-GB" sz="3200" b="1" strike="noStrike" noProof="1">
              <a:solidFill>
                <a:srgbClr val="15658D"/>
              </a:solidFill>
              <a:latin typeface="Calibri" panose="020F0502020204030204" pitchFamily="34" charset="0"/>
              <a:ea typeface="宋体" panose="02010600030101010101" pitchFamily="2" charset="-122"/>
            </a:endParaRPr>
          </a:p>
          <a:p>
            <a:pPr lvl="0" algn="ctr" fontAlgn="base"/>
            <a:r>
              <a:rPr lang="en-GB" altLang="x-none" sz="3200" b="1" strike="noStrike" noProof="1">
                <a:solidFill>
                  <a:srgbClr val="15658D"/>
                </a:solidFill>
                <a:latin typeface="Calibri" panose="020F0502020204030204" pitchFamily="34" charset="0"/>
                <a:ea typeface="Times New Roman" panose="02020603050405020304" pitchFamily="18" charset="0"/>
              </a:rPr>
              <a:t> </a:t>
            </a:r>
            <a:r>
              <a:rPr lang="zh-CN" altLang="en-GB" sz="3200" b="1" strike="noStrike" noProof="1">
                <a:solidFill>
                  <a:srgbClr val="15658D"/>
                </a:solidFill>
                <a:latin typeface="Calibri" panose="020F0502020204030204" pitchFamily="34" charset="0"/>
                <a:ea typeface="宋体" panose="02010600030101010101" pitchFamily="2" charset="-122"/>
              </a:rPr>
              <a:t>的应用，和</a:t>
            </a:r>
            <a:r>
              <a:rPr lang="zh-CN" altLang="en-GB" sz="3200" b="1" strike="noStrike" noProof="1">
                <a:solidFill>
                  <a:srgbClr val="FF0000"/>
                </a:solidFill>
                <a:effectLst>
                  <a:outerShdw blurRad="38100" dist="38100" dir="2700000">
                    <a:srgbClr val="000000"/>
                  </a:outerShdw>
                </a:effectLst>
                <a:latin typeface="Calibri" panose="020F0502020204030204" pitchFamily="34" charset="0"/>
                <a:ea typeface="宋体" panose="02010600030101010101" pitchFamily="2" charset="-122"/>
              </a:rPr>
              <a:t>不在里面</a:t>
            </a:r>
            <a:r>
              <a:rPr lang="zh-CN" altLang="en-GB" sz="3200" b="1" dirty="0">
                <a:solidFill>
                  <a:srgbClr val="15658D"/>
                </a:solidFill>
                <a:latin typeface="Calibri" panose="020F0502020204030204" pitchFamily="34" charset="0"/>
                <a:ea typeface="宋体" panose="02010600030101010101" pitchFamily="2" charset="-122"/>
                <a:sym typeface="+mn-ea"/>
              </a:rPr>
              <a:t>的应用</a:t>
            </a:r>
            <a:endParaRPr lang="zh-CN" altLang="en-GB" sz="3200" b="1" dirty="0">
              <a:solidFill>
                <a:srgbClr val="15658D"/>
              </a:solidFill>
              <a:latin typeface="Calibri" panose="020F0502020204030204" pitchFamily="34" charset="0"/>
              <a:ea typeface="宋体" panose="02010600030101010101" pitchFamily="2" charset="-122"/>
              <a:sym typeface="+mn-ea"/>
            </a:endParaRPr>
          </a:p>
          <a:p>
            <a:pPr lvl="0" algn="ctr" fontAlgn="base"/>
            <a:endParaRPr lang="zh-CN" altLang="en-GB" sz="3200" b="1" strike="noStrike" noProof="1">
              <a:solidFill>
                <a:srgbClr val="FF0000"/>
              </a:solidFill>
              <a:effectLst>
                <a:outerShdw blurRad="38100" dist="38100" dir="2700000">
                  <a:srgbClr val="000000"/>
                </a:outerShdw>
              </a:effectLst>
              <a:latin typeface="Calibri" panose="020F0502020204030204" pitchFamily="34" charset="0"/>
              <a:ea typeface="宋体" panose="02010600030101010101" pitchFamily="2" charset="-122"/>
            </a:endParaRPr>
          </a:p>
          <a:p>
            <a:pPr lvl="0" algn="ctr" fontAlgn="base"/>
            <a:r>
              <a:rPr lang="en-GB" altLang="x-none" b="1" strike="noStrike" noProof="1">
                <a:solidFill>
                  <a:srgbClr val="15658D"/>
                </a:solidFill>
                <a:latin typeface="Calibri" panose="020F0502020204030204" pitchFamily="34" charset="0"/>
                <a:ea typeface="Times New Roman" panose="02020603050405020304" pitchFamily="18" charset="0"/>
              </a:rPr>
              <a:t>伤口的边缘之间的密封剂的可能存在可能会延迟愈合过程</a:t>
            </a:r>
            <a:endParaRPr lang="en-GB" altLang="x-none" b="1" strike="noStrike" noProof="1">
              <a:solidFill>
                <a:srgbClr val="15658D"/>
              </a:solidFill>
              <a:latin typeface="Calibri" panose="020F0502020204030204" pitchFamily="34" charset="0"/>
              <a:ea typeface="Times New Roman" panose="02020603050405020304" pitchFamily="18" charset="0"/>
            </a:endParaRPr>
          </a:p>
          <a:p>
            <a:pPr lvl="0" algn="ctr" fontAlgn="base"/>
            <a:endParaRPr lang="en-GB" altLang="x-none" sz="2000" b="1" strike="noStrike" noProof="1">
              <a:solidFill>
                <a:srgbClr val="15658D"/>
              </a:solidFill>
              <a:latin typeface="Calibri" panose="020F0502020204030204" pitchFamily="34" charset="0"/>
              <a:ea typeface="Times New Roman" panose="02020603050405020304" pitchFamily="18" charset="0"/>
              <a:sym typeface="Wingdings" panose="05000000000000000000" pitchFamily="2" charset="2"/>
            </a:endParaRPr>
          </a:p>
          <a:p>
            <a:pPr lvl="0" algn="ctr" fontAlgn="base"/>
            <a:endParaRPr lang="en-GB" altLang="x-none" sz="2000" b="1" strike="noStrike" noProof="1">
              <a:solidFill>
                <a:srgbClr val="15658D"/>
              </a:solidFill>
              <a:latin typeface="Calibri" panose="020F0502020204030204" pitchFamily="34" charset="0"/>
              <a:ea typeface="Times New Roman" panose="02020603050405020304" pitchFamily="18" charset="0"/>
              <a:sym typeface="Wingdings" panose="05000000000000000000" pitchFamily="2" charset="2"/>
            </a:endParaRPr>
          </a:p>
          <a:p>
            <a:pPr lvl="0" algn="ctr" fontAlgn="base"/>
            <a:r>
              <a:rPr lang="en-GB" altLang="x-none" b="1" dirty="0">
                <a:solidFill>
                  <a:srgbClr val="15658D"/>
                </a:solidFill>
                <a:latin typeface="Calibri" panose="020F0502020204030204" pitchFamily="34" charset="0"/>
                <a:ea typeface="Times New Roman" panose="02020603050405020304" pitchFamily="18" charset="0"/>
                <a:sym typeface="+mn-ea"/>
              </a:rPr>
              <a:t>组织必须彼此直接接触，以便快速修复</a:t>
            </a:r>
            <a:endParaRPr lang="en-GB" altLang="x-none" b="1" strike="noStrike" noProof="1">
              <a:solidFill>
                <a:srgbClr val="15658D"/>
              </a:solidFill>
              <a:latin typeface="Calibri" panose="020F0502020204030204" pitchFamily="34" charset="0"/>
              <a:ea typeface="Times New Roman" panose="02020603050405020304" pitchFamily="18" charset="0"/>
            </a:endParaRPr>
          </a:p>
          <a:p>
            <a:pPr lvl="0" algn="ctr" fontAlgn="base"/>
            <a:r>
              <a:rPr lang="en-GB" altLang="x-none" b="1" strike="noStrike" noProof="1">
                <a:solidFill>
                  <a:srgbClr val="15658D"/>
                </a:solidFill>
                <a:latin typeface="Calibri" panose="020F0502020204030204" pitchFamily="34" charset="0"/>
                <a:ea typeface="Times New Roman" panose="02020603050405020304" pitchFamily="18" charset="0"/>
                <a:sym typeface="Wingdings" panose="05000000000000000000" pitchFamily="2" charset="2"/>
              </a:rPr>
              <a:t>应用</a:t>
            </a:r>
            <a:endParaRPr lang="en-GB" altLang="x-none" b="1" strike="noStrike" noProof="1">
              <a:solidFill>
                <a:srgbClr val="15658D"/>
              </a:solidFill>
              <a:latin typeface="Calibri" panose="020F0502020204030204" pitchFamily="34" charset="0"/>
              <a:ea typeface="Times New Roman" panose="02020603050405020304" pitchFamily="18" charset="0"/>
            </a:endParaRPr>
          </a:p>
          <a:p>
            <a:pPr lvl="0" algn="ctr" fontAlgn="base"/>
            <a:endParaRPr lang="en-GB" altLang="x-none" b="1" strike="noStrike" noProof="1">
              <a:solidFill>
                <a:srgbClr val="15658D"/>
              </a:solidFill>
              <a:latin typeface="Calibri" panose="020F0502020204030204" pitchFamily="34" charset="0"/>
              <a:ea typeface="Times New Roman" panose="02020603050405020304" pitchFamily="18" charset="0"/>
            </a:endParaRPr>
          </a:p>
        </p:txBody>
      </p:sp>
      <p:sp>
        <p:nvSpPr>
          <p:cNvPr id="26" name="Freccia in giù 25"/>
          <p:cNvSpPr/>
          <p:nvPr/>
        </p:nvSpPr>
        <p:spPr>
          <a:xfrm>
            <a:off x="4348480" y="4972050"/>
            <a:ext cx="447675" cy="476250"/>
          </a:xfrm>
          <a:prstGeom prst="downArrow">
            <a:avLst>
              <a:gd name="adj1" fmla="val 50000"/>
              <a:gd name="adj2" fmla="val 50123"/>
            </a:avLst>
          </a:prstGeom>
          <a:solidFill>
            <a:schemeClr val="accent1"/>
          </a:solidFill>
          <a:ln w="9525" cap="flat" cmpd="sng">
            <a:solidFill>
              <a:schemeClr val="tx1"/>
            </a:solidFill>
            <a:prstDash val="solid"/>
            <a:round/>
            <a:headEnd type="none" w="med" len="med"/>
            <a:tailEnd type="none" w="med" len="med"/>
          </a:ln>
        </p:spPr>
        <p:txBody>
          <a:bodyPr wrap="none" anchor="t"/>
          <a:lstStyle/>
          <a:p>
            <a:pPr lvl="0" indent="0" algn="ctr" eaLnBrk="0" hangingPunct="0"/>
            <a:endParaRPr lang="it-IT" altLang="it-IT" dirty="0">
              <a:latin typeface="Calibri" panose="020F0502020204030204" pitchFamily="34" charset="0"/>
              <a:ea typeface="Times New Roman" panose="02020603050405020304" pitchFamily="18" charset="0"/>
            </a:endParaRPr>
          </a:p>
          <a:p>
            <a:pPr lvl="0" indent="0" algn="ctr" eaLnBrk="0" hangingPunct="0"/>
            <a:endParaRPr lang="it-IT" altLang="it-IT" dirty="0">
              <a:latin typeface="Calibri" panose="020F0502020204030204" pitchFamily="34" charset="0"/>
              <a:ea typeface="Times New Roman" panose="02020603050405020304" pitchFamily="18" charset="0"/>
            </a:endParaRPr>
          </a:p>
          <a:p>
            <a:pPr lvl="0" indent="0" algn="ctr" eaLnBrk="0" hangingPunct="0"/>
            <a:endParaRPr lang="it-IT" altLang="it-IT" dirty="0">
              <a:latin typeface="Calibri" panose="020F0502020204030204" pitchFamily="34"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charRg st="0" end="2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charRg st="24" end="6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char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charRg st="83" end="8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xEl>
                                              <p:char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1"/>
          <p:cNvSpPr/>
          <p:nvPr/>
        </p:nvSpPr>
        <p:spPr>
          <a:xfrm>
            <a:off x="69850" y="2781300"/>
            <a:ext cx="0" cy="88900"/>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88067" name="Rectangle 14"/>
          <p:cNvSpPr/>
          <p:nvPr/>
        </p:nvSpPr>
        <p:spPr>
          <a:xfrm>
            <a:off x="80963" y="2763838"/>
            <a:ext cx="0" cy="88900"/>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26" name="Freccia in giù 25"/>
          <p:cNvSpPr/>
          <p:nvPr/>
        </p:nvSpPr>
        <p:spPr>
          <a:xfrm>
            <a:off x="4352925" y="5010150"/>
            <a:ext cx="447675" cy="476250"/>
          </a:xfrm>
          <a:prstGeom prst="downArrow">
            <a:avLst>
              <a:gd name="adj1" fmla="val 50000"/>
              <a:gd name="adj2" fmla="val 50123"/>
            </a:avLst>
          </a:prstGeom>
          <a:solidFill>
            <a:schemeClr val="accent1"/>
          </a:solidFill>
          <a:ln w="9525" cap="flat" cmpd="sng">
            <a:solidFill>
              <a:schemeClr val="tx1"/>
            </a:solidFill>
            <a:prstDash val="solid"/>
            <a:round/>
            <a:headEnd type="none" w="med" len="med"/>
            <a:tailEnd type="none" w="med" len="med"/>
          </a:ln>
        </p:spPr>
        <p:txBody>
          <a:bodyPr wrap="none" anchor="t"/>
          <a:lstStyle/>
          <a:p>
            <a:pPr lvl="0" indent="0" algn="ctr" eaLnBrk="0" hangingPunct="0"/>
            <a:endParaRPr lang="it-IT" altLang="it-IT" dirty="0">
              <a:latin typeface="Calibri" panose="020F0502020204030204" pitchFamily="34" charset="0"/>
              <a:ea typeface="Times New Roman" panose="02020603050405020304" pitchFamily="18" charset="0"/>
            </a:endParaRPr>
          </a:p>
          <a:p>
            <a:pPr lvl="0" indent="0" algn="ctr" eaLnBrk="0" hangingPunct="0"/>
            <a:endParaRPr lang="it-IT" altLang="it-IT" dirty="0">
              <a:latin typeface="Calibri" panose="020F0502020204030204" pitchFamily="34" charset="0"/>
              <a:ea typeface="Times New Roman" panose="02020603050405020304" pitchFamily="18" charset="0"/>
            </a:endParaRPr>
          </a:p>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88069" name="Rectangle 11"/>
          <p:cNvSpPr/>
          <p:nvPr/>
        </p:nvSpPr>
        <p:spPr>
          <a:xfrm>
            <a:off x="69850" y="2781300"/>
            <a:ext cx="0" cy="88900"/>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88070" name="Rectangle 14"/>
          <p:cNvSpPr/>
          <p:nvPr/>
        </p:nvSpPr>
        <p:spPr>
          <a:xfrm>
            <a:off x="80963" y="2763838"/>
            <a:ext cx="0" cy="88900"/>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pic>
        <p:nvPicPr>
          <p:cNvPr id="33804" name="Picture 14" descr="http://www.rayur.com/wp-content/uploads/2012/06/abdominal-organs.jpg"/>
          <p:cNvPicPr>
            <a:picLocks noChangeAspect="1" noChangeArrowheads="1"/>
          </p:cNvPicPr>
          <p:nvPr/>
        </p:nvPicPr>
        <p:blipFill>
          <a:blip r:embed="rId1" cstate="print"/>
          <a:srcRect/>
          <a:stretch>
            <a:fillRect/>
          </a:stretch>
        </p:blipFill>
        <p:spPr bwMode="auto">
          <a:xfrm>
            <a:off x="8196261" y="104775"/>
            <a:ext cx="801689" cy="1019175"/>
          </a:xfrm>
          <a:prstGeom prst="rect">
            <a:avLst/>
          </a:prstGeom>
          <a:ln>
            <a:noFill/>
          </a:ln>
          <a:effectLst>
            <a:softEdge rad="112500"/>
          </a:effectLst>
        </p:spPr>
      </p:pic>
      <p:graphicFrame>
        <p:nvGraphicFramePr>
          <p:cNvPr id="57352" name="表格 57351"/>
          <p:cNvGraphicFramePr/>
          <p:nvPr/>
        </p:nvGraphicFramePr>
        <p:xfrm>
          <a:off x="1246188" y="3394075"/>
          <a:ext cx="6610350" cy="2403475"/>
        </p:xfrm>
        <a:graphic>
          <a:graphicData uri="http://schemas.openxmlformats.org/drawingml/2006/table">
            <a:tbl>
              <a:tblPr/>
              <a:tblGrid>
                <a:gridCol w="1955800"/>
                <a:gridCol w="2451100"/>
                <a:gridCol w="2203450"/>
              </a:tblGrid>
              <a:tr h="446088">
                <a:tc>
                  <a:txBody>
                    <a:bodyPr/>
                    <a:lstStyle/>
                    <a:p>
                      <a:pPr lvl="0" eaLnBrk="1" hangingPunct="1">
                        <a:buNone/>
                      </a:pPr>
                      <a:endParaRPr lang="zh-CN" altLang="en-US" sz="1800" b="1" dirty="0">
                        <a:solidFill>
                          <a:srgbClr val="FFFFFF"/>
                        </a:solidFill>
                        <a:latin typeface="Calibri" panose="020F0502020204030204" pitchFamily="34" charset="0"/>
                        <a:ea typeface="Times New Roman" panose="02020603050405020304" pitchFamily="18" charset="0"/>
                      </a:endParaRPr>
                    </a:p>
                  </a:txBody>
                  <a:tcPr marL="91444" marR="91444" marT="45698" marB="45698"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p>
                      <a:pPr lvl="0" algn="ctr" eaLnBrk="1" hangingPunct="1">
                        <a:buNone/>
                      </a:pPr>
                      <a:r>
                        <a:rPr lang="zh-CN" altLang="en-US" sz="1800" b="1" dirty="0">
                          <a:solidFill>
                            <a:srgbClr val="FFC000"/>
                          </a:solidFill>
                          <a:effectLst>
                            <a:outerShdw blurRad="38100" dist="38100" dir="2700000">
                              <a:srgbClr val="000000"/>
                            </a:outerShdw>
                          </a:effectLst>
                          <a:latin typeface="Calibri" panose="020F0502020204030204" pitchFamily="34" charset="0"/>
                          <a:ea typeface="宋体" panose="02010600030101010101" pitchFamily="2" charset="-122"/>
                        </a:rPr>
                        <a:t>顶部涂抹</a:t>
                      </a:r>
                      <a:endParaRPr lang="zh-CN" altLang="en-US" sz="1800" b="1" dirty="0">
                        <a:solidFill>
                          <a:srgbClr val="FFC000"/>
                        </a:solidFill>
                        <a:effectLst>
                          <a:outerShdw blurRad="38100" dist="38100" dir="2700000">
                            <a:srgbClr val="000000"/>
                          </a:outerShdw>
                        </a:effectLst>
                        <a:latin typeface="Calibri" panose="020F0502020204030204" pitchFamily="34" charset="0"/>
                        <a:ea typeface="宋体" panose="02010600030101010101" pitchFamily="2" charset="-122"/>
                      </a:endParaRPr>
                    </a:p>
                  </a:txBody>
                  <a:tcPr marL="91444" marR="91444" marT="45698" marB="45698"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p>
                      <a:pPr lvl="0" algn="ctr" eaLnBrk="1" hangingPunct="1">
                        <a:buNone/>
                      </a:pPr>
                      <a:r>
                        <a:rPr lang="en-US" altLang="zh-CN" sz="1800" b="1" dirty="0">
                          <a:solidFill>
                            <a:srgbClr val="FFC000"/>
                          </a:solidFill>
                          <a:effectLst>
                            <a:outerShdw blurRad="38100" dist="38100" dir="2700000">
                              <a:srgbClr val="000000"/>
                            </a:outerShdw>
                          </a:effectLst>
                          <a:latin typeface="Calibri" panose="020F0502020204030204" pitchFamily="34" charset="0"/>
                          <a:ea typeface="Times New Roman" panose="02020603050405020304" pitchFamily="18" charset="0"/>
                        </a:rPr>
                        <a:t>雾化器</a:t>
                      </a:r>
                      <a:endParaRPr lang="en-US" altLang="zh-CN" sz="1800" b="1" dirty="0">
                        <a:solidFill>
                          <a:srgbClr val="FFC000"/>
                        </a:solidFill>
                        <a:effectLst>
                          <a:outerShdw blurRad="38100" dist="38100" dir="2700000">
                            <a:srgbClr val="000000"/>
                          </a:outerShdw>
                        </a:effectLst>
                        <a:latin typeface="Calibri" panose="020F0502020204030204" pitchFamily="34" charset="0"/>
                        <a:ea typeface="Times New Roman" panose="02020603050405020304" pitchFamily="18" charset="0"/>
                      </a:endParaRPr>
                    </a:p>
                  </a:txBody>
                  <a:tcPr marL="91444" marR="91444" marT="45698" marB="45698"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1189037">
                <a:tc>
                  <a:txBody>
                    <a:bodyPr/>
                    <a:lstStyle/>
                    <a:p>
                      <a:pPr lvl="0" eaLnBrk="1" hangingPunct="1">
                        <a:buNone/>
                      </a:pPr>
                      <a:r>
                        <a:rPr lang="zh-CN" altLang="en-GB" sz="1800" dirty="0">
                          <a:solidFill>
                            <a:srgbClr val="000000"/>
                          </a:solidFill>
                          <a:latin typeface="Calibri" panose="020F0502020204030204" pitchFamily="34" charset="0"/>
                          <a:ea typeface="宋体" panose="02010600030101010101" pitchFamily="2" charset="-122"/>
                        </a:rPr>
                        <a:t>打开手术</a:t>
                      </a:r>
                      <a:endParaRPr lang="zh-CN" altLang="en-GB" sz="1800" dirty="0">
                        <a:solidFill>
                          <a:srgbClr val="000000"/>
                        </a:solidFill>
                        <a:latin typeface="Calibri" panose="020F0502020204030204" pitchFamily="34" charset="0"/>
                        <a:ea typeface="宋体" panose="02010600030101010101" pitchFamily="2" charset="-122"/>
                      </a:endParaRPr>
                    </a:p>
                  </a:txBody>
                  <a:tcPr marL="91444" marR="91444" marT="45698" marB="45698"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3DEFF"/>
                    </a:solidFill>
                  </a:tcPr>
                </a:tc>
                <a:tc>
                  <a:txBody>
                    <a:bodyPr/>
                    <a:lstStyle/>
                    <a:p>
                      <a:pPr lvl="0" algn="ctr" eaLnBrk="1" hangingPunct="1">
                        <a:buNone/>
                      </a:pPr>
                      <a:r>
                        <a:rPr lang="en-GB" altLang="x-none" sz="1800" dirty="0">
                          <a:solidFill>
                            <a:srgbClr val="000000"/>
                          </a:solidFill>
                          <a:latin typeface="Calibri" panose="020F0502020204030204" pitchFamily="34" charset="0"/>
                          <a:ea typeface="Times New Roman" panose="02020603050405020304" pitchFamily="18" charset="0"/>
                          <a:sym typeface="+mn-ea"/>
                        </a:rPr>
                        <a:t>Glubran 2</a:t>
                      </a:r>
                      <a:r>
                        <a:rPr lang="zh-CN" altLang="en-GB" sz="1800" dirty="0">
                          <a:solidFill>
                            <a:srgbClr val="000000"/>
                          </a:solidFill>
                          <a:latin typeface="Calibri" panose="020F0502020204030204" pitchFamily="34" charset="0"/>
                          <a:ea typeface="宋体" panose="02010600030101010101" pitchFamily="2" charset="-122"/>
                        </a:rPr>
                        <a:t>可在曲面上应用，涂薄层</a:t>
                      </a:r>
                      <a:endParaRPr lang="en-GB" altLang="x-none" sz="1800" dirty="0">
                        <a:solidFill>
                          <a:srgbClr val="000000"/>
                        </a:solidFill>
                        <a:latin typeface="Calibri" panose="020F0502020204030204" pitchFamily="34" charset="0"/>
                        <a:ea typeface="Times New Roman" panose="02020603050405020304" pitchFamily="18" charset="0"/>
                      </a:endParaRPr>
                    </a:p>
                  </a:txBody>
                  <a:tcPr marL="91444" marR="91444" marT="45698" marB="45698"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3DEFF"/>
                    </a:solidFill>
                  </a:tcPr>
                </a:tc>
                <a:tc>
                  <a:txBody>
                    <a:bodyPr/>
                    <a:lstStyle/>
                    <a:p>
                      <a:pPr lvl="0" algn="ctr" eaLnBrk="1" hangingPunct="1">
                        <a:buNone/>
                      </a:pPr>
                      <a:r>
                        <a:rPr lang="en-GB" altLang="x-none" sz="1800" dirty="0">
                          <a:solidFill>
                            <a:srgbClr val="000000"/>
                          </a:solidFill>
                          <a:latin typeface="Calibri" panose="020F0502020204030204" pitchFamily="34" charset="0"/>
                          <a:ea typeface="Times New Roman" panose="02020603050405020304" pitchFamily="18" charset="0"/>
                        </a:rPr>
                        <a:t>短黄色雾化器</a:t>
                      </a:r>
                      <a:endParaRPr lang="en-GB" altLang="x-none" sz="1800" dirty="0">
                        <a:solidFill>
                          <a:srgbClr val="000000"/>
                        </a:solidFill>
                        <a:latin typeface="Calibri" panose="020F0502020204030204" pitchFamily="34" charset="0"/>
                        <a:ea typeface="Times New Roman" panose="02020603050405020304" pitchFamily="18" charset="0"/>
                      </a:endParaRPr>
                    </a:p>
                  </a:txBody>
                  <a:tcPr marL="91444" marR="91444" marT="45698" marB="45698"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3DEFF"/>
                    </a:solidFill>
                  </a:tcPr>
                </a:tc>
              </a:tr>
              <a:tr h="768350">
                <a:tc>
                  <a:txBody>
                    <a:bodyPr/>
                    <a:lstStyle/>
                    <a:p>
                      <a:pPr lvl="0" eaLnBrk="1" hangingPunct="1">
                        <a:buNone/>
                      </a:pPr>
                      <a:r>
                        <a:rPr lang="en-GB" altLang="x-none" sz="1800" dirty="0">
                          <a:solidFill>
                            <a:srgbClr val="000000"/>
                          </a:solidFill>
                          <a:latin typeface="Calibri" panose="020F0502020204030204" pitchFamily="34" charset="0"/>
                          <a:ea typeface="Times New Roman" panose="02020603050405020304" pitchFamily="18" charset="0"/>
                        </a:rPr>
                        <a:t>腹腔镜手术</a:t>
                      </a:r>
                      <a:endParaRPr lang="en-GB" altLang="x-none" sz="1800" dirty="0">
                        <a:solidFill>
                          <a:srgbClr val="000000"/>
                        </a:solidFill>
                        <a:latin typeface="Calibri" panose="020F0502020204030204" pitchFamily="34" charset="0"/>
                        <a:ea typeface="Times New Roman" panose="02020603050405020304" pitchFamily="18" charset="0"/>
                      </a:endParaRPr>
                    </a:p>
                  </a:txBody>
                  <a:tcPr marL="91444" marR="91444" marT="45698" marB="45698"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F"/>
                    </a:solidFill>
                  </a:tcPr>
                </a:tc>
                <a:tc>
                  <a:txBody>
                    <a:bodyPr/>
                    <a:lstStyle/>
                    <a:p>
                      <a:pPr lvl="0" algn="ctr" eaLnBrk="1" hangingPunct="1">
                        <a:buNone/>
                      </a:pPr>
                      <a:endParaRPr lang="en-GB" altLang="x-none" sz="1800" dirty="0">
                        <a:solidFill>
                          <a:srgbClr val="000000"/>
                        </a:solidFill>
                        <a:latin typeface="Calibri" panose="020F0502020204030204" pitchFamily="34" charset="0"/>
                        <a:ea typeface="Times New Roman" panose="02020603050405020304" pitchFamily="18" charset="0"/>
                      </a:endParaRPr>
                    </a:p>
                  </a:txBody>
                  <a:tcPr marL="91444" marR="91444" marT="45698" marB="45698"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F"/>
                    </a:solidFill>
                  </a:tcPr>
                </a:tc>
                <a:tc>
                  <a:txBody>
                    <a:bodyPr/>
                    <a:lstStyle/>
                    <a:p>
                      <a:pPr lvl="0" algn="ctr" eaLnBrk="1" hangingPunct="1">
                        <a:buNone/>
                      </a:pPr>
                      <a:r>
                        <a:rPr lang="en-GB" altLang="x-none" sz="1800" dirty="0">
                          <a:solidFill>
                            <a:srgbClr val="000000"/>
                          </a:solidFill>
                          <a:latin typeface="Calibri" panose="020F0502020204030204" pitchFamily="34" charset="0"/>
                          <a:ea typeface="Times New Roman" panose="02020603050405020304" pitchFamily="18" charset="0"/>
                        </a:rPr>
                        <a:t>黄色刚性或柔性的雾</a:t>
                      </a:r>
                      <a:r>
                        <a:rPr lang="zh-CN" altLang="en-GB" sz="1800" dirty="0">
                          <a:solidFill>
                            <a:srgbClr val="000000"/>
                          </a:solidFill>
                          <a:latin typeface="Calibri" panose="020F0502020204030204" pitchFamily="34" charset="0"/>
                          <a:ea typeface="宋体" panose="02010600030101010101" pitchFamily="2" charset="-122"/>
                        </a:rPr>
                        <a:t>化</a:t>
                      </a:r>
                      <a:r>
                        <a:rPr lang="en-GB" altLang="x-none" sz="1800" dirty="0">
                          <a:solidFill>
                            <a:srgbClr val="000000"/>
                          </a:solidFill>
                          <a:latin typeface="Calibri" panose="020F0502020204030204" pitchFamily="34" charset="0"/>
                          <a:ea typeface="Times New Roman" panose="02020603050405020304" pitchFamily="18" charset="0"/>
                        </a:rPr>
                        <a:t>器</a:t>
                      </a:r>
                      <a:endParaRPr lang="en-GB" altLang="x-none" sz="1800" dirty="0">
                        <a:solidFill>
                          <a:srgbClr val="000000"/>
                        </a:solidFill>
                        <a:latin typeface="Calibri" panose="020F0502020204030204" pitchFamily="34" charset="0"/>
                        <a:ea typeface="Times New Roman" panose="02020603050405020304" pitchFamily="18" charset="0"/>
                      </a:endParaRPr>
                    </a:p>
                  </a:txBody>
                  <a:tcPr marL="91444" marR="91444" marT="45698" marB="45698"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F"/>
                    </a:solidFill>
                  </a:tcPr>
                </a:tc>
              </a:tr>
            </a:tbl>
          </a:graphicData>
        </a:graphic>
      </p:graphicFrame>
      <p:sp>
        <p:nvSpPr>
          <p:cNvPr id="16" name="Rettangolo 15"/>
          <p:cNvSpPr/>
          <p:nvPr/>
        </p:nvSpPr>
        <p:spPr>
          <a:xfrm>
            <a:off x="1116013" y="3281363"/>
            <a:ext cx="6840538" cy="2520950"/>
          </a:xfrm>
          <a:prstGeom prst="rect">
            <a:avLst/>
          </a:prstGeom>
          <a:noFill/>
          <a:ln w="76200" cmpd="tri">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strike="noStrike" noProof="1">
              <a:solidFill>
                <a:srgbClr val="FFFFFF"/>
              </a:solidFill>
              <a:latin typeface="Calibri" panose="020F0502020204030204" pitchFamily="34" charset="0"/>
              <a:ea typeface="Times New Roman" panose="02020603050405020304" pitchFamily="18" charset="0"/>
            </a:endParaRPr>
          </a:p>
        </p:txBody>
      </p:sp>
      <p:sp>
        <p:nvSpPr>
          <p:cNvPr id="22" name="Rettangolo 21"/>
          <p:cNvSpPr/>
          <p:nvPr/>
        </p:nvSpPr>
        <p:spPr bwMode="auto">
          <a:xfrm>
            <a:off x="1238250" y="2476500"/>
            <a:ext cx="6638925" cy="3238500"/>
          </a:xfrm>
          <a:prstGeom prst="rect">
            <a:avLst/>
          </a:prstGeom>
          <a:noFill/>
          <a:ln w="381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23" name="Rettangolo 22"/>
          <p:cNvSpPr/>
          <p:nvPr/>
        </p:nvSpPr>
        <p:spPr bwMode="auto">
          <a:xfrm>
            <a:off x="1247775" y="2505075"/>
            <a:ext cx="6610350" cy="866775"/>
          </a:xfrm>
          <a:prstGeom prst="rect">
            <a:avLst/>
          </a:prstGeom>
          <a:solidFill>
            <a:schemeClr val="accent6">
              <a:lumMod val="50000"/>
            </a:schemeClr>
          </a:solidFill>
          <a:ln w="254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lang="en-GB" altLang="x-none" sz="4000" strike="noStrike" noProof="1">
              <a:latin typeface="Calibri" panose="020F0502020204030204" pitchFamily="34" charset="0"/>
              <a:ea typeface="Times New Roman" panose="02020603050405020304" pitchFamily="18" charset="0"/>
            </a:endParaRPr>
          </a:p>
        </p:txBody>
      </p:sp>
      <p:sp>
        <p:nvSpPr>
          <p:cNvPr id="24" name="CasellaDiTesto 23"/>
          <p:cNvSpPr txBox="1"/>
          <p:nvPr/>
        </p:nvSpPr>
        <p:spPr>
          <a:xfrm>
            <a:off x="0" y="2600325"/>
            <a:ext cx="9144000" cy="64008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t-IT"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应用方法</a:t>
            </a:r>
            <a:endParaRPr kumimoji="0" lang="it-IT"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grpSp>
        <p:nvGrpSpPr>
          <p:cNvPr id="71709" name="Group 6"/>
          <p:cNvGrpSpPr/>
          <p:nvPr/>
        </p:nvGrpSpPr>
        <p:grpSpPr>
          <a:xfrm>
            <a:off x="76200" y="152400"/>
            <a:ext cx="1341438" cy="701675"/>
            <a:chOff x="4889" y="3734"/>
            <a:chExt cx="845" cy="442"/>
          </a:xfrm>
        </p:grpSpPr>
        <p:sp>
          <p:nvSpPr>
            <p:cNvPr id="71710"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71711"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18" name="Rettangolo 17"/>
          <p:cNvSpPr/>
          <p:nvPr/>
        </p:nvSpPr>
        <p:spPr>
          <a:xfrm>
            <a:off x="0" y="136525"/>
            <a:ext cx="9144000" cy="1920240"/>
          </a:xfrm>
          <a:prstGeom prst="rect">
            <a:avLst/>
          </a:prstGeom>
        </p:spPr>
        <p:txBody>
          <a:bodyPr>
            <a:spAutoFit/>
          </a:bodyPr>
          <a:lstStyle/>
          <a:p>
            <a:pPr lvl="0" algn="ctr" fontAlgn="base"/>
            <a:r>
              <a:rPr lang="zh-CN" altLang="en-GB" sz="4000" b="1" dirty="0">
                <a:solidFill>
                  <a:srgbClr val="C00000"/>
                </a:solidFill>
                <a:effectLst>
                  <a:outerShdw blurRad="38100" dist="38100" dir="2700000">
                    <a:srgbClr val="000000"/>
                  </a:outerShdw>
                </a:effectLst>
                <a:latin typeface="Calibri" panose="020F0502020204030204" pitchFamily="34" charset="0"/>
                <a:ea typeface="宋体" panose="02010600030101010101" pitchFamily="2" charset="-122"/>
                <a:cs typeface="+mn-ea"/>
                <a:sym typeface="+mn-ea"/>
              </a:rPr>
              <a:t>吻合</a:t>
            </a:r>
            <a:endParaRPr lang="zh-CN" altLang="en-GB" sz="4000" b="1" strike="noStrike" noProof="1">
              <a:solidFill>
                <a:srgbClr val="C00000"/>
              </a:solidFill>
              <a:effectLst>
                <a:outerShdw blurRad="38100" dist="38100" dir="2700000">
                  <a:srgbClr val="000000"/>
                </a:outerShdw>
              </a:effectLst>
              <a:latin typeface="Calibri" panose="020F0502020204030204" pitchFamily="34" charset="0"/>
              <a:ea typeface="宋体" panose="02010600030101010101" pitchFamily="2" charset="-122"/>
              <a:cs typeface="+mn-ea"/>
            </a:endParaRPr>
          </a:p>
          <a:p>
            <a:pPr lvl="0" algn="ctr" fontAlgn="base"/>
            <a:r>
              <a:rPr lang="en-GB" altLang="x-none" sz="4000" b="1" dirty="0">
                <a:solidFill>
                  <a:srgbClr val="92D050"/>
                </a:solidFill>
                <a:effectLst>
                  <a:outerShdw blurRad="38100" dist="38100" dir="2700000">
                    <a:srgbClr val="000000"/>
                  </a:outerShdw>
                </a:effectLst>
                <a:latin typeface="Calibri" panose="020F0502020204030204" pitchFamily="34" charset="0"/>
                <a:ea typeface="Times New Roman" panose="02020603050405020304" pitchFamily="18" charset="0"/>
                <a:sym typeface="+mn-ea"/>
              </a:rPr>
              <a:t>Glubran 2作为</a:t>
            </a:r>
            <a:endParaRPr lang="en-GB" altLang="x-none" sz="4000" b="1" strike="noStrike" noProof="1">
              <a:solidFill>
                <a:srgbClr val="92D050"/>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fontAlgn="base"/>
            <a:r>
              <a:rPr lang="en-GB" altLang="x-none" sz="4000" b="1" dirty="0">
                <a:solidFill>
                  <a:srgbClr val="92D050"/>
                </a:solidFill>
                <a:effectLst>
                  <a:outerShdw blurRad="38100" dist="38100" dir="2700000">
                    <a:srgbClr val="000000"/>
                  </a:outerShdw>
                </a:effectLst>
                <a:latin typeface="Calibri" panose="020F0502020204030204" pitchFamily="34" charset="0"/>
                <a:ea typeface="Times New Roman" panose="02020603050405020304" pitchFamily="18" charset="0"/>
                <a:sym typeface="+mn-ea"/>
              </a:rPr>
              <a:t>密封剂和增强剂</a:t>
            </a:r>
            <a:endParaRPr lang="en-GB" altLang="x-none" sz="4000" b="1" strike="noStrike" noProof="1">
              <a:solidFill>
                <a:srgbClr val="92D050"/>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8066"/>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880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88069"/>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880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352"/>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p:bldP spid="26" grpId="0" animBg="1"/>
      <p:bldP spid="88069" grpId="0"/>
      <p:bldP spid="88070" grpId="0"/>
      <p:bldP spid="16" grpId="0"/>
      <p:bldP spid="22" grpId="0" animBg="1"/>
      <p:bldP spid="23" grpId="0" animBg="1"/>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4"/>
          <p:cNvSpPr txBox="1"/>
          <p:nvPr/>
        </p:nvSpPr>
        <p:spPr>
          <a:xfrm>
            <a:off x="533400" y="304800"/>
            <a:ext cx="1371600" cy="579438"/>
          </a:xfrm>
          <a:prstGeom prst="rect">
            <a:avLst/>
          </a:prstGeom>
          <a:noFill/>
          <a:ln w="9525">
            <a:noFill/>
          </a:ln>
        </p:spPr>
        <p:txBody>
          <a:bodyPr anchor="t">
            <a:spAutoFit/>
          </a:bodyPr>
          <a:lstStyle/>
          <a:p>
            <a:pPr lvl="0" indent="0" eaLnBrk="0" hangingPunct="0">
              <a:spcBef>
                <a:spcPct val="50000"/>
              </a:spcBef>
            </a:pPr>
            <a:endParaRPr lang="en-GB" altLang="it-IT" sz="3200" dirty="0">
              <a:solidFill>
                <a:schemeClr val="accent1"/>
              </a:solidFill>
              <a:latin typeface="Calibri" panose="020F0502020204030204" pitchFamily="34" charset="0"/>
              <a:ea typeface="Times New Roman" panose="02020603050405020304" pitchFamily="18" charset="0"/>
            </a:endParaRPr>
          </a:p>
        </p:txBody>
      </p:sp>
      <p:sp>
        <p:nvSpPr>
          <p:cNvPr id="10" name="CasellaDiTesto 9"/>
          <p:cNvSpPr txBox="1"/>
          <p:nvPr/>
        </p:nvSpPr>
        <p:spPr>
          <a:xfrm rot="21094950">
            <a:off x="4025265" y="1761490"/>
            <a:ext cx="4406265" cy="826135"/>
          </a:xfrm>
          <a:prstGeom prst="rect">
            <a:avLst/>
          </a:prstGeom>
        </p:spPr>
        <p:style>
          <a:lnRef idx="0">
            <a:schemeClr val="accent1"/>
          </a:lnRef>
          <a:fillRef idx="3">
            <a:schemeClr val="accent1"/>
          </a:fillRef>
          <a:effectRef idx="3">
            <a:schemeClr val="accent1"/>
          </a:effectRef>
          <a:fontRef idx="minor">
            <a:schemeClr val="lt1"/>
          </a:fontRef>
        </p:style>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2400" i="0" u="none" strike="noStrike" kern="1200" cap="none" spc="0" normalizeH="0" baseline="0" noProof="0" dirty="0">
                <a:ln>
                  <a:noFill/>
                </a:ln>
                <a:solidFill>
                  <a:schemeClr val="lt1"/>
                </a:solidFill>
                <a:effectLst/>
                <a:uLnTx/>
                <a:uFillTx/>
                <a:latin typeface="+mn-lt"/>
                <a:ea typeface="+mn-ea"/>
                <a:cs typeface="+mn-cs"/>
              </a:rPr>
              <a:t>Glubran 2</a:t>
            </a:r>
            <a:r>
              <a:rPr kumimoji="0" lang="zh-CN" altLang="en-GB" sz="2400" i="0" u="none" strike="noStrike" kern="1200" cap="none" spc="0" normalizeH="0" baseline="0" noProof="0" dirty="0">
                <a:ln>
                  <a:noFill/>
                </a:ln>
                <a:solidFill>
                  <a:schemeClr val="lt1"/>
                </a:solidFill>
                <a:effectLst/>
                <a:uLnTx/>
                <a:uFillTx/>
                <a:latin typeface="+mn-lt"/>
                <a:ea typeface="+mn-ea"/>
                <a:cs typeface="+mn-cs"/>
              </a:rPr>
              <a:t>可</a:t>
            </a:r>
            <a:r>
              <a:rPr kumimoji="0" lang="en-GB" sz="2400" i="0" u="none" strike="noStrike" kern="1200" cap="none" spc="0" normalizeH="0" baseline="0" noProof="0" dirty="0">
                <a:ln>
                  <a:noFill/>
                </a:ln>
                <a:solidFill>
                  <a:schemeClr val="lt1"/>
                </a:solidFill>
                <a:effectLst/>
                <a:uLnTx/>
                <a:uFillTx/>
                <a:latin typeface="+mn-lt"/>
                <a:ea typeface="+mn-ea"/>
                <a:cs typeface="+mn-cs"/>
              </a:rPr>
              <a:t>防止吻合术的</a:t>
            </a:r>
            <a:endParaRPr kumimoji="0" lang="en-GB" sz="2400" i="0" u="none" strike="noStrike" kern="1200" cap="none" spc="0" normalizeH="0" baseline="0" noProof="0" dirty="0">
              <a:ln>
                <a:noFill/>
              </a:ln>
              <a:solidFill>
                <a:schemeClr val="lt1"/>
              </a:solidFill>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GB" sz="2400" i="0" u="none" strike="noStrike" kern="1200" cap="none" spc="0" normalizeH="0" baseline="0" noProof="0" dirty="0">
                <a:ln>
                  <a:noFill/>
                </a:ln>
                <a:solidFill>
                  <a:schemeClr val="lt1"/>
                </a:solidFill>
                <a:effectLst/>
                <a:uLnTx/>
                <a:uFillTx/>
                <a:latin typeface="+mn-lt"/>
                <a:ea typeface="+mn-ea"/>
                <a:cs typeface="+mn-cs"/>
              </a:rPr>
              <a:t>“失败”</a:t>
            </a:r>
            <a:endParaRPr kumimoji="0" lang="en-GB" sz="2400" i="0" u="none" strike="noStrike" kern="1200" cap="none" spc="0" normalizeH="0" baseline="0" noProof="0" dirty="0">
              <a:ln>
                <a:noFill/>
              </a:ln>
              <a:solidFill>
                <a:schemeClr val="lt1"/>
              </a:solidFill>
              <a:effectLst/>
              <a:uLnTx/>
              <a:uFillTx/>
              <a:latin typeface="+mn-lt"/>
              <a:ea typeface="+mn-ea"/>
              <a:cs typeface="+mn-cs"/>
            </a:endParaRPr>
          </a:p>
        </p:txBody>
      </p:sp>
      <p:sp>
        <p:nvSpPr>
          <p:cNvPr id="17" name="CasellaDiTesto 16"/>
          <p:cNvSpPr txBox="1"/>
          <p:nvPr/>
        </p:nvSpPr>
        <p:spPr>
          <a:xfrm>
            <a:off x="0" y="234950"/>
            <a:ext cx="9144000" cy="82613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t-IT" sz="2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Paolo Delrio教授</a:t>
            </a:r>
            <a:endParaRPr kumimoji="0" lang="it-IT" sz="2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it-IT" sz="2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结肠直肠手术 - Pascale医院</a:t>
            </a:r>
            <a:r>
              <a:rPr kumimoji="0" lang="zh-CN" altLang="it-IT" sz="2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r>
              <a:rPr kumimoji="0" lang="it-IT" sz="2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那不勒斯</a:t>
            </a:r>
            <a:endParaRPr kumimoji="0" lang="it-IT" sz="2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pic>
        <p:nvPicPr>
          <p:cNvPr id="89095" name="Immagine 32"/>
          <p:cNvPicPr>
            <a:picLocks noChangeAspect="1"/>
          </p:cNvPicPr>
          <p:nvPr/>
        </p:nvPicPr>
        <p:blipFill>
          <a:blip r:embed="rId1"/>
          <a:stretch>
            <a:fillRect/>
          </a:stretch>
        </p:blipFill>
        <p:spPr>
          <a:xfrm>
            <a:off x="371475" y="1700213"/>
            <a:ext cx="3100388" cy="4249737"/>
          </a:xfrm>
          <a:prstGeom prst="rect">
            <a:avLst/>
          </a:prstGeom>
          <a:noFill/>
          <a:ln w="9525">
            <a:noFill/>
          </a:ln>
        </p:spPr>
      </p:pic>
      <p:pic>
        <p:nvPicPr>
          <p:cNvPr id="89096" name="Immagine 31"/>
          <p:cNvPicPr>
            <a:picLocks noChangeAspect="1"/>
          </p:cNvPicPr>
          <p:nvPr/>
        </p:nvPicPr>
        <p:blipFill>
          <a:blip r:embed="rId2"/>
          <a:stretch>
            <a:fillRect/>
          </a:stretch>
        </p:blipFill>
        <p:spPr>
          <a:xfrm>
            <a:off x="2176463" y="3516313"/>
            <a:ext cx="6726237" cy="2208212"/>
          </a:xfrm>
          <a:prstGeom prst="rect">
            <a:avLst/>
          </a:prstGeom>
          <a:noFill/>
          <a:ln w="9525">
            <a:noFill/>
          </a:ln>
        </p:spPr>
      </p:pic>
      <p:pic>
        <p:nvPicPr>
          <p:cNvPr id="34" name="Picture 14" descr="http://www.rayur.com/wp-content/uploads/2012/06/abdominal-organs.jpg"/>
          <p:cNvPicPr>
            <a:picLocks noChangeAspect="1" noChangeArrowheads="1"/>
          </p:cNvPicPr>
          <p:nvPr/>
        </p:nvPicPr>
        <p:blipFill>
          <a:blip r:embed="rId3" cstate="print"/>
          <a:srcRect/>
          <a:stretch>
            <a:fillRect/>
          </a:stretch>
        </p:blipFill>
        <p:spPr bwMode="auto">
          <a:xfrm>
            <a:off x="8196261" y="104775"/>
            <a:ext cx="801689" cy="1019175"/>
          </a:xfrm>
          <a:prstGeom prst="rect">
            <a:avLst/>
          </a:prstGeom>
          <a:ln>
            <a:noFill/>
          </a:ln>
          <a:effectLst>
            <a:softEdge rad="112500"/>
          </a:effectLst>
        </p:spPr>
      </p:pic>
      <p:grpSp>
        <p:nvGrpSpPr>
          <p:cNvPr id="73735" name="Group 6"/>
          <p:cNvGrpSpPr/>
          <p:nvPr/>
        </p:nvGrpSpPr>
        <p:grpSpPr>
          <a:xfrm>
            <a:off x="76200" y="152400"/>
            <a:ext cx="1341438" cy="701675"/>
            <a:chOff x="4889" y="3734"/>
            <a:chExt cx="845" cy="442"/>
          </a:xfrm>
        </p:grpSpPr>
        <p:sp>
          <p:nvSpPr>
            <p:cNvPr id="73736"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73737"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0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0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601" name="Group 4"/>
          <p:cNvGrpSpPr/>
          <p:nvPr/>
        </p:nvGrpSpPr>
        <p:grpSpPr>
          <a:xfrm>
            <a:off x="76200" y="152400"/>
            <a:ext cx="1341438" cy="701675"/>
            <a:chOff x="4889" y="3734"/>
            <a:chExt cx="845" cy="442"/>
          </a:xfrm>
        </p:grpSpPr>
        <p:sp>
          <p:nvSpPr>
            <p:cNvPr id="25602" name="Rectangle 5"/>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25603" name="Text Box 6"/>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6" name="Rectangle 2"/>
          <p:cNvSpPr>
            <a:spLocks noChangeArrowheads="1"/>
          </p:cNvSpPr>
          <p:nvPr/>
        </p:nvSpPr>
        <p:spPr bwMode="auto">
          <a:xfrm>
            <a:off x="2901950" y="190500"/>
            <a:ext cx="3071813" cy="769938"/>
          </a:xfrm>
          <a:prstGeom prst="rect">
            <a:avLst/>
          </a:prstGeom>
          <a:noFill/>
          <a:ln w="9525">
            <a:noFill/>
            <a:miter lim="800000"/>
          </a:ln>
          <a:effectLst/>
        </p:spPr>
        <p:txBody>
          <a:bodyPr wrap="none">
            <a:spAutoFit/>
          </a:bodyPr>
          <a:lstStyle/>
          <a:p>
            <a:pPr lvl="0" algn="ctr" fontAlgn="base"/>
            <a:r>
              <a:rPr lang="en-US" altLang="zh-CN" sz="44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GLUBRAN</a:t>
            </a:r>
            <a:r>
              <a:rPr lang="en-US" altLang="zh-CN" sz="4000" b="1" strike="noStrike" baseline="30000"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a:t>
            </a:r>
            <a:r>
              <a:rPr lang="en-US" altLang="zh-CN" sz="44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2</a:t>
            </a:r>
            <a:r>
              <a:rPr lang="en-US" altLang="zh-CN" sz="4400" b="1" strike="noStrike" noProof="1">
                <a:solidFill>
                  <a:schemeClr val="accent1"/>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 </a:t>
            </a:r>
            <a:endParaRPr lang="en-US" altLang="zh-CN" sz="4400" b="1" strike="noStrike" noProof="1">
              <a:solidFill>
                <a:schemeClr val="accent1"/>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pic>
        <p:nvPicPr>
          <p:cNvPr id="23557" name="Picture 14" descr="http://www.rayur.com/wp-content/uploads/2012/06/abdominal-organs.jpg"/>
          <p:cNvPicPr>
            <a:picLocks noChangeAspect="1" noChangeArrowheads="1"/>
          </p:cNvPicPr>
          <p:nvPr/>
        </p:nvPicPr>
        <p:blipFill>
          <a:blip r:embed="rId1" cstate="print"/>
          <a:srcRect/>
          <a:stretch>
            <a:fillRect/>
          </a:stretch>
        </p:blipFill>
        <p:spPr bwMode="auto">
          <a:xfrm>
            <a:off x="8170861" y="104775"/>
            <a:ext cx="801689" cy="1019175"/>
          </a:xfrm>
          <a:prstGeom prst="rect">
            <a:avLst/>
          </a:prstGeom>
          <a:ln>
            <a:noFill/>
          </a:ln>
          <a:effectLst>
            <a:softEdge rad="112500"/>
          </a:effectLst>
        </p:spPr>
      </p:pic>
      <p:pic>
        <p:nvPicPr>
          <p:cNvPr id="25606" name="图片 1" descr="8BTDEQC1L8C)E~~IT`K2%Z4"/>
          <p:cNvPicPr>
            <a:picLocks noChangeAspect="1"/>
          </p:cNvPicPr>
          <p:nvPr/>
        </p:nvPicPr>
        <p:blipFill>
          <a:blip r:embed="rId2"/>
          <a:srcRect r="-574" b="8163"/>
          <a:stretch>
            <a:fillRect/>
          </a:stretch>
        </p:blipFill>
        <p:spPr>
          <a:xfrm>
            <a:off x="1198563" y="960438"/>
            <a:ext cx="6784975" cy="5686425"/>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4" descr="http://www.rayur.com/wp-content/uploads/2012/06/abdominal-organs.jpg"/>
          <p:cNvPicPr>
            <a:picLocks noChangeAspect="1" noChangeArrowheads="1"/>
          </p:cNvPicPr>
          <p:nvPr/>
        </p:nvPicPr>
        <p:blipFill>
          <a:blip r:embed="rId1" cstate="print"/>
          <a:srcRect/>
          <a:stretch>
            <a:fillRect/>
          </a:stretch>
        </p:blipFill>
        <p:spPr bwMode="auto">
          <a:xfrm>
            <a:off x="8306817" y="-27386"/>
            <a:ext cx="801687" cy="1019177"/>
          </a:xfrm>
          <a:prstGeom prst="rect">
            <a:avLst/>
          </a:prstGeom>
          <a:ln>
            <a:noFill/>
          </a:ln>
          <a:effectLst>
            <a:softEdge rad="112500"/>
          </a:effectLst>
        </p:spPr>
      </p:pic>
      <p:grpSp>
        <p:nvGrpSpPr>
          <p:cNvPr id="75778" name="Group 6"/>
          <p:cNvGrpSpPr/>
          <p:nvPr/>
        </p:nvGrpSpPr>
        <p:grpSpPr>
          <a:xfrm>
            <a:off x="76200" y="152400"/>
            <a:ext cx="1341438" cy="701675"/>
            <a:chOff x="4889" y="3734"/>
            <a:chExt cx="845" cy="442"/>
          </a:xfrm>
        </p:grpSpPr>
        <p:sp>
          <p:nvSpPr>
            <p:cNvPr id="75779"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75780"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17" name="CasellaDiTesto 10"/>
          <p:cNvSpPr txBox="1">
            <a:spLocks noChangeArrowheads="1"/>
          </p:cNvSpPr>
          <p:nvPr/>
        </p:nvSpPr>
        <p:spPr bwMode="auto">
          <a:xfrm>
            <a:off x="592138" y="2385060"/>
            <a:ext cx="2879725" cy="703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it-IT" sz="2000" b="0" i="0" u="none" strike="noStrike" kern="1200" cap="none" spc="0" normalizeH="0" baseline="0" noProof="0" dirty="0">
                <a:ln>
                  <a:noFill/>
                </a:ln>
                <a:solidFill>
                  <a:schemeClr val="lt1"/>
                </a:solidFill>
                <a:effectLst/>
                <a:uLnTx/>
                <a:uFillTx/>
                <a:latin typeface="+mn-lt"/>
                <a:ea typeface="+mn-ea"/>
                <a:cs typeface="+mn-cs"/>
              </a:rPr>
              <a:t>平均发生率8％</a:t>
            </a:r>
            <a:endParaRPr kumimoji="0" lang="it-IT" sz="2000" b="0" i="0" u="none" strike="noStrike" kern="1200" cap="none" spc="0" normalizeH="0" baseline="0" noProof="0" dirty="0">
              <a:ln>
                <a:noFill/>
              </a:ln>
              <a:solidFill>
                <a:schemeClr val="lt1"/>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it-IT" sz="2000" b="0" i="0" u="none" strike="noStrike" kern="1200" cap="none" spc="0" normalizeH="0" baseline="0" noProof="0" dirty="0">
                <a:ln>
                  <a:noFill/>
                </a:ln>
                <a:solidFill>
                  <a:schemeClr val="lt1"/>
                </a:solidFill>
                <a:effectLst/>
                <a:uLnTx/>
                <a:uFillTx/>
                <a:latin typeface="+mn-lt"/>
                <a:ea typeface="+mn-ea"/>
                <a:cs typeface="+mn-cs"/>
              </a:rPr>
              <a:t>文献范围</a:t>
            </a:r>
            <a:r>
              <a:rPr kumimoji="0" lang="zh-CN" altLang="it-IT" sz="2000" b="0" i="0" u="none" strike="noStrike" kern="1200" cap="none" spc="0" normalizeH="0" baseline="0" noProof="0" dirty="0">
                <a:ln>
                  <a:noFill/>
                </a:ln>
                <a:solidFill>
                  <a:schemeClr val="lt1"/>
                </a:solidFill>
                <a:effectLst/>
                <a:uLnTx/>
                <a:uFillTx/>
                <a:latin typeface="+mn-lt"/>
                <a:ea typeface="+mn-ea"/>
                <a:cs typeface="+mn-cs"/>
              </a:rPr>
              <a:t>为</a:t>
            </a:r>
            <a:r>
              <a:rPr lang="it-IT" sz="2000" noProof="0" dirty="0">
                <a:ln>
                  <a:noFill/>
                </a:ln>
                <a:effectLst/>
                <a:uLnTx/>
                <a:uFillTx/>
                <a:sym typeface="+mn-ea"/>
              </a:rPr>
              <a:t>3％和23％</a:t>
            </a:r>
            <a:endParaRPr kumimoji="0" lang="zh-CN" altLang="it-IT" sz="2000" b="0" i="0" u="none" strike="noStrike" kern="1200" cap="none" spc="0" normalizeH="0" baseline="0" noProof="0" dirty="0">
              <a:ln>
                <a:noFill/>
              </a:ln>
              <a:solidFill>
                <a:schemeClr val="lt1"/>
              </a:solidFill>
              <a:effectLst/>
              <a:uLnTx/>
              <a:uFillTx/>
              <a:latin typeface="+mn-lt"/>
              <a:ea typeface="+mn-ea"/>
              <a:cs typeface="+mn-cs"/>
            </a:endParaRPr>
          </a:p>
        </p:txBody>
      </p:sp>
      <p:sp>
        <p:nvSpPr>
          <p:cNvPr id="18" name="CasellaDiTesto 11"/>
          <p:cNvSpPr txBox="1">
            <a:spLocks noChangeArrowheads="1"/>
          </p:cNvSpPr>
          <p:nvPr/>
        </p:nvSpPr>
        <p:spPr bwMode="auto">
          <a:xfrm>
            <a:off x="6253163" y="2376805"/>
            <a:ext cx="2309813" cy="701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2000" b="0" i="0" u="none" strike="noStrike" kern="1200" cap="none" spc="0" normalizeH="0" baseline="0" noProof="0" dirty="0">
                <a:ln>
                  <a:noFill/>
                </a:ln>
                <a:solidFill>
                  <a:schemeClr val="lt1"/>
                </a:solidFill>
                <a:effectLst/>
                <a:uLnTx/>
                <a:uFillTx/>
                <a:latin typeface="+mn-lt"/>
                <a:ea typeface="+mn-ea"/>
                <a:cs typeface="+mn-cs"/>
              </a:rPr>
              <a:t>发生泄漏占术后</a:t>
            </a:r>
            <a:endParaRPr kumimoji="0" lang="en-GB" sz="2000" b="0" i="0" u="none" strike="noStrike" kern="1200" cap="none" spc="0" normalizeH="0" baseline="0" noProof="0" dirty="0">
              <a:ln>
                <a:noFill/>
              </a:ln>
              <a:solidFill>
                <a:schemeClr val="lt1"/>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GB" sz="2000" b="0" i="0" u="none" strike="noStrike" kern="1200" cap="none" spc="0" normalizeH="0" baseline="0" noProof="0" dirty="0">
                <a:ln>
                  <a:noFill/>
                </a:ln>
                <a:solidFill>
                  <a:schemeClr val="lt1"/>
                </a:solidFill>
                <a:effectLst/>
                <a:uLnTx/>
                <a:uFillTx/>
                <a:latin typeface="+mn-lt"/>
                <a:ea typeface="+mn-ea"/>
                <a:cs typeface="+mn-cs"/>
              </a:rPr>
              <a:t>死亡人数的30％</a:t>
            </a:r>
            <a:endParaRPr kumimoji="0" lang="en-GB" sz="20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9" name="Connettore 2 18"/>
          <p:cNvCxnSpPr>
            <a:endCxn id="17" idx="3"/>
          </p:cNvCxnSpPr>
          <p:nvPr/>
        </p:nvCxnSpPr>
        <p:spPr>
          <a:xfrm flipH="1">
            <a:off x="3471863" y="2333625"/>
            <a:ext cx="1100138" cy="40322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ttore 2 19"/>
          <p:cNvCxnSpPr>
            <a:endCxn id="18" idx="1"/>
          </p:cNvCxnSpPr>
          <p:nvPr/>
        </p:nvCxnSpPr>
        <p:spPr>
          <a:xfrm>
            <a:off x="4714875" y="2314575"/>
            <a:ext cx="1538288" cy="41275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CasellaDiTesto 16"/>
          <p:cNvSpPr txBox="1">
            <a:spLocks noChangeArrowheads="1"/>
          </p:cNvSpPr>
          <p:nvPr/>
        </p:nvSpPr>
        <p:spPr bwMode="auto">
          <a:xfrm>
            <a:off x="3509963" y="3559493"/>
            <a:ext cx="2447925" cy="100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2000" b="0" i="0" u="none" strike="noStrike" kern="1200" cap="none" spc="0" normalizeH="0" baseline="0" noProof="0" dirty="0">
                <a:ln>
                  <a:noFill/>
                </a:ln>
                <a:solidFill>
                  <a:schemeClr val="lt1"/>
                </a:solidFill>
                <a:effectLst/>
                <a:uLnTx/>
                <a:uFillTx/>
                <a:latin typeface="+mn-lt"/>
                <a:ea typeface="+mn-ea"/>
                <a:cs typeface="+mn-cs"/>
              </a:rPr>
              <a:t>在存在泄漏的情况下，</a:t>
            </a:r>
            <a:r>
              <a:rPr kumimoji="0" lang="zh-CN" altLang="en-GB" sz="2000" b="0" i="0" u="none" strike="noStrike" kern="1200" cap="none" spc="0" normalizeH="0" baseline="0" noProof="0" dirty="0">
                <a:ln>
                  <a:noFill/>
                </a:ln>
                <a:solidFill>
                  <a:schemeClr val="lt1"/>
                </a:solidFill>
                <a:effectLst/>
                <a:uLnTx/>
                <a:uFillTx/>
                <a:latin typeface="+mn-lt"/>
                <a:ea typeface="+mn-ea"/>
                <a:cs typeface="+mn-cs"/>
              </a:rPr>
              <a:t>术后</a:t>
            </a:r>
            <a:r>
              <a:rPr kumimoji="0" lang="en-GB" sz="2000" b="0" i="0" u="none" strike="noStrike" kern="1200" cap="none" spc="0" normalizeH="0" baseline="0" noProof="0" dirty="0">
                <a:ln>
                  <a:noFill/>
                </a:ln>
                <a:solidFill>
                  <a:schemeClr val="lt1"/>
                </a:solidFill>
                <a:effectLst/>
                <a:uLnTx/>
                <a:uFillTx/>
                <a:latin typeface="+mn-lt"/>
                <a:ea typeface="+mn-ea"/>
                <a:cs typeface="+mn-cs"/>
              </a:rPr>
              <a:t>操作</a:t>
            </a:r>
            <a:r>
              <a:rPr kumimoji="0" lang="zh-CN" altLang="en-GB" sz="2000" b="0" i="0" u="none" strike="noStrike" kern="1200" cap="none" spc="0" normalizeH="0" baseline="0" noProof="0" dirty="0">
                <a:ln>
                  <a:noFill/>
                </a:ln>
                <a:solidFill>
                  <a:schemeClr val="lt1"/>
                </a:solidFill>
                <a:effectLst/>
                <a:uLnTx/>
                <a:uFillTx/>
                <a:latin typeface="+mn-lt"/>
                <a:ea typeface="+mn-ea"/>
                <a:cs typeface="+mn-cs"/>
              </a:rPr>
              <a:t>将</a:t>
            </a:r>
            <a:endParaRPr kumimoji="0" lang="zh-CN" altLang="en-GB" sz="2000" b="0" i="0" u="none" strike="noStrike" kern="1200" cap="none" spc="0" normalizeH="0" baseline="0" noProof="0" dirty="0">
              <a:ln>
                <a:noFill/>
              </a:ln>
              <a:solidFill>
                <a:schemeClr val="lt1"/>
              </a:solidFill>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GB" sz="2000" b="0" i="0" u="none" strike="noStrike" kern="1200" cap="none" spc="0" normalizeH="0" baseline="0" noProof="0" dirty="0">
                <a:ln>
                  <a:noFill/>
                </a:ln>
                <a:solidFill>
                  <a:schemeClr val="lt1"/>
                </a:solidFill>
                <a:effectLst/>
                <a:uLnTx/>
                <a:uFillTx/>
                <a:latin typeface="+mn-lt"/>
                <a:ea typeface="+mn-ea"/>
                <a:cs typeface="+mn-cs"/>
              </a:rPr>
              <a:t>花费5</a:t>
            </a:r>
            <a:r>
              <a:rPr kumimoji="0" lang="zh-CN" altLang="en-GB" sz="2000" b="0" i="0" u="none" strike="noStrike" kern="1200" cap="none" spc="0" normalizeH="0" baseline="0" noProof="0" dirty="0">
                <a:ln>
                  <a:noFill/>
                </a:ln>
                <a:solidFill>
                  <a:schemeClr val="lt1"/>
                </a:solidFill>
                <a:effectLst/>
                <a:uLnTx/>
                <a:uFillTx/>
                <a:latin typeface="+mn-lt"/>
                <a:ea typeface="+mn-ea"/>
                <a:cs typeface="+mn-cs"/>
              </a:rPr>
              <a:t>倍</a:t>
            </a:r>
            <a:r>
              <a:rPr kumimoji="0" lang="en-GB" sz="2000" b="0" i="0" u="none" strike="noStrike" kern="1200" cap="none" spc="0" normalizeH="0" baseline="0" noProof="0" dirty="0">
                <a:ln>
                  <a:noFill/>
                </a:ln>
                <a:solidFill>
                  <a:schemeClr val="lt1"/>
                </a:solidFill>
                <a:effectLst/>
                <a:uLnTx/>
                <a:uFillTx/>
                <a:latin typeface="+mn-lt"/>
                <a:ea typeface="+mn-ea"/>
                <a:cs typeface="+mn-cs"/>
              </a:rPr>
              <a:t>多</a:t>
            </a:r>
            <a:endParaRPr kumimoji="0" lang="en-GB" sz="20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22" name="Connettore 2 21"/>
          <p:cNvCxnSpPr>
            <a:endCxn id="21" idx="0"/>
          </p:cNvCxnSpPr>
          <p:nvPr/>
        </p:nvCxnSpPr>
        <p:spPr>
          <a:xfrm>
            <a:off x="4639310" y="2473960"/>
            <a:ext cx="95250" cy="108585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CasellaDiTesto 19"/>
          <p:cNvSpPr txBox="1">
            <a:spLocks noChangeArrowheads="1"/>
          </p:cNvSpPr>
          <p:nvPr/>
        </p:nvSpPr>
        <p:spPr bwMode="auto">
          <a:xfrm>
            <a:off x="504825" y="5107305"/>
            <a:ext cx="2952750" cy="701040"/>
          </a:xfrm>
          <a:prstGeom prst="rect">
            <a:avLst/>
          </a:prstGeom>
          <a:ln w="28575"/>
        </p:spPr>
        <p:style>
          <a:lnRef idx="2">
            <a:schemeClr val="accent1"/>
          </a:lnRef>
          <a:fillRef idx="1">
            <a:schemeClr val="lt1"/>
          </a:fillRef>
          <a:effectRef idx="0">
            <a:schemeClr val="accent1"/>
          </a:effectRef>
          <a:fontRef idx="minor">
            <a:schemeClr val="dk1"/>
          </a:fontRef>
        </p:style>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t-IT" sz="2000" b="1" i="0" u="none" strike="noStrike" kern="1200" cap="none" spc="0" normalizeH="0" baseline="0" noProof="0" dirty="0">
                <a:ln>
                  <a:noFill/>
                </a:ln>
                <a:solidFill>
                  <a:schemeClr val="dk1"/>
                </a:solidFill>
                <a:effectLst/>
                <a:uLnTx/>
                <a:uFillTx/>
                <a:latin typeface="+mn-lt"/>
                <a:ea typeface="+mn-ea"/>
                <a:cs typeface="+mn-cs"/>
              </a:rPr>
              <a:t>具有最高风险的阶段：</a:t>
            </a:r>
            <a:endParaRPr kumimoji="0" lang="it-IT" sz="2000" b="1" i="0" u="none" strike="noStrike" kern="1200" cap="none" spc="0" normalizeH="0" baseline="0" noProof="0" dirty="0">
              <a:ln>
                <a:noFill/>
              </a:ln>
              <a:solidFill>
                <a:schemeClr val="dk1"/>
              </a:solidFill>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it-IT" sz="2000" b="1" i="0" u="none" strike="noStrike" kern="1200" cap="none" spc="0" normalizeH="0" baseline="0" noProof="0" dirty="0">
                <a:ln>
                  <a:noFill/>
                </a:ln>
                <a:solidFill>
                  <a:schemeClr val="dk1"/>
                </a:solidFill>
                <a:effectLst/>
                <a:uLnTx/>
                <a:uFillTx/>
                <a:latin typeface="+mn-lt"/>
                <a:ea typeface="+mn-ea"/>
                <a:cs typeface="+mn-cs"/>
              </a:rPr>
              <a:t>在第5和第7天之间</a:t>
            </a:r>
            <a:endParaRPr kumimoji="0" lang="it-IT" sz="2000" b="1" i="0" u="none" strike="noStrike" kern="1200" cap="none" spc="0" normalizeH="0" baseline="0" noProof="0" dirty="0">
              <a:ln>
                <a:noFill/>
              </a:ln>
              <a:solidFill>
                <a:schemeClr val="dk1"/>
              </a:solidFill>
              <a:effectLst/>
              <a:uLnTx/>
              <a:uFillTx/>
              <a:latin typeface="+mn-lt"/>
              <a:ea typeface="+mn-ea"/>
              <a:cs typeface="+mn-cs"/>
            </a:endParaRPr>
          </a:p>
        </p:txBody>
      </p:sp>
      <p:sp>
        <p:nvSpPr>
          <p:cNvPr id="24" name="CasellaDiTesto 20"/>
          <p:cNvSpPr txBox="1">
            <a:spLocks noChangeArrowheads="1"/>
          </p:cNvSpPr>
          <p:nvPr/>
        </p:nvSpPr>
        <p:spPr bwMode="auto">
          <a:xfrm>
            <a:off x="3933825" y="5161280"/>
            <a:ext cx="4968875" cy="1310640"/>
          </a:xfrm>
          <a:prstGeom prst="rect">
            <a:avLst/>
          </a:prstGeom>
          <a:ln w="28575"/>
        </p:spPr>
        <p:style>
          <a:lnRef idx="1">
            <a:schemeClr val="accent1"/>
          </a:lnRef>
          <a:fillRef idx="2">
            <a:schemeClr val="accent1"/>
          </a:fillRef>
          <a:effectRef idx="1">
            <a:schemeClr val="accent1"/>
          </a:effectRef>
          <a:fontRef idx="minor">
            <a:schemeClr val="dk1"/>
          </a:fontRef>
        </p:style>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it-IT" sz="2000" b="0" i="0" u="none" strike="noStrike" kern="1200" cap="none" spc="0" normalizeH="0" baseline="0" noProof="0" dirty="0">
                <a:ln>
                  <a:noFill/>
                </a:ln>
                <a:solidFill>
                  <a:schemeClr val="dk1"/>
                </a:solidFill>
                <a:effectLst/>
                <a:uLnTx/>
                <a:uFillTx/>
                <a:latin typeface="+mn-lt"/>
                <a:ea typeface="+mn-ea"/>
                <a:cs typeface="+mn-cs"/>
              </a:rPr>
              <a:t>术中程序，用于防止裂开：</a:t>
            </a:r>
            <a:endParaRPr kumimoji="0" lang="it-IT" sz="20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it-IT" sz="2000" b="0" i="0" u="none" strike="noStrike" kern="1200" cap="none" spc="0" normalizeH="0" baseline="0" noProof="0" dirty="0">
                <a:ln>
                  <a:noFill/>
                </a:ln>
                <a:solidFill>
                  <a:schemeClr val="dk1"/>
                </a:solidFill>
                <a:effectLst/>
                <a:uLnTx/>
                <a:uFillTx/>
                <a:latin typeface="+mn-lt"/>
                <a:ea typeface="+mn-ea"/>
                <a:cs typeface="+mn-cs"/>
              </a:rPr>
              <a:t>  额外的手动缝线</a:t>
            </a:r>
            <a:endParaRPr kumimoji="0" lang="it-IT" sz="20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it-IT" sz="2000" b="0" i="0" u="none" strike="noStrike" kern="1200" cap="none" spc="0" normalizeH="0" baseline="0" noProof="0" dirty="0">
                <a:ln>
                  <a:noFill/>
                </a:ln>
                <a:solidFill>
                  <a:schemeClr val="dk1"/>
                </a:solidFill>
                <a:effectLst/>
                <a:uLnTx/>
                <a:uFillTx/>
                <a:latin typeface="+mn-lt"/>
                <a:ea typeface="+mn-ea"/>
                <a:cs typeface="+mn-cs"/>
              </a:rPr>
              <a:t>  加固垫（冲压）</a:t>
            </a:r>
            <a:endParaRPr kumimoji="0" lang="it-IT" sz="20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it-IT" sz="2000" b="0" i="0" u="none" strike="noStrike" kern="1200" cap="none" spc="0" normalizeH="0" baseline="0" noProof="0" dirty="0">
                <a:ln>
                  <a:noFill/>
                </a:ln>
                <a:solidFill>
                  <a:schemeClr val="dk1"/>
                </a:solidFill>
                <a:effectLst/>
                <a:uLnTx/>
                <a:uFillTx/>
                <a:latin typeface="+mn-lt"/>
                <a:ea typeface="+mn-ea"/>
                <a:cs typeface="+mn-cs"/>
              </a:rPr>
              <a:t>  密封剂（</a:t>
            </a:r>
            <a:r>
              <a:rPr kumimoji="0" lang="zh-CN" altLang="it-IT" sz="2000" b="0" i="0" u="none" strike="noStrike" kern="1200" cap="none" spc="0" normalizeH="0" baseline="0" noProof="0" dirty="0">
                <a:ln>
                  <a:noFill/>
                </a:ln>
                <a:solidFill>
                  <a:schemeClr val="dk1"/>
                </a:solidFill>
                <a:effectLst/>
                <a:uLnTx/>
                <a:uFillTx/>
                <a:latin typeface="+mn-lt"/>
                <a:ea typeface="+mn-ea"/>
                <a:cs typeface="+mn-cs"/>
              </a:rPr>
              <a:t>纤维蛋白胶</a:t>
            </a:r>
            <a:r>
              <a:rPr kumimoji="0" lang="it-IT" sz="2000" b="0" i="0" u="none" strike="noStrike" kern="1200" cap="none" spc="0" normalizeH="0" baseline="0" noProof="0" dirty="0">
                <a:ln>
                  <a:noFill/>
                </a:ln>
                <a:solidFill>
                  <a:schemeClr val="dk1"/>
                </a:solidFill>
                <a:effectLst/>
                <a:uLnTx/>
                <a:uFillTx/>
                <a:latin typeface="+mn-lt"/>
                <a:ea typeface="+mn-ea"/>
                <a:cs typeface="+mn-cs"/>
              </a:rPr>
              <a:t>，GLUBRAN 2）</a:t>
            </a:r>
            <a:endParaRPr kumimoji="0" lang="it-IT" sz="2000" b="0" i="0" u="none" strike="noStrike" kern="1200" cap="none" spc="0" normalizeH="0" baseline="0" noProof="0" dirty="0">
              <a:ln>
                <a:noFill/>
              </a:ln>
              <a:solidFill>
                <a:schemeClr val="dk1"/>
              </a:solidFill>
              <a:effectLst/>
              <a:uLnTx/>
              <a:uFillTx/>
              <a:latin typeface="+mn-lt"/>
              <a:ea typeface="+mn-ea"/>
              <a:cs typeface="+mn-cs"/>
            </a:endParaRPr>
          </a:p>
        </p:txBody>
      </p:sp>
      <p:sp>
        <p:nvSpPr>
          <p:cNvPr id="25" name="Ovale 24"/>
          <p:cNvSpPr/>
          <p:nvPr/>
        </p:nvSpPr>
        <p:spPr bwMode="auto">
          <a:xfrm>
            <a:off x="4124325" y="1933575"/>
            <a:ext cx="1000125" cy="685800"/>
          </a:xfrm>
          <a:prstGeom prst="ellipse">
            <a:avLst/>
          </a:prstGeom>
          <a:solidFill>
            <a:schemeClr val="bg1"/>
          </a:solidFill>
          <a:ln w="381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26" name="CasellaDiTesto 25"/>
          <p:cNvSpPr txBox="1"/>
          <p:nvPr/>
        </p:nvSpPr>
        <p:spPr>
          <a:xfrm>
            <a:off x="4222115" y="2038350"/>
            <a:ext cx="795020" cy="45720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it-IT" sz="2400" b="1" i="0" u="none" strike="noStrike" kern="1200" cap="none" spc="0" normalizeH="0" baseline="0" noProof="0" dirty="0">
                <a:ln>
                  <a:noFill/>
                </a:ln>
                <a:solidFill>
                  <a:srgbClr val="FF0000"/>
                </a:solidFill>
                <a:effectLst/>
                <a:uLnTx/>
                <a:uFillTx/>
                <a:latin typeface="+mn-lt"/>
                <a:ea typeface="+mn-ea"/>
                <a:cs typeface="+mn-cs"/>
              </a:rPr>
              <a:t>泄露</a:t>
            </a:r>
            <a:endParaRPr kumimoji="0" lang="it-IT" sz="2400" b="1" i="0" u="none" strike="noStrike" kern="1200" cap="none" spc="0" normalizeH="0" baseline="0" noProof="0" dirty="0">
              <a:ln>
                <a:noFill/>
              </a:ln>
              <a:solidFill>
                <a:srgbClr val="FF0000"/>
              </a:solidFill>
              <a:effectLst/>
              <a:uLnTx/>
              <a:uFillTx/>
              <a:latin typeface="+mn-lt"/>
              <a:ea typeface="+mn-ea"/>
              <a:cs typeface="+mn-cs"/>
            </a:endParaRPr>
          </a:p>
        </p:txBody>
      </p:sp>
      <p:pic>
        <p:nvPicPr>
          <p:cNvPr id="75791" name="Immagine 27"/>
          <p:cNvPicPr>
            <a:picLocks noChangeAspect="1"/>
          </p:cNvPicPr>
          <p:nvPr/>
        </p:nvPicPr>
        <p:blipFill>
          <a:blip r:embed="rId2"/>
          <a:stretch>
            <a:fillRect/>
          </a:stretch>
        </p:blipFill>
        <p:spPr>
          <a:xfrm>
            <a:off x="2219325" y="161925"/>
            <a:ext cx="4743450" cy="15573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21" grpId="0" bldLvl="0" animBg="1"/>
      <p:bldP spid="23" grpId="0" bldLvl="0" animBg="1"/>
      <p:bldP spid="24" grpId="0" bldLvl="0" animBg="1"/>
      <p:bldP spid="25" grpId="0" animBg="1"/>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18"/>
          <p:cNvSpPr/>
          <p:nvPr/>
        </p:nvSpPr>
        <p:spPr bwMode="auto">
          <a:xfrm>
            <a:off x="419100" y="2000250"/>
            <a:ext cx="8286750" cy="3276600"/>
          </a:xfrm>
          <a:prstGeom prst="rect">
            <a:avLst/>
          </a:prstGeom>
          <a:solidFill>
            <a:schemeClr val="bg1"/>
          </a:solidFill>
          <a:ln w="38100" cap="flat" cmpd="sng" algn="ctr">
            <a:solidFill>
              <a:schemeClr val="accent6">
                <a:lumMod val="75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17" name="Rettangolo 16"/>
          <p:cNvSpPr/>
          <p:nvPr/>
        </p:nvSpPr>
        <p:spPr>
          <a:xfrm>
            <a:off x="652772" y="2188647"/>
            <a:ext cx="7677150" cy="2862322"/>
          </a:xfrm>
          <a:prstGeom prst="rect">
            <a:avLst/>
          </a:prstGeom>
          <a:noFill/>
          <a:ln w="31750">
            <a:noFill/>
          </a:ln>
        </p:spPr>
        <p:txBody>
          <a:bodyPr anchor="t">
            <a:spAutoFit/>
          </a:bodyPr>
          <a:lstStyle/>
          <a:p>
            <a:pPr lvl="0" eaLnBrk="0" hangingPunct="0"/>
            <a:r>
              <a:rPr lang="en-GB" altLang="x-none" sz="2000" b="1" i="1" dirty="0" err="1" smtClean="0">
                <a:solidFill>
                  <a:srgbClr val="15658D"/>
                </a:solidFill>
                <a:latin typeface="Calibri" panose="020F0502020204030204" pitchFamily="34" charset="0"/>
                <a:ea typeface="Times New Roman" panose="02020603050405020304" pitchFamily="18" charset="0"/>
                <a:sym typeface="Wingdings" panose="05000000000000000000" pitchFamily="2" charset="2"/>
              </a:rPr>
              <a:t>一个打包良好的吻合</a:t>
            </a:r>
            <a:r>
              <a:rPr lang="en-GB" altLang="x-none" sz="2000" b="1" i="1" dirty="0" smtClean="0">
                <a:solidFill>
                  <a:srgbClr val="15658D"/>
                </a:solidFill>
                <a:latin typeface="Calibri" panose="020F0502020204030204" pitchFamily="34" charset="0"/>
                <a:ea typeface="Times New Roman" panose="02020603050405020304" pitchFamily="18" charset="0"/>
                <a:sym typeface="Wingdings" panose="05000000000000000000" pitchFamily="2" charset="2"/>
              </a:rPr>
              <a:t>...</a:t>
            </a:r>
            <a:endParaRPr lang="en-GB" altLang="x-none" sz="2000" b="1" i="1" dirty="0">
              <a:solidFill>
                <a:srgbClr val="15658D"/>
              </a:solidFill>
              <a:latin typeface="Calibri" panose="020F0502020204030204" pitchFamily="34" charset="0"/>
              <a:ea typeface="Times New Roman" panose="02020603050405020304" pitchFamily="18" charset="0"/>
              <a:sym typeface="Wingdings" panose="05000000000000000000" pitchFamily="2" charset="2"/>
            </a:endParaRPr>
          </a:p>
          <a:p>
            <a:pPr lvl="1" indent="0" eaLnBrk="0" hangingPunct="0">
              <a:buChar char="-"/>
            </a:pPr>
            <a:endParaRPr lang="en-GB" altLang="x-none" sz="2000" b="1" i="1" dirty="0">
              <a:solidFill>
                <a:srgbClr val="15658D"/>
              </a:solidFill>
              <a:latin typeface="Calibri" panose="020F0502020204030204" pitchFamily="34" charset="0"/>
              <a:ea typeface="Times New Roman" panose="02020603050405020304" pitchFamily="18" charset="0"/>
              <a:sym typeface="Wingdings" panose="05000000000000000000" pitchFamily="2" charset="2"/>
            </a:endParaRPr>
          </a:p>
          <a:p>
            <a:pPr lvl="1" indent="0" eaLnBrk="0" hangingPunct="0">
              <a:buChar char="-"/>
            </a:pPr>
            <a:r>
              <a:rPr lang="en-GB" altLang="x-none" sz="2000" b="1" dirty="0">
                <a:solidFill>
                  <a:srgbClr val="15658D"/>
                </a:solidFill>
                <a:latin typeface="Calibri" panose="020F0502020204030204" pitchFamily="34" charset="0"/>
                <a:ea typeface="Times New Roman" panose="02020603050405020304" pitchFamily="18" charset="0"/>
                <a:sym typeface="Wingdings" panose="05000000000000000000" pitchFamily="2" charset="2"/>
              </a:rPr>
              <a:t>...不总是完全依赖于外科医生的技能，而且还取决于组织的质量：</a:t>
            </a:r>
            <a:endParaRPr lang="en-GB" altLang="x-none" sz="2000" b="1" dirty="0">
              <a:solidFill>
                <a:srgbClr val="15658D"/>
              </a:solidFill>
              <a:latin typeface="Calibri" panose="020F0502020204030204" pitchFamily="34" charset="0"/>
              <a:ea typeface="Times New Roman" panose="02020603050405020304" pitchFamily="18" charset="0"/>
              <a:sym typeface="Wingdings" panose="05000000000000000000" pitchFamily="2" charset="2"/>
            </a:endParaRPr>
          </a:p>
          <a:p>
            <a:pPr lvl="1" indent="0" eaLnBrk="0" hangingPunct="0">
              <a:buChar char="-"/>
            </a:pPr>
            <a:endParaRPr lang="en-GB" altLang="x-none" sz="2000" b="1" dirty="0">
              <a:solidFill>
                <a:srgbClr val="15658D"/>
              </a:solidFill>
              <a:latin typeface="Calibri" panose="020F0502020204030204" pitchFamily="34" charset="0"/>
              <a:ea typeface="Times New Roman" panose="02020603050405020304" pitchFamily="18" charset="0"/>
              <a:sym typeface="Wingdings" panose="05000000000000000000" pitchFamily="2" charset="2"/>
            </a:endParaRPr>
          </a:p>
          <a:p>
            <a:pPr lvl="1" indent="0" eaLnBrk="0" hangingPunct="0">
              <a:buChar char="-"/>
            </a:pPr>
            <a:r>
              <a:rPr lang="en-GB" altLang="x-none" sz="2000" b="1" strike="sngStrike" dirty="0">
                <a:solidFill>
                  <a:srgbClr val="FF0000"/>
                </a:solidFill>
                <a:latin typeface="Calibri" panose="020F0502020204030204" pitchFamily="34" charset="0"/>
                <a:ea typeface="Times New Roman" panose="02020603050405020304" pitchFamily="18" charset="0"/>
                <a:sym typeface="Wingdings" panose="05000000000000000000" pitchFamily="2" charset="2"/>
              </a:rPr>
              <a:t>   </a:t>
            </a:r>
            <a:r>
              <a:rPr lang="en-GB" altLang="x-none" sz="2000" b="1" strike="sngStrike" dirty="0" err="1" smtClean="0">
                <a:solidFill>
                  <a:srgbClr val="FF0000"/>
                </a:solidFill>
                <a:latin typeface="Calibri" panose="020F0502020204030204" pitchFamily="34" charset="0"/>
                <a:ea typeface="Times New Roman" panose="02020603050405020304" pitchFamily="18" charset="0"/>
                <a:sym typeface="Wingdings" panose="05000000000000000000" pitchFamily="2" charset="2"/>
              </a:rPr>
              <a:t>化疗和放射治疗</a:t>
            </a:r>
            <a:r>
              <a:rPr lang="zh-CN" altLang="en-US" sz="2000" b="1" strike="sngStrike" dirty="0" smtClean="0">
                <a:solidFill>
                  <a:srgbClr val="FF0000"/>
                </a:solidFill>
                <a:latin typeface="Calibri" panose="020F0502020204030204" pitchFamily="34" charset="0"/>
                <a:ea typeface="Times New Roman" panose="02020603050405020304" pitchFamily="18" charset="0"/>
                <a:sym typeface="Wingdings" panose="05000000000000000000" pitchFamily="2" charset="2"/>
              </a:rPr>
              <a:t>会使组织</a:t>
            </a:r>
            <a:r>
              <a:rPr lang="en-GB" altLang="x-none" sz="2000" b="1" strike="sngStrike" dirty="0" err="1" smtClean="0">
                <a:solidFill>
                  <a:srgbClr val="FF0000"/>
                </a:solidFill>
                <a:latin typeface="Calibri" panose="020F0502020204030204" pitchFamily="34" charset="0"/>
                <a:ea typeface="Times New Roman" panose="02020603050405020304" pitchFamily="18" charset="0"/>
                <a:sym typeface="Wingdings" panose="05000000000000000000" pitchFamily="2" charset="2"/>
              </a:rPr>
              <a:t>脆弱</a:t>
            </a:r>
            <a:endParaRPr lang="en-GB" altLang="x-none" sz="2000" b="1" strike="sngStrike" dirty="0">
              <a:solidFill>
                <a:srgbClr val="FF0000"/>
              </a:solidFill>
              <a:latin typeface="Calibri" panose="020F0502020204030204" pitchFamily="34" charset="0"/>
              <a:ea typeface="Times New Roman" panose="02020603050405020304" pitchFamily="18" charset="0"/>
              <a:sym typeface="Wingdings" panose="05000000000000000000" pitchFamily="2" charset="2"/>
            </a:endParaRPr>
          </a:p>
          <a:p>
            <a:pPr lvl="1" indent="0" eaLnBrk="0" hangingPunct="0">
              <a:buChar char="-"/>
            </a:pPr>
            <a:r>
              <a:rPr lang="en-GB" altLang="x-none" sz="2000" b="1" strike="sngStrike" dirty="0">
                <a:solidFill>
                  <a:srgbClr val="FF0000"/>
                </a:solidFill>
                <a:latin typeface="Calibri" panose="020F0502020204030204" pitchFamily="34" charset="0"/>
                <a:ea typeface="Times New Roman" panose="02020603050405020304" pitchFamily="18" charset="0"/>
                <a:sym typeface="Wingdings" panose="05000000000000000000" pitchFamily="2" charset="2"/>
              </a:rPr>
              <a:t>   </a:t>
            </a:r>
            <a:r>
              <a:rPr lang="zh-CN" altLang="en-US" sz="2000" b="1" strike="sngStrike" dirty="0" smtClean="0">
                <a:solidFill>
                  <a:srgbClr val="FF0000"/>
                </a:solidFill>
                <a:latin typeface="Calibri" panose="020F0502020204030204" pitchFamily="34" charset="0"/>
                <a:ea typeface="Times New Roman" panose="02020603050405020304" pitchFamily="18" charset="0"/>
                <a:sym typeface="Wingdings" panose="05000000000000000000" pitchFamily="2" charset="2"/>
              </a:rPr>
              <a:t>组织</a:t>
            </a:r>
            <a:r>
              <a:rPr lang="en-GB" altLang="x-none" sz="2000" b="1" strike="sngStrike" dirty="0" err="1" smtClean="0">
                <a:solidFill>
                  <a:srgbClr val="FF0000"/>
                </a:solidFill>
                <a:latin typeface="Calibri" panose="020F0502020204030204" pitchFamily="34" charset="0"/>
                <a:ea typeface="Times New Roman" panose="02020603050405020304" pitchFamily="18" charset="0"/>
                <a:sym typeface="Wingdings" panose="05000000000000000000" pitchFamily="2" charset="2"/>
              </a:rPr>
              <a:t>必须良好</a:t>
            </a:r>
            <a:r>
              <a:rPr lang="zh-CN" altLang="en-US" sz="2000" b="1" strike="sngStrike" dirty="0" smtClean="0">
                <a:solidFill>
                  <a:srgbClr val="FF0000"/>
                </a:solidFill>
                <a:latin typeface="Calibri" panose="020F0502020204030204" pitchFamily="34" charset="0"/>
                <a:ea typeface="Times New Roman" panose="02020603050405020304" pitchFamily="18" charset="0"/>
                <a:sym typeface="Wingdings" panose="05000000000000000000" pitchFamily="2" charset="2"/>
              </a:rPr>
              <a:t>的</a:t>
            </a:r>
            <a:r>
              <a:rPr lang="en-GB" altLang="x-none" sz="2000" b="1" strike="sngStrike" dirty="0" err="1" smtClean="0">
                <a:solidFill>
                  <a:srgbClr val="FF0000"/>
                </a:solidFill>
                <a:latin typeface="Calibri" panose="020F0502020204030204" pitchFamily="34" charset="0"/>
                <a:ea typeface="Times New Roman" panose="02020603050405020304" pitchFamily="18" charset="0"/>
                <a:sym typeface="Wingdings" panose="05000000000000000000" pitchFamily="2" charset="2"/>
              </a:rPr>
              <a:t>血管化</a:t>
            </a:r>
            <a:endParaRPr lang="en-GB" altLang="x-none" sz="2000" b="1" strike="sngStrike" dirty="0">
              <a:solidFill>
                <a:srgbClr val="FF0000"/>
              </a:solidFill>
              <a:latin typeface="Calibri" panose="020F0502020204030204" pitchFamily="34" charset="0"/>
              <a:ea typeface="Times New Roman" panose="02020603050405020304" pitchFamily="18" charset="0"/>
              <a:sym typeface="Wingdings" panose="05000000000000000000" pitchFamily="2" charset="2"/>
            </a:endParaRPr>
          </a:p>
          <a:p>
            <a:pPr lvl="1" indent="0" eaLnBrk="0" hangingPunct="0">
              <a:buChar char="-"/>
            </a:pPr>
            <a:r>
              <a:rPr lang="en-GB" altLang="x-none" sz="2000" b="1" strike="sngStrike" dirty="0">
                <a:solidFill>
                  <a:srgbClr val="FF0000"/>
                </a:solidFill>
                <a:latin typeface="Calibri" panose="020F0502020204030204" pitchFamily="34" charset="0"/>
                <a:ea typeface="Times New Roman" panose="02020603050405020304" pitchFamily="18" charset="0"/>
                <a:sym typeface="Wingdings" panose="05000000000000000000" pitchFamily="2" charset="2"/>
              </a:rPr>
              <a:t>   </a:t>
            </a:r>
            <a:r>
              <a:rPr lang="zh-CN" altLang="en-US" sz="2000" b="1" strike="sngStrike" dirty="0" smtClean="0">
                <a:solidFill>
                  <a:srgbClr val="FF0000"/>
                </a:solidFill>
                <a:latin typeface="Calibri" panose="020F0502020204030204" pitchFamily="34" charset="0"/>
                <a:ea typeface="Times New Roman" panose="02020603050405020304" pitchFamily="18" charset="0"/>
                <a:sym typeface="Wingdings" panose="05000000000000000000" pitchFamily="2" charset="2"/>
              </a:rPr>
              <a:t>组织间有空余，不紧张</a:t>
            </a:r>
            <a:r>
              <a:rPr lang="en-GB" altLang="x-none" sz="2000" b="1" strike="sngStrike" dirty="0" smtClean="0">
                <a:solidFill>
                  <a:srgbClr val="FF0000"/>
                </a:solidFill>
                <a:latin typeface="Calibri" panose="020F0502020204030204" pitchFamily="34" charset="0"/>
                <a:ea typeface="Times New Roman" panose="02020603050405020304" pitchFamily="18" charset="0"/>
                <a:sym typeface="Wingdings" panose="05000000000000000000" pitchFamily="2" charset="2"/>
              </a:rPr>
              <a:t></a:t>
            </a:r>
            <a:r>
              <a:rPr lang="en-GB" altLang="x-none" sz="2000" b="1" strike="sngStrike" dirty="0" err="1" smtClean="0">
                <a:solidFill>
                  <a:srgbClr val="FF0000"/>
                </a:solidFill>
                <a:latin typeface="Calibri" panose="020F0502020204030204" pitchFamily="34" charset="0"/>
                <a:ea typeface="Times New Roman" panose="02020603050405020304" pitchFamily="18" charset="0"/>
                <a:sym typeface="Wingdings" panose="05000000000000000000" pitchFamily="2" charset="2"/>
              </a:rPr>
              <a:t>水肿组织</a:t>
            </a:r>
            <a:r>
              <a:rPr lang="zh-CN" altLang="en-US" sz="2000" b="1" strike="sngStrike" dirty="0" smtClean="0">
                <a:solidFill>
                  <a:srgbClr val="FF0000"/>
                </a:solidFill>
                <a:latin typeface="Calibri" panose="020F0502020204030204" pitchFamily="34" charset="0"/>
                <a:ea typeface="Times New Roman" panose="02020603050405020304" pitchFamily="18" charset="0"/>
                <a:sym typeface="Wingdings" panose="05000000000000000000" pitchFamily="2" charset="2"/>
              </a:rPr>
              <a:t>？？？</a:t>
            </a:r>
            <a:endParaRPr lang="en-GB" altLang="x-none" sz="2000" b="1" strike="sngStrike" dirty="0">
              <a:solidFill>
                <a:srgbClr val="FF0000"/>
              </a:solidFill>
              <a:latin typeface="Calibri" panose="020F0502020204030204" pitchFamily="34" charset="0"/>
              <a:ea typeface="Times New Roman" panose="02020603050405020304" pitchFamily="18" charset="0"/>
              <a:sym typeface="Wingdings" panose="05000000000000000000" pitchFamily="2" charset="2"/>
            </a:endParaRPr>
          </a:p>
          <a:p>
            <a:pPr lvl="0" indent="0" eaLnBrk="0" hangingPunct="0">
              <a:buChar char="-"/>
            </a:pPr>
            <a:endParaRPr lang="en-GB" altLang="x-none" sz="2000" b="1" dirty="0">
              <a:solidFill>
                <a:srgbClr val="15658D"/>
              </a:solidFill>
              <a:latin typeface="Calibri" panose="020F0502020204030204" pitchFamily="34" charset="0"/>
              <a:ea typeface="Times New Roman" panose="02020603050405020304" pitchFamily="18" charset="0"/>
            </a:endParaRPr>
          </a:p>
        </p:txBody>
      </p:sp>
      <p:pic>
        <p:nvPicPr>
          <p:cNvPr id="10" name="Picture 14" descr="http://www.rayur.com/wp-content/uploads/2012/06/abdominal-organs.jpg"/>
          <p:cNvPicPr>
            <a:picLocks noChangeAspect="1" noChangeArrowheads="1"/>
          </p:cNvPicPr>
          <p:nvPr/>
        </p:nvPicPr>
        <p:blipFill>
          <a:blip r:embed="rId1" cstate="print"/>
          <a:srcRect/>
          <a:stretch>
            <a:fillRect/>
          </a:stretch>
        </p:blipFill>
        <p:spPr bwMode="auto">
          <a:xfrm>
            <a:off x="8306817" y="-27386"/>
            <a:ext cx="801687" cy="1019177"/>
          </a:xfrm>
          <a:prstGeom prst="rect">
            <a:avLst/>
          </a:prstGeom>
          <a:ln>
            <a:noFill/>
          </a:ln>
          <a:effectLst>
            <a:softEdge rad="112500"/>
          </a:effectLst>
        </p:spPr>
      </p:pic>
      <p:grpSp>
        <p:nvGrpSpPr>
          <p:cNvPr id="77828" name="Group 6"/>
          <p:cNvGrpSpPr/>
          <p:nvPr/>
        </p:nvGrpSpPr>
        <p:grpSpPr>
          <a:xfrm>
            <a:off x="76200" y="152400"/>
            <a:ext cx="1341438" cy="701675"/>
            <a:chOff x="4889" y="3734"/>
            <a:chExt cx="845" cy="442"/>
          </a:xfrm>
        </p:grpSpPr>
        <p:sp>
          <p:nvSpPr>
            <p:cNvPr id="77829"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77830"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pic>
        <p:nvPicPr>
          <p:cNvPr id="77831" name="Immagine 20"/>
          <p:cNvPicPr>
            <a:picLocks noChangeAspect="1"/>
          </p:cNvPicPr>
          <p:nvPr/>
        </p:nvPicPr>
        <p:blipFill>
          <a:blip r:embed="rId2"/>
          <a:stretch>
            <a:fillRect/>
          </a:stretch>
        </p:blipFill>
        <p:spPr>
          <a:xfrm>
            <a:off x="2219325" y="161925"/>
            <a:ext cx="4743450" cy="1557338"/>
          </a:xfrm>
          <a:prstGeom prst="rect">
            <a:avLst/>
          </a:prstGeom>
          <a:noFill/>
          <a:ln w="9525">
            <a:noFill/>
          </a:ln>
        </p:spPr>
      </p:pic>
      <p:sp>
        <p:nvSpPr>
          <p:cNvPr id="22" name="CasellaDiTesto 3"/>
          <p:cNvSpPr txBox="1">
            <a:spLocks noChangeArrowheads="1"/>
          </p:cNvSpPr>
          <p:nvPr/>
        </p:nvSpPr>
        <p:spPr bwMode="auto">
          <a:xfrm>
            <a:off x="419100" y="5124450"/>
            <a:ext cx="8288338" cy="1692771"/>
          </a:xfrm>
          <a:prstGeom prst="rect">
            <a:avLst/>
          </a:prstGeom>
          <a:solidFill>
            <a:schemeClr val="accent6">
              <a:lumMod val="75000"/>
            </a:schemeClr>
          </a:solidFill>
        </p:spPr>
        <p:style>
          <a:lnRef idx="1">
            <a:schemeClr val="accent4"/>
          </a:lnRef>
          <a:fillRef idx="3">
            <a:schemeClr val="accent4"/>
          </a:fillRef>
          <a:effectRef idx="2">
            <a:schemeClr val="accent4"/>
          </a:effectRef>
          <a:fontRef idx="minor">
            <a:schemeClr val="lt1"/>
          </a:fontRef>
        </p:style>
        <p:txBody>
          <a:bodyPr>
            <a:spAutoFit/>
          </a:bodyP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a:r>
              <a:rPr lang="zh-CN" altLang="en-US" noProof="1" smtClean="0">
                <a:solidFill>
                  <a:srgbClr val="FFFFFF"/>
                </a:solidFill>
                <a:latin typeface="Calibri" panose="020F0502020204030204" pitchFamily="34" charset="0"/>
                <a:ea typeface="Times New Roman" panose="02020603050405020304" pitchFamily="18" charset="0"/>
              </a:rPr>
              <a:t>真正的密封效果</a:t>
            </a:r>
            <a:endParaRPr lang="zh-CN" altLang="en-US" noProof="1" smtClean="0">
              <a:solidFill>
                <a:srgbClr val="FFFFFF"/>
              </a:solidFill>
              <a:latin typeface="Calibri" panose="020F0502020204030204" pitchFamily="34" charset="0"/>
              <a:ea typeface="Times New Roman" panose="02020603050405020304" pitchFamily="18" charset="0"/>
            </a:endParaRPr>
          </a:p>
          <a:p>
            <a:pPr algn="ctr"/>
            <a:r>
              <a:rPr lang="zh-CN" altLang="en-US" noProof="1" smtClean="0">
                <a:solidFill>
                  <a:srgbClr val="FFFFFF"/>
                </a:solidFill>
                <a:latin typeface="Calibri" panose="020F0502020204030204" pitchFamily="34" charset="0"/>
                <a:ea typeface="Times New Roman" panose="02020603050405020304" pitchFamily="18" charset="0"/>
              </a:rPr>
              <a:t>来自</a:t>
            </a:r>
            <a:r>
              <a:rPr lang="zh-CN" altLang="en-US" sz="2800" b="1" noProof="1" smtClean="0">
                <a:solidFill>
                  <a:srgbClr val="FFC000"/>
                </a:solidFill>
                <a:effectLst>
                  <a:outerShdw blurRad="38100" dist="38100" dir="2700000">
                    <a:srgbClr val="000000"/>
                  </a:outerShdw>
                </a:effectLst>
                <a:latin typeface="Calibri" panose="020F0502020204030204" pitchFamily="34" charset="0"/>
                <a:ea typeface="Times New Roman" panose="02020603050405020304" pitchFamily="18" charset="0"/>
              </a:rPr>
              <a:t>“防水防粘膜”</a:t>
            </a:r>
            <a:endParaRPr lang="en-US" altLang="zh-CN" sz="2800" b="1" noProof="1" smtClean="0">
              <a:solidFill>
                <a:srgbClr val="FFC000"/>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a:r>
              <a:rPr lang="zh-CN" altLang="en-US" noProof="1" smtClean="0">
                <a:solidFill>
                  <a:srgbClr val="FFFFFF"/>
                </a:solidFill>
                <a:latin typeface="Calibri" panose="020F0502020204030204" pitchFamily="34" charset="0"/>
                <a:ea typeface="Times New Roman" panose="02020603050405020304" pitchFamily="18" charset="0"/>
              </a:rPr>
              <a:t>的形成</a:t>
            </a:r>
            <a:endParaRPr lang="zh-CN" altLang="en-US" noProof="1" smtClean="0">
              <a:solidFill>
                <a:srgbClr val="FFFFFF"/>
              </a:solidFill>
              <a:latin typeface="Calibri" panose="020F0502020204030204" pitchFamily="34" charset="0"/>
              <a:ea typeface="Times New Roman" panose="02020603050405020304" pitchFamily="18" charset="0"/>
            </a:endParaRPr>
          </a:p>
          <a:p>
            <a:pPr lvl="0" algn="ctr" fontAlgn="base"/>
            <a:r>
              <a:rPr lang="en-US" altLang="zh-CN" sz="2800" b="1" strike="noStrike" noProof="1" smtClean="0">
                <a:solidFill>
                  <a:srgbClr val="FFC000"/>
                </a:solidFill>
                <a:effectLst>
                  <a:outerShdw blurRad="38100" dist="38100" dir="2700000">
                    <a:srgbClr val="000000"/>
                  </a:outerShdw>
                </a:effectLst>
                <a:latin typeface="Calibri" panose="020F0502020204030204" pitchFamily="34" charset="0"/>
                <a:ea typeface="Times New Roman" panose="02020603050405020304" pitchFamily="18" charset="0"/>
              </a:rPr>
              <a:t>“</a:t>
            </a:r>
            <a:r>
              <a:rPr lang="en-US" altLang="zh-CN" sz="2800" b="1" strike="noStrike" noProof="1">
                <a:solidFill>
                  <a:srgbClr val="FFC000"/>
                </a:solidFill>
                <a:effectLst>
                  <a:outerShdw blurRad="38100" dist="38100" dir="2700000">
                    <a:srgbClr val="000000"/>
                  </a:outerShdw>
                </a:effectLst>
                <a:latin typeface="Calibri" panose="020F0502020204030204" pitchFamily="34" charset="0"/>
                <a:ea typeface="Times New Roman" panose="02020603050405020304" pitchFamily="18" charset="0"/>
              </a:rPr>
              <a:t>WATERPROOF AND RESISTANT MEMBRANE”</a:t>
            </a:r>
            <a:endParaRPr lang="en-US" altLang="zh-CN" sz="2800" b="1" strike="noStrike" noProof="1">
              <a:solidFill>
                <a:srgbClr val="FFC000"/>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xEl>
                                              <p:charRg st="101" end="10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char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char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char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char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18"/>
          <p:cNvSpPr/>
          <p:nvPr/>
        </p:nvSpPr>
        <p:spPr bwMode="auto">
          <a:xfrm>
            <a:off x="383474" y="2062225"/>
            <a:ext cx="8286750" cy="3571875"/>
          </a:xfrm>
          <a:prstGeom prst="rect">
            <a:avLst/>
          </a:prstGeom>
          <a:solidFill>
            <a:schemeClr val="bg1"/>
          </a:solidFill>
          <a:ln w="381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38916" name="CasellaDiTesto 5"/>
          <p:cNvSpPr txBox="1">
            <a:spLocks noChangeArrowheads="1"/>
          </p:cNvSpPr>
          <p:nvPr/>
        </p:nvSpPr>
        <p:spPr bwMode="auto">
          <a:xfrm>
            <a:off x="428625" y="2312988"/>
            <a:ext cx="8258175" cy="1077218"/>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lvl="0" algn="ctr" rtl="0" eaLnBrk="0" hangingPunct="0">
              <a:defRPr/>
            </a:pPr>
            <a:r>
              <a:rPr kumimoji="0" lang="en-GB" sz="2400" b="1" i="0" u="none" strike="noStrike" kern="1200" cap="none" spc="0" normalizeH="0" baseline="0" noProof="0" dirty="0" smtClean="0">
                <a:ln>
                  <a:noFill/>
                </a:ln>
                <a:solidFill>
                  <a:schemeClr val="accent6">
                    <a:lumMod val="50000"/>
                  </a:schemeClr>
                </a:solidFill>
                <a:effectLst/>
                <a:uLnTx/>
                <a:uFillTx/>
                <a:latin typeface="+mn-lt"/>
                <a:ea typeface="+mn-ea"/>
                <a:cs typeface="+mn-cs"/>
              </a:rPr>
              <a:t>: </a:t>
            </a:r>
            <a:r>
              <a:rPr lang="en-GB" b="1" dirty="0" smtClean="0">
                <a:solidFill>
                  <a:schemeClr val="accent6">
                    <a:lumMod val="50000"/>
                  </a:schemeClr>
                </a:solidFill>
              </a:rPr>
              <a:t>Del Rio</a:t>
            </a:r>
            <a:r>
              <a:rPr lang="zh-CN" altLang="en-US" b="1" dirty="0" smtClean="0">
                <a:solidFill>
                  <a:schemeClr val="accent6">
                    <a:lumMod val="50000"/>
                  </a:schemeClr>
                </a:solidFill>
              </a:rPr>
              <a:t>教授的标准程序：</a:t>
            </a:r>
            <a:endParaRPr kumimoji="0" lang="en-GB" sz="2400" b="1"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GB" sz="2000" b="0" u="none" strike="noStrike" kern="1200" cap="none" spc="0" normalizeH="0" baseline="0" noProof="0" dirty="0" err="1" smtClean="0">
                <a:ln>
                  <a:noFill/>
                </a:ln>
                <a:solidFill>
                  <a:schemeClr val="accent6">
                    <a:lumMod val="50000"/>
                  </a:schemeClr>
                </a:solidFill>
                <a:effectLst/>
                <a:uLnTx/>
                <a:uFillTx/>
                <a:latin typeface="+mn-lt"/>
                <a:ea typeface="+mn-ea"/>
                <a:cs typeface="+mn-cs"/>
              </a:rPr>
              <a:t>Glubran</a:t>
            </a:r>
            <a:r>
              <a:rPr kumimoji="0" lang="en-GB" sz="2000" b="0" u="none" strike="noStrike" kern="1200" cap="none" spc="0" normalizeH="0" baseline="0" noProof="0" dirty="0" smtClean="0">
                <a:ln>
                  <a:noFill/>
                </a:ln>
                <a:solidFill>
                  <a:schemeClr val="accent6">
                    <a:lumMod val="50000"/>
                  </a:schemeClr>
                </a:solidFill>
                <a:effectLst/>
                <a:uLnTx/>
                <a:uFillTx/>
                <a:latin typeface="+mn-lt"/>
                <a:ea typeface="+mn-ea"/>
                <a:cs typeface="+mn-cs"/>
              </a:rPr>
              <a:t> 2</a:t>
            </a:r>
            <a:r>
              <a:rPr kumimoji="0" lang="zh-CN" altLang="en-US" sz="2000" b="0" u="none" strike="noStrike" kern="1200" cap="none" spc="0" normalizeH="0" baseline="0" noProof="0" dirty="0" smtClean="0">
                <a:ln>
                  <a:noFill/>
                </a:ln>
                <a:solidFill>
                  <a:schemeClr val="accent6">
                    <a:lumMod val="50000"/>
                  </a:schemeClr>
                </a:solidFill>
                <a:effectLst/>
                <a:uLnTx/>
                <a:uFillTx/>
                <a:latin typeface="+mn-lt"/>
                <a:ea typeface="+mn-ea"/>
                <a:cs typeface="+mn-cs"/>
              </a:rPr>
              <a:t>的应用</a:t>
            </a:r>
            <a:r>
              <a:rPr kumimoji="0" lang="en-GB" sz="2000" b="0" u="none" strike="noStrike" kern="1200" cap="none" spc="0" normalizeH="0" baseline="0" noProof="0" dirty="0" smtClean="0">
                <a:ln>
                  <a:noFill/>
                </a:ln>
                <a:solidFill>
                  <a:schemeClr val="accent6">
                    <a:lumMod val="50000"/>
                  </a:schemeClr>
                </a:solidFill>
                <a:effectLst/>
                <a:uLnTx/>
                <a:uFillTx/>
                <a:latin typeface="+mn-lt"/>
                <a:ea typeface="+mn-ea"/>
                <a:cs typeface="+mn-cs"/>
              </a:rPr>
              <a:t> </a:t>
            </a:r>
            <a:endParaRPr kumimoji="0" lang="en-GB" sz="2000" b="0" u="none" strike="noStrike" kern="1200" cap="none" spc="0" normalizeH="0" baseline="0" noProof="0" dirty="0">
              <a:ln>
                <a:noFill/>
              </a:ln>
              <a:solidFill>
                <a:schemeClr val="accent6">
                  <a:lumMod val="50000"/>
                </a:schemeClr>
              </a:solidFill>
              <a:effectLst/>
              <a:uLnTx/>
              <a:uFillTx/>
              <a:latin typeface="+mn-lt"/>
              <a:ea typeface="+mn-ea"/>
              <a:cs typeface="+mn-cs"/>
            </a:endParaRPr>
          </a:p>
          <a:p>
            <a:pPr lvl="0" algn="ctr" rtl="0" eaLnBrk="0" hangingPunct="0">
              <a:defRPr/>
            </a:pPr>
            <a:r>
              <a:rPr lang="zh-CN" altLang="en-US" sz="2000" dirty="0" smtClean="0">
                <a:solidFill>
                  <a:schemeClr val="accent6">
                    <a:lumMod val="50000"/>
                  </a:schemeClr>
                </a:solidFill>
              </a:rPr>
              <a:t>在适当的半肝切除术操作中，用</a:t>
            </a:r>
            <a:r>
              <a:rPr lang="en-US" altLang="zh-CN" sz="2000" dirty="0" smtClean="0">
                <a:solidFill>
                  <a:schemeClr val="accent6">
                    <a:lumMod val="50000"/>
                  </a:schemeClr>
                </a:solidFill>
              </a:rPr>
              <a:t>28mm</a:t>
            </a:r>
            <a:r>
              <a:rPr lang="zh-CN" altLang="en-US" sz="2000" dirty="0" smtClean="0">
                <a:solidFill>
                  <a:schemeClr val="accent6">
                    <a:lumMod val="50000"/>
                  </a:schemeClr>
                </a:solidFill>
              </a:rPr>
              <a:t>吻合器机械包扎吻合口后使用</a:t>
            </a:r>
            <a:endParaRPr kumimoji="0" lang="en-GB" sz="2000" b="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sp>
        <p:nvSpPr>
          <p:cNvPr id="38917" name="CasellaDiTesto 6"/>
          <p:cNvSpPr txBox="1">
            <a:spLocks noChangeArrowheads="1"/>
          </p:cNvSpPr>
          <p:nvPr/>
        </p:nvSpPr>
        <p:spPr bwMode="auto">
          <a:xfrm>
            <a:off x="1044574" y="3884613"/>
            <a:ext cx="7078147" cy="461665"/>
          </a:xfrm>
          <a:prstGeom prst="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lgn="ctr" rtl="0" eaLnBrk="0" hangingPunct="0">
              <a:defRPr/>
            </a:pPr>
            <a:r>
              <a:rPr lang="zh-CN" altLang="en-US" b="1" dirty="0" smtClean="0">
                <a:solidFill>
                  <a:schemeClr val="bg1">
                    <a:lumMod val="95000"/>
                  </a:schemeClr>
                </a:solidFill>
                <a:effectLst>
                  <a:outerShdw blurRad="38100" dist="38100" dir="2700000" algn="tl">
                    <a:srgbClr val="000000">
                      <a:alpha val="43137"/>
                    </a:srgbClr>
                  </a:outerShdw>
                </a:effectLst>
              </a:rPr>
              <a:t>密封剂通过闭合缝合线和另一个缝合线之间的空间</a:t>
            </a:r>
            <a:endParaRPr kumimoji="0" lang="it-IT" sz="2400" b="1"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mn-lt"/>
              <a:ea typeface="+mn-ea"/>
              <a:cs typeface="+mn-cs"/>
            </a:endParaRPr>
          </a:p>
        </p:txBody>
      </p:sp>
      <p:pic>
        <p:nvPicPr>
          <p:cNvPr id="10" name="Picture 14" descr="http://www.rayur.com/wp-content/uploads/2012/06/abdominal-organs.jpg"/>
          <p:cNvPicPr>
            <a:picLocks noChangeAspect="1" noChangeArrowheads="1"/>
          </p:cNvPicPr>
          <p:nvPr/>
        </p:nvPicPr>
        <p:blipFill>
          <a:blip r:embed="rId1" cstate="print"/>
          <a:srcRect/>
          <a:stretch>
            <a:fillRect/>
          </a:stretch>
        </p:blipFill>
        <p:spPr bwMode="auto">
          <a:xfrm>
            <a:off x="8306817" y="-27386"/>
            <a:ext cx="801687" cy="1019177"/>
          </a:xfrm>
          <a:prstGeom prst="rect">
            <a:avLst/>
          </a:prstGeom>
          <a:ln>
            <a:noFill/>
          </a:ln>
          <a:effectLst>
            <a:softEdge rad="112500"/>
          </a:effectLst>
        </p:spPr>
      </p:pic>
      <p:sp>
        <p:nvSpPr>
          <p:cNvPr id="12" name="CasellaDiTesto 11"/>
          <p:cNvSpPr txBox="1"/>
          <p:nvPr/>
        </p:nvSpPr>
        <p:spPr>
          <a:xfrm>
            <a:off x="2361375" y="5049569"/>
            <a:ext cx="4164013" cy="584775"/>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3200" b="1" dirty="0" smtClean="0">
                <a:solidFill>
                  <a:srgbClr val="FFC000"/>
                </a:solidFill>
                <a:effectLst>
                  <a:outerShdw blurRad="38100" dist="38100" dir="2700000" algn="tl">
                    <a:srgbClr val="000000">
                      <a:alpha val="43137"/>
                    </a:srgbClr>
                  </a:outerShdw>
                </a:effectLst>
              </a:rPr>
              <a:t>吻合的加入</a:t>
            </a:r>
            <a:endParaRPr kumimoji="0" lang="it-IT" sz="2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n-lt"/>
              <a:ea typeface="+mn-ea"/>
              <a:cs typeface="+mn-cs"/>
            </a:endParaRPr>
          </a:p>
        </p:txBody>
      </p:sp>
      <p:grpSp>
        <p:nvGrpSpPr>
          <p:cNvPr id="79878" name="Group 6"/>
          <p:cNvGrpSpPr/>
          <p:nvPr/>
        </p:nvGrpSpPr>
        <p:grpSpPr>
          <a:xfrm>
            <a:off x="76200" y="152400"/>
            <a:ext cx="1341438" cy="701675"/>
            <a:chOff x="4889" y="3734"/>
            <a:chExt cx="845" cy="442"/>
          </a:xfrm>
        </p:grpSpPr>
        <p:sp>
          <p:nvSpPr>
            <p:cNvPr id="79879"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79880"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11" name="Freccia in giù 10"/>
          <p:cNvSpPr/>
          <p:nvPr/>
        </p:nvSpPr>
        <p:spPr>
          <a:xfrm>
            <a:off x="4288600" y="4503717"/>
            <a:ext cx="519113"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strike="noStrike" noProof="1">
              <a:solidFill>
                <a:srgbClr val="FFFFFF"/>
              </a:solidFill>
              <a:latin typeface="Calibri" panose="020F0502020204030204" pitchFamily="34" charset="0"/>
              <a:ea typeface="Times New Roman" panose="02020603050405020304" pitchFamily="18" charset="0"/>
            </a:endParaRPr>
          </a:p>
        </p:txBody>
      </p:sp>
      <p:pic>
        <p:nvPicPr>
          <p:cNvPr id="79882" name="Immagine 15"/>
          <p:cNvPicPr>
            <a:picLocks noChangeAspect="1"/>
          </p:cNvPicPr>
          <p:nvPr/>
        </p:nvPicPr>
        <p:blipFill>
          <a:blip r:embed="rId2"/>
          <a:stretch>
            <a:fillRect/>
          </a:stretch>
        </p:blipFill>
        <p:spPr>
          <a:xfrm>
            <a:off x="2219325" y="161925"/>
            <a:ext cx="4743450" cy="15573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544513" y="-26987"/>
            <a:ext cx="7772400" cy="1143000"/>
          </a:xfrm>
        </p:spPr>
        <p:txBody>
          <a:bodyPr vert="horz" wrap="square" lIns="92075" tIns="46038" rIns="92075" bIns="46038" numCol="1" anchor="ctr" anchorCtr="0" compatLnSpc="1"/>
          <a:lstStyle/>
          <a:p>
            <a:pPr eaLnBrk="1" fontAlgn="base" hangingPunct="1"/>
            <a:r>
              <a:rPr lang="en-GB" altLang="x-none" b="1" strike="noStrike" noProof="1">
                <a:solidFill>
                  <a:srgbClr val="40BEA3"/>
                </a:solidFill>
                <a:effectLst>
                  <a:outerShdw blurRad="38100" dist="38100" dir="2700000">
                    <a:srgbClr val="000000"/>
                  </a:outerShdw>
                </a:effectLst>
              </a:rPr>
              <a:t>GLUBRAN</a:t>
            </a:r>
            <a:r>
              <a:rPr lang="en-GB" altLang="x-none" b="1" strike="noStrike" baseline="30000" noProof="1">
                <a:solidFill>
                  <a:srgbClr val="40BEA3"/>
                </a:solidFill>
                <a:effectLst>
                  <a:outerShdw blurRad="38100" dist="38100" dir="2700000">
                    <a:srgbClr val="000000"/>
                  </a:outerShdw>
                </a:effectLst>
              </a:rPr>
              <a:t>®</a:t>
            </a:r>
            <a:r>
              <a:rPr lang="en-GB" altLang="x-none" b="1" strike="noStrike" noProof="1">
                <a:solidFill>
                  <a:srgbClr val="40BEA3"/>
                </a:solidFill>
                <a:effectLst>
                  <a:outerShdw blurRad="38100" dist="38100" dir="2700000">
                    <a:srgbClr val="000000"/>
                  </a:outerShdw>
                </a:effectLst>
              </a:rPr>
              <a:t>2</a:t>
            </a:r>
            <a:endParaRPr lang="en-GB" altLang="x-none" b="1" strike="noStrike" noProof="1">
              <a:solidFill>
                <a:srgbClr val="40BEA3"/>
              </a:solidFill>
              <a:effectLst>
                <a:outerShdw blurRad="38100" dist="38100" dir="2700000">
                  <a:srgbClr val="000000"/>
                </a:outerShdw>
              </a:effectLst>
            </a:endParaRPr>
          </a:p>
        </p:txBody>
      </p:sp>
      <p:sp>
        <p:nvSpPr>
          <p:cNvPr id="39940" name="Rectangle 3"/>
          <p:cNvSpPr>
            <a:spLocks noGrp="1" noChangeArrowheads="1"/>
          </p:cNvSpPr>
          <p:nvPr>
            <p:ph type="body" sz="half" idx="2"/>
          </p:nvPr>
        </p:nvSpPr>
        <p:spPr>
          <a:xfrm>
            <a:off x="0" y="1052513"/>
            <a:ext cx="9144000" cy="1152525"/>
          </a:xfrm>
        </p:spPr>
        <p:txBody>
          <a:bodyPr vert="horz" wrap="square" lIns="91440" tIns="45720" rIns="91440" bIns="45720" numCol="1" anchor="t" anchorCtr="0" compatLnSpc="1"/>
          <a:lstStyle/>
          <a:p>
            <a:pPr marL="342900" marR="0" lvl="0" indent="-34290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defRPr/>
            </a:pPr>
            <a:r>
              <a:rPr kumimoji="0" lang="zh-CN" altLang="en-US" sz="32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在切开手术中 </a:t>
            </a:r>
            <a:endParaRPr kumimoji="0" lang="en-US" altLang="zh-CN" sz="32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defRPr/>
            </a:pPr>
            <a:r>
              <a:rPr kumimoji="0" lang="zh-CN" altLang="en-US" sz="32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肠吻合的应用</a:t>
            </a:r>
            <a:r>
              <a:rPr kumimoji="0" lang="en-US" altLang="zh-CN" sz="32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a:t>
            </a:r>
            <a:r>
              <a:rPr kumimoji="0" lang="zh-CN" altLang="en-US" sz="32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喷雾</a:t>
            </a:r>
            <a:endParaRPr kumimoji="0" lang="en-GB" altLang="it-IT" sz="32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81923" name="CasellaDiTesto 11"/>
          <p:cNvSpPr txBox="1"/>
          <p:nvPr/>
        </p:nvSpPr>
        <p:spPr>
          <a:xfrm>
            <a:off x="0" y="3060700"/>
            <a:ext cx="9144000" cy="830263"/>
          </a:xfrm>
          <a:prstGeom prst="rect">
            <a:avLst/>
          </a:prstGeom>
          <a:noFill/>
          <a:ln w="9525">
            <a:noFill/>
          </a:ln>
        </p:spPr>
        <p:txBody>
          <a:bodyPr anchor="t">
            <a:spAutoFit/>
          </a:bodyPr>
          <a:lstStyle/>
          <a:p>
            <a:pPr lvl="0" algn="ctr" eaLnBrk="0" hangingPunct="0"/>
            <a:r>
              <a:rPr lang="it-IT" altLang="it-IT" dirty="0" smtClean="0">
                <a:latin typeface="Calibri" panose="020F0502020204030204" pitchFamily="34" charset="0"/>
                <a:ea typeface="Times New Roman" panose="02020603050405020304" pitchFamily="18" charset="0"/>
              </a:rPr>
              <a:t>Delrio</a:t>
            </a:r>
            <a:r>
              <a:rPr lang="zh-CN" altLang="en-US" dirty="0" smtClean="0">
                <a:latin typeface="Calibri" panose="020F0502020204030204" pitchFamily="34" charset="0"/>
                <a:ea typeface="Times New Roman" panose="02020603050405020304" pitchFamily="18" charset="0"/>
              </a:rPr>
              <a:t>教授，</a:t>
            </a:r>
            <a:endParaRPr lang="zh-CN" altLang="en-US" dirty="0" smtClean="0">
              <a:latin typeface="Calibri" panose="020F0502020204030204" pitchFamily="34" charset="0"/>
              <a:ea typeface="Times New Roman" panose="02020603050405020304" pitchFamily="18" charset="0"/>
            </a:endParaRPr>
          </a:p>
          <a:p>
            <a:pPr lvl="0" algn="ctr" eaLnBrk="0" hangingPunct="0"/>
            <a:r>
              <a:rPr lang="zh-CN" altLang="en-US" dirty="0" smtClean="0">
                <a:latin typeface="Calibri" panose="020F0502020204030204" pitchFamily="34" charset="0"/>
                <a:ea typeface="Times New Roman" panose="02020603050405020304" pitchFamily="18" charset="0"/>
              </a:rPr>
              <a:t>帕斯卡医院 </a:t>
            </a:r>
            <a:r>
              <a:rPr lang="en-US" altLang="zh-CN" dirty="0" smtClean="0">
                <a:latin typeface="Calibri" panose="020F0502020204030204" pitchFamily="34" charset="0"/>
                <a:ea typeface="Times New Roman" panose="02020603050405020304" pitchFamily="18" charset="0"/>
              </a:rPr>
              <a:t>- </a:t>
            </a:r>
            <a:r>
              <a:rPr lang="zh-CN" altLang="en-US" dirty="0" smtClean="0">
                <a:latin typeface="Calibri" panose="020F0502020204030204" pitchFamily="34" charset="0"/>
                <a:ea typeface="Times New Roman" panose="02020603050405020304" pitchFamily="18" charset="0"/>
              </a:rPr>
              <a:t>那不勒斯</a:t>
            </a:r>
            <a:endParaRPr lang="it-IT" altLang="it-IT" dirty="0">
              <a:latin typeface="Calibri" panose="020F0502020204030204" pitchFamily="34" charset="0"/>
              <a:ea typeface="Times New Roman" panose="02020603050405020304" pitchFamily="18" charset="0"/>
            </a:endParaRPr>
          </a:p>
        </p:txBody>
      </p:sp>
      <p:grpSp>
        <p:nvGrpSpPr>
          <p:cNvPr id="81924" name="Group 6"/>
          <p:cNvGrpSpPr/>
          <p:nvPr/>
        </p:nvGrpSpPr>
        <p:grpSpPr>
          <a:xfrm>
            <a:off x="76200" y="152400"/>
            <a:ext cx="1341438" cy="701675"/>
            <a:chOff x="4889" y="3734"/>
            <a:chExt cx="845" cy="442"/>
          </a:xfrm>
        </p:grpSpPr>
        <p:sp>
          <p:nvSpPr>
            <p:cNvPr id="81925"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81926"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pic>
        <p:nvPicPr>
          <p:cNvPr id="14" name="Picture 14" descr="http://www.rayur.com/wp-content/uploads/2012/06/abdominal-organs.jpg"/>
          <p:cNvPicPr>
            <a:picLocks noChangeAspect="1" noChangeArrowheads="1"/>
          </p:cNvPicPr>
          <p:nvPr/>
        </p:nvPicPr>
        <p:blipFill>
          <a:blip r:embed="rId1" cstate="print"/>
          <a:srcRect/>
          <a:stretch>
            <a:fillRect/>
          </a:stretch>
        </p:blipFill>
        <p:spPr bwMode="auto">
          <a:xfrm>
            <a:off x="8306817" y="-27386"/>
            <a:ext cx="801687" cy="1019177"/>
          </a:xfrm>
          <a:prstGeom prst="rect">
            <a:avLst/>
          </a:prstGeom>
          <a:ln>
            <a:noFill/>
          </a:ln>
          <a:effectLst>
            <a:softEdge rad="112500"/>
          </a:effectLst>
        </p:spPr>
      </p:pic>
      <p:sp>
        <p:nvSpPr>
          <p:cNvPr id="11" name="Rettangolo 10"/>
          <p:cNvSpPr/>
          <p:nvPr/>
        </p:nvSpPr>
        <p:spPr bwMode="auto">
          <a:xfrm>
            <a:off x="3562350" y="4181475"/>
            <a:ext cx="2028825" cy="790575"/>
          </a:xfrm>
          <a:prstGeom prst="rect">
            <a:avLst/>
          </a:prstGeom>
          <a:solidFill>
            <a:schemeClr val="accent6">
              <a:lumMod val="50000"/>
            </a:schemeClr>
          </a:solidFill>
          <a:ln w="254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12" name="CasellaDiTesto 11">
            <a:hlinkClick r:id="rId2" action="ppaction://hlinkfile"/>
          </p:cNvPr>
          <p:cNvSpPr txBox="1"/>
          <p:nvPr/>
        </p:nvSpPr>
        <p:spPr>
          <a:xfrm>
            <a:off x="3590925" y="4194175"/>
            <a:ext cx="1981200" cy="769938"/>
          </a:xfrm>
          <a:prstGeom prst="rect">
            <a:avLst/>
          </a:prstGeom>
          <a:noFill/>
        </p:spPr>
        <p:txBody>
          <a:bodyPr>
            <a:spAutoFit/>
          </a:bodyPr>
          <a:lstStyle/>
          <a:p>
            <a:pPr lvl="0" algn="ctr" fontAlgn="base"/>
            <a:r>
              <a:rPr lang="en-US" altLang="zh-CN" sz="4400" b="1" strike="noStrike" noProof="1">
                <a:solidFill>
                  <a:schemeClr val="bg1"/>
                </a:solidFill>
                <a:effectLst>
                  <a:outerShdw blurRad="38100" dist="38100" dir="2700000">
                    <a:srgbClr val="000000"/>
                  </a:outerShdw>
                </a:effectLst>
                <a:latin typeface="Calibri" panose="020F0502020204030204" pitchFamily="34" charset="0"/>
                <a:ea typeface="Times New Roman" panose="02020603050405020304" pitchFamily="18" charset="0"/>
                <a:cs typeface="+mn-ea"/>
                <a:hlinkClick r:id="rId3" action="ppaction://hlinkfile"/>
              </a:rPr>
              <a:t>VIDEO</a:t>
            </a:r>
            <a:endParaRPr lang="en-US" altLang="zh-CN" sz="4400" b="1" strike="noStrike" noProof="1">
              <a:solidFill>
                <a:schemeClr val="bg1"/>
              </a:solidFill>
              <a:effectLst>
                <a:outerShdw blurRad="38100" dist="38100" dir="2700000">
                  <a:srgbClr val="000000"/>
                </a:outerShdw>
              </a:effectLst>
              <a:latin typeface="Calibri" panose="020F0502020204030204" pitchFamily="34" charset="0"/>
              <a:ea typeface="Times New Roman" panose="02020603050405020304" pitchFamily="18" charset="0"/>
              <a:hlinkClick r:id="rId3" action="ppaction://hlinkfile"/>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body" sz="half" idx="2"/>
          </p:nvPr>
        </p:nvSpPr>
        <p:spPr>
          <a:xfrm>
            <a:off x="0" y="993775"/>
            <a:ext cx="9144000" cy="1339850"/>
          </a:xfrm>
        </p:spPr>
        <p:txBody>
          <a:bodyPr vert="horz" wrap="square" lIns="91440" tIns="45720" rIns="91440" bIns="45720" numCol="1" anchor="t" anchorCtr="0" compatLnSpc="1"/>
          <a:lstStyle/>
          <a:p>
            <a:pPr lvl="0" algn="ctr" eaLnBrk="1" hangingPunct="1">
              <a:buNone/>
              <a:defRPr/>
            </a:pPr>
            <a:r>
              <a:rPr lang="zh-CN" altLang="en-US" sz="2800" b="1" dirty="0" smtClean="0">
                <a:solidFill>
                  <a:srgbClr val="FF0000"/>
                </a:solidFill>
                <a:effectLst>
                  <a:outerShdw blurRad="38100" dist="38100" dir="2700000" algn="tl">
                    <a:srgbClr val="000000">
                      <a:alpha val="43137"/>
                    </a:srgbClr>
                  </a:outerShdw>
                </a:effectLst>
              </a:rPr>
              <a:t>在切开手术中 </a:t>
            </a:r>
            <a:endParaRPr lang="en-US" altLang="zh-CN" sz="2800" b="1" dirty="0" smtClean="0">
              <a:solidFill>
                <a:srgbClr val="FF0000"/>
              </a:solidFill>
              <a:effectLst>
                <a:outerShdw blurRad="38100" dist="38100" dir="2700000" algn="tl">
                  <a:srgbClr val="000000">
                    <a:alpha val="43137"/>
                  </a:srgbClr>
                </a:outerShdw>
              </a:effectLst>
            </a:endParaRPr>
          </a:p>
          <a:p>
            <a:pPr lvl="0" algn="ctr" eaLnBrk="1" hangingPunct="1">
              <a:buNone/>
              <a:defRPr/>
            </a:pPr>
            <a:r>
              <a:rPr lang="zh-CN" altLang="en-US" sz="2800" b="1" dirty="0" smtClean="0">
                <a:solidFill>
                  <a:srgbClr val="FF0000"/>
                </a:solidFill>
                <a:effectLst>
                  <a:outerShdw blurRad="38100" dist="38100" dir="2700000" algn="tl">
                    <a:srgbClr val="000000">
                      <a:alpha val="43137"/>
                    </a:srgbClr>
                  </a:outerShdw>
                </a:effectLst>
              </a:rPr>
              <a:t>肠吻合的应用</a:t>
            </a:r>
            <a:r>
              <a:rPr lang="en-US" altLang="zh-CN" sz="2800" b="1" dirty="0" smtClean="0">
                <a:solidFill>
                  <a:srgbClr val="FF0000"/>
                </a:solidFill>
                <a:effectLst>
                  <a:outerShdw blurRad="38100" dist="38100" dir="2700000" algn="tl">
                    <a:srgbClr val="000000">
                      <a:alpha val="43137"/>
                    </a:srgbClr>
                  </a:outerShdw>
                </a:effectLst>
              </a:rPr>
              <a:t>-</a:t>
            </a:r>
            <a:r>
              <a:rPr lang="zh-CN" altLang="en-US" sz="2800" b="1" dirty="0" smtClean="0">
                <a:solidFill>
                  <a:srgbClr val="FF0000"/>
                </a:solidFill>
                <a:effectLst>
                  <a:outerShdw blurRad="38100" dist="38100" dir="2700000" algn="tl">
                    <a:srgbClr val="000000">
                      <a:alpha val="43137"/>
                    </a:srgbClr>
                  </a:outerShdw>
                </a:effectLst>
              </a:rPr>
              <a:t>顶部涂抹</a:t>
            </a:r>
            <a:endParaRPr lang="en-GB" altLang="it-IT" sz="2800" b="1" dirty="0" smtClean="0">
              <a:solidFill>
                <a:srgbClr val="FF0000"/>
              </a:solidFill>
              <a:effectLst>
                <a:outerShdw blurRad="38100" dist="38100" dir="2700000" algn="tl">
                  <a:srgbClr val="000000">
                    <a:alpha val="43137"/>
                  </a:srgbClr>
                </a:outerShdw>
              </a:effectLst>
            </a:endParaRPr>
          </a:p>
        </p:txBody>
      </p:sp>
      <p:sp>
        <p:nvSpPr>
          <p:cNvPr id="82946" name="Rectangle 4"/>
          <p:cNvSpPr/>
          <p:nvPr/>
        </p:nvSpPr>
        <p:spPr>
          <a:xfrm>
            <a:off x="304800" y="381000"/>
            <a:ext cx="184150" cy="579438"/>
          </a:xfrm>
          <a:prstGeom prst="rect">
            <a:avLst/>
          </a:prstGeom>
          <a:noFill/>
          <a:ln w="9525">
            <a:noFill/>
          </a:ln>
        </p:spPr>
        <p:txBody>
          <a:bodyPr wrap="none" anchor="t">
            <a:spAutoFit/>
          </a:bodyPr>
          <a:lstStyle/>
          <a:p>
            <a:pPr lvl="0" indent="0" eaLnBrk="0" hangingPunct="0"/>
            <a:endParaRPr lang="en-GB" altLang="it-IT" sz="3200" dirty="0">
              <a:solidFill>
                <a:schemeClr val="accent1"/>
              </a:solidFill>
              <a:latin typeface="Times New Roman" panose="02020603050405020304" pitchFamily="18" charset="0"/>
              <a:ea typeface="Times New Roman" panose="02020603050405020304" pitchFamily="18" charset="0"/>
            </a:endParaRPr>
          </a:p>
        </p:txBody>
      </p:sp>
      <p:grpSp>
        <p:nvGrpSpPr>
          <p:cNvPr id="82947" name="Group 7"/>
          <p:cNvGrpSpPr/>
          <p:nvPr/>
        </p:nvGrpSpPr>
        <p:grpSpPr>
          <a:xfrm>
            <a:off x="76200" y="152400"/>
            <a:ext cx="1341438" cy="701675"/>
            <a:chOff x="4889" y="3734"/>
            <a:chExt cx="845" cy="442"/>
          </a:xfrm>
        </p:grpSpPr>
        <p:sp>
          <p:nvSpPr>
            <p:cNvPr id="82948" name="Rectangle 8"/>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82949" name="Text Box 9"/>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94213" name="Text Box 11"/>
          <p:cNvSpPr txBox="1">
            <a:spLocks noChangeArrowheads="1"/>
          </p:cNvSpPr>
          <p:nvPr/>
        </p:nvSpPr>
        <p:spPr bwMode="auto">
          <a:xfrm>
            <a:off x="3260312" y="2947865"/>
            <a:ext cx="2653599" cy="1015663"/>
          </a:xfrm>
          <a:prstGeom prst="rect">
            <a:avLst/>
          </a:prstGeom>
          <a:noFill/>
          <a:ln w="9525">
            <a:noFill/>
            <a:miter lim="800000"/>
          </a:ln>
        </p:spPr>
        <p:txBody>
          <a:bodyPr wrap="square">
            <a:spAutoFit/>
          </a:bodyPr>
          <a:lstStyle/>
          <a:p>
            <a:pPr lvl="0" algn="ctr" fontAlgn="base"/>
            <a:r>
              <a:rPr lang="it-IT" altLang="it-IT" sz="2000" strike="noStrike" noProof="1" smtClean="0">
                <a:effectLst>
                  <a:outerShdw blurRad="38100" dist="38100" dir="2700000">
                    <a:srgbClr val="FFFFFF"/>
                  </a:outerShdw>
                </a:effectLst>
                <a:latin typeface="Calibri" panose="020F0502020204030204" pitchFamily="34" charset="0"/>
                <a:ea typeface="Times New Roman" panose="02020603050405020304" pitchFamily="18" charset="0"/>
                <a:cs typeface="+mn-ea"/>
              </a:rPr>
              <a:t> Dr</a:t>
            </a:r>
            <a:r>
              <a:rPr lang="it-IT" altLang="it-IT" sz="2000" strike="noStrike" noProof="1">
                <a:effectLst>
                  <a:outerShdw blurRad="38100" dist="38100" dir="2700000">
                    <a:srgbClr val="FFFFFF"/>
                  </a:outerShdw>
                </a:effectLst>
                <a:latin typeface="Calibri" panose="020F0502020204030204" pitchFamily="34" charset="0"/>
                <a:ea typeface="Times New Roman" panose="02020603050405020304" pitchFamily="18" charset="0"/>
                <a:cs typeface="+mn-ea"/>
              </a:rPr>
              <a:t>. </a:t>
            </a:r>
            <a:r>
              <a:rPr lang="it-IT" altLang="it-IT" sz="2000" strike="noStrike" noProof="1" smtClean="0">
                <a:effectLst>
                  <a:outerShdw blurRad="38100" dist="38100" dir="2700000">
                    <a:srgbClr val="FFFFFF"/>
                  </a:outerShdw>
                </a:effectLst>
                <a:latin typeface="Calibri" panose="020F0502020204030204" pitchFamily="34" charset="0"/>
                <a:ea typeface="Times New Roman" panose="02020603050405020304" pitchFamily="18" charset="0"/>
                <a:cs typeface="+mn-ea"/>
              </a:rPr>
              <a:t>Basile</a:t>
            </a:r>
            <a:r>
              <a:rPr lang="zh-CN" altLang="en-US" sz="2000" noProof="1" smtClean="0">
                <a:effectLst>
                  <a:outerShdw blurRad="38100" dist="38100" dir="2700000">
                    <a:srgbClr val="FFFFFF"/>
                  </a:outerShdw>
                </a:effectLst>
                <a:latin typeface="Calibri" panose="020F0502020204030204" pitchFamily="34" charset="0"/>
                <a:ea typeface="Times New Roman" panose="02020603050405020304" pitchFamily="18" charset="0"/>
                <a:cs typeface="+mn-ea"/>
              </a:rPr>
              <a:t>博士（</a:t>
            </a:r>
            <a:r>
              <a:rPr lang="it-IT" altLang="it-IT" sz="2000" noProof="1" smtClean="0">
                <a:effectLst>
                  <a:outerShdw blurRad="38100" dist="38100" dir="2700000">
                    <a:srgbClr val="FFFFFF"/>
                  </a:outerShdw>
                </a:effectLst>
                <a:latin typeface="Calibri" panose="020F0502020204030204" pitchFamily="34" charset="0"/>
                <a:ea typeface="Times New Roman" panose="02020603050405020304" pitchFamily="18" charset="0"/>
                <a:cs typeface="+mn-ea"/>
              </a:rPr>
              <a:t>CT）</a:t>
            </a:r>
            <a:endParaRPr lang="it-IT" altLang="it-IT" sz="2000" noProof="1" smtClean="0">
              <a:effectLst>
                <a:outerShdw blurRad="38100" dist="38100" dir="2700000">
                  <a:srgbClr val="FFFFFF"/>
                </a:outerShdw>
              </a:effectLst>
              <a:latin typeface="Calibri" panose="020F0502020204030204" pitchFamily="34" charset="0"/>
              <a:ea typeface="Times New Roman" panose="02020603050405020304" pitchFamily="18" charset="0"/>
              <a:cs typeface="+mn-ea"/>
            </a:endParaRPr>
          </a:p>
          <a:p>
            <a:pPr lvl="0" algn="ctr" fontAlgn="base"/>
            <a:r>
              <a:rPr lang="it-IT" altLang="it-IT" sz="2000" noProof="1" smtClean="0">
                <a:effectLst>
                  <a:outerShdw blurRad="38100" dist="38100" dir="2700000">
                    <a:srgbClr val="FFFFFF"/>
                  </a:outerShdw>
                </a:effectLst>
                <a:latin typeface="Calibri" panose="020F0502020204030204" pitchFamily="34" charset="0"/>
                <a:ea typeface="Times New Roman" panose="02020603050405020304" pitchFamily="18" charset="0"/>
                <a:cs typeface="+mn-ea"/>
              </a:rPr>
              <a:t>Qasaimeh</a:t>
            </a:r>
            <a:r>
              <a:rPr lang="zh-CN" altLang="en-US" sz="2000" noProof="1" smtClean="0">
                <a:effectLst>
                  <a:outerShdw blurRad="38100" dist="38100" dir="2700000">
                    <a:srgbClr val="FFFFFF"/>
                  </a:outerShdw>
                </a:effectLst>
                <a:latin typeface="Calibri" panose="020F0502020204030204" pitchFamily="34" charset="0"/>
                <a:ea typeface="Times New Roman" panose="02020603050405020304" pitchFamily="18" charset="0"/>
                <a:cs typeface="+mn-ea"/>
              </a:rPr>
              <a:t>博士</a:t>
            </a:r>
            <a:endParaRPr lang="zh-CN" altLang="en-US" sz="2000" noProof="1" smtClean="0">
              <a:effectLst>
                <a:outerShdw blurRad="38100" dist="38100" dir="2700000">
                  <a:srgbClr val="FFFFFF"/>
                </a:outerShdw>
              </a:effectLst>
              <a:latin typeface="Calibri" panose="020F0502020204030204" pitchFamily="34" charset="0"/>
              <a:ea typeface="Times New Roman" panose="02020603050405020304" pitchFamily="18" charset="0"/>
              <a:cs typeface="+mn-ea"/>
            </a:endParaRPr>
          </a:p>
          <a:p>
            <a:pPr lvl="0" algn="ctr"/>
            <a:r>
              <a:rPr lang="zh-CN" altLang="en-US" sz="2000" noProof="1" smtClean="0">
                <a:effectLst>
                  <a:outerShdw blurRad="38100" dist="38100" dir="2700000">
                    <a:srgbClr val="FFFFFF"/>
                  </a:outerShdw>
                </a:effectLst>
                <a:latin typeface="Calibri" panose="020F0502020204030204" pitchFamily="34" charset="0"/>
                <a:ea typeface="Times New Roman" panose="02020603050405020304" pitchFamily="18" charset="0"/>
                <a:cs typeface="+mn-ea"/>
              </a:rPr>
              <a:t>（约旦）</a:t>
            </a:r>
            <a:endParaRPr lang="it-IT" altLang="it-IT" sz="2000" strike="noStrike" noProof="1">
              <a:effectLst>
                <a:outerShdw blurRad="38100" dist="38100" dir="2700000">
                  <a:srgbClr val="FFFFFF"/>
                </a:outerShdw>
              </a:effectLst>
              <a:latin typeface="Calibri" panose="020F0502020204030204" pitchFamily="34" charset="0"/>
              <a:ea typeface="Times New Roman" panose="02020603050405020304" pitchFamily="18" charset="0"/>
            </a:endParaRPr>
          </a:p>
        </p:txBody>
      </p:sp>
      <p:pic>
        <p:nvPicPr>
          <p:cNvPr id="11" name="Picture 14" descr="http://www.rayur.com/wp-content/uploads/2012/06/abdominal-organs.jpg"/>
          <p:cNvPicPr>
            <a:picLocks noChangeAspect="1" noChangeArrowheads="1"/>
          </p:cNvPicPr>
          <p:nvPr/>
        </p:nvPicPr>
        <p:blipFill>
          <a:blip r:embed="rId1" cstate="print"/>
          <a:srcRect/>
          <a:stretch>
            <a:fillRect/>
          </a:stretch>
        </p:blipFill>
        <p:spPr bwMode="auto">
          <a:xfrm>
            <a:off x="8306817" y="-27386"/>
            <a:ext cx="801687" cy="1019177"/>
          </a:xfrm>
          <a:prstGeom prst="rect">
            <a:avLst/>
          </a:prstGeom>
          <a:ln>
            <a:noFill/>
          </a:ln>
          <a:effectLst>
            <a:softEdge rad="112500"/>
          </a:effectLst>
        </p:spPr>
      </p:pic>
      <p:sp>
        <p:nvSpPr>
          <p:cNvPr id="14" name="Rectangle 2"/>
          <p:cNvSpPr>
            <a:spLocks noGrp="1" noChangeArrowheads="1"/>
          </p:cNvSpPr>
          <p:nvPr>
            <p:ph type="title"/>
          </p:nvPr>
        </p:nvSpPr>
        <p:spPr>
          <a:xfrm>
            <a:off x="544513" y="-26987"/>
            <a:ext cx="7772400" cy="1143000"/>
          </a:xfrm>
        </p:spPr>
        <p:txBody>
          <a:bodyPr vert="horz" wrap="square" lIns="92075" tIns="46038" rIns="92075" bIns="46038" numCol="1" anchor="ctr" anchorCtr="0" compatLnSpc="1"/>
          <a:lstStyle/>
          <a:p>
            <a:pPr eaLnBrk="1" fontAlgn="base" hangingPunct="1"/>
            <a:r>
              <a:rPr lang="en-US" altLang="zh-CN" b="1" strike="noStrike" noProof="1">
                <a:solidFill>
                  <a:srgbClr val="40BEA3"/>
                </a:solidFill>
                <a:effectLst>
                  <a:outerShdw blurRad="38100" dist="38100" dir="2700000">
                    <a:srgbClr val="000000"/>
                  </a:outerShdw>
                </a:effectLst>
              </a:rPr>
              <a:t>GLUBRAN</a:t>
            </a:r>
            <a:r>
              <a:rPr lang="en-US" altLang="zh-CN" b="1" strike="noStrike" baseline="30000" noProof="1">
                <a:solidFill>
                  <a:srgbClr val="40BEA3"/>
                </a:solidFill>
                <a:effectLst>
                  <a:outerShdw blurRad="38100" dist="38100" dir="2700000">
                    <a:srgbClr val="000000"/>
                  </a:outerShdw>
                </a:effectLst>
              </a:rPr>
              <a:t>®</a:t>
            </a:r>
            <a:r>
              <a:rPr lang="en-US" altLang="zh-CN" b="1" strike="noStrike" noProof="1">
                <a:solidFill>
                  <a:srgbClr val="40BEA3"/>
                </a:solidFill>
                <a:effectLst>
                  <a:outerShdw blurRad="38100" dist="38100" dir="2700000">
                    <a:srgbClr val="000000"/>
                  </a:outerShdw>
                </a:effectLst>
              </a:rPr>
              <a:t>2</a:t>
            </a:r>
            <a:endParaRPr lang="en-US" altLang="zh-CN" b="1" strike="noStrike" noProof="1">
              <a:solidFill>
                <a:srgbClr val="40BEA3"/>
              </a:solidFill>
              <a:effectLst>
                <a:outerShdw blurRad="38100" dist="38100" dir="2700000">
                  <a:srgbClr val="000000"/>
                </a:outerShdw>
              </a:effectLst>
            </a:endParaRPr>
          </a:p>
        </p:txBody>
      </p:sp>
      <p:sp>
        <p:nvSpPr>
          <p:cNvPr id="17" name="Rettangolo 16"/>
          <p:cNvSpPr/>
          <p:nvPr/>
        </p:nvSpPr>
        <p:spPr bwMode="auto">
          <a:xfrm>
            <a:off x="3562350" y="4257675"/>
            <a:ext cx="2028825" cy="790575"/>
          </a:xfrm>
          <a:prstGeom prst="rect">
            <a:avLst/>
          </a:prstGeom>
          <a:solidFill>
            <a:schemeClr val="accent6">
              <a:lumMod val="50000"/>
            </a:schemeClr>
          </a:solidFill>
          <a:ln w="254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18" name="CasellaDiTesto 17">
            <a:hlinkClick r:id="rId2" action="ppaction://hlinkfile"/>
          </p:cNvPr>
          <p:cNvSpPr txBox="1"/>
          <p:nvPr/>
        </p:nvSpPr>
        <p:spPr>
          <a:xfrm>
            <a:off x="3590925" y="4270375"/>
            <a:ext cx="1981200" cy="769938"/>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VIDEO</a:t>
            </a:r>
            <a:endParaRPr kumimoji="0" 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4"/>
          <p:cNvSpPr txBox="1"/>
          <p:nvPr/>
        </p:nvSpPr>
        <p:spPr>
          <a:xfrm>
            <a:off x="533400" y="304800"/>
            <a:ext cx="1371600" cy="579438"/>
          </a:xfrm>
          <a:prstGeom prst="rect">
            <a:avLst/>
          </a:prstGeom>
          <a:noFill/>
          <a:ln w="9525">
            <a:noFill/>
          </a:ln>
        </p:spPr>
        <p:txBody>
          <a:bodyPr anchor="t">
            <a:spAutoFit/>
          </a:bodyPr>
          <a:lstStyle/>
          <a:p>
            <a:pPr lvl="0" indent="0">
              <a:spcBef>
                <a:spcPct val="50000"/>
              </a:spcBef>
            </a:pPr>
            <a:endParaRPr lang="en-GB" altLang="it-IT" sz="3200" dirty="0">
              <a:solidFill>
                <a:schemeClr val="accent1"/>
              </a:solidFill>
              <a:latin typeface="Times New Roman" panose="02020603050405020304" pitchFamily="18" charset="0"/>
              <a:ea typeface="Times New Roman" panose="02020603050405020304" pitchFamily="18" charset="0"/>
            </a:endParaRPr>
          </a:p>
        </p:txBody>
      </p:sp>
      <p:grpSp>
        <p:nvGrpSpPr>
          <p:cNvPr id="84994" name="Group 6"/>
          <p:cNvGrpSpPr/>
          <p:nvPr/>
        </p:nvGrpSpPr>
        <p:grpSpPr>
          <a:xfrm>
            <a:off x="76200" y="152400"/>
            <a:ext cx="1341438" cy="701675"/>
            <a:chOff x="4889" y="3734"/>
            <a:chExt cx="845" cy="442"/>
          </a:xfrm>
        </p:grpSpPr>
        <p:sp>
          <p:nvSpPr>
            <p:cNvPr id="84995"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84996"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84997" name="Rectangle 11"/>
          <p:cNvSpPr/>
          <p:nvPr/>
        </p:nvSpPr>
        <p:spPr>
          <a:xfrm>
            <a:off x="69850" y="3000375"/>
            <a:ext cx="0" cy="88900"/>
          </a:xfrm>
          <a:prstGeom prst="rect">
            <a:avLst/>
          </a:prstGeom>
          <a:noFill/>
          <a:ln w="9525">
            <a:noFill/>
          </a:ln>
        </p:spPr>
        <p:txBody>
          <a:bodyPr anchor="t">
            <a:spAutoFit/>
          </a:bodyPr>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sp>
        <p:nvSpPr>
          <p:cNvPr id="84998" name="Rectangle 14"/>
          <p:cNvSpPr/>
          <p:nvPr/>
        </p:nvSpPr>
        <p:spPr>
          <a:xfrm>
            <a:off x="80963" y="2982913"/>
            <a:ext cx="0" cy="88900"/>
          </a:xfrm>
          <a:prstGeom prst="rect">
            <a:avLst/>
          </a:prstGeom>
          <a:noFill/>
          <a:ln w="9525">
            <a:noFill/>
          </a:ln>
        </p:spPr>
        <p:txBody>
          <a:bodyPr anchor="t">
            <a:spAutoFit/>
          </a:bodyPr>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pic>
        <p:nvPicPr>
          <p:cNvPr id="44043" name="Immagine 1"/>
          <p:cNvPicPr>
            <a:picLocks noChangeAspect="1"/>
          </p:cNvPicPr>
          <p:nvPr/>
        </p:nvPicPr>
        <p:blipFill>
          <a:blip r:embed="rId1"/>
          <a:stretch>
            <a:fillRect/>
          </a:stretch>
        </p:blipFill>
        <p:spPr>
          <a:xfrm>
            <a:off x="1554163" y="4187825"/>
            <a:ext cx="6189662" cy="2335213"/>
          </a:xfrm>
          <a:prstGeom prst="rect">
            <a:avLst/>
          </a:prstGeom>
          <a:noFill/>
          <a:ln w="9525">
            <a:noFill/>
          </a:ln>
        </p:spPr>
      </p:pic>
      <p:pic>
        <p:nvPicPr>
          <p:cNvPr id="2" name="Immagine 1"/>
          <p:cNvPicPr>
            <a:picLocks noChangeAspect="1"/>
          </p:cNvPicPr>
          <p:nvPr/>
        </p:nvPicPr>
        <p:blipFill>
          <a:blip r:embed="rId2"/>
          <a:stretch>
            <a:fillRect/>
          </a:stretch>
        </p:blipFill>
        <p:spPr>
          <a:xfrm>
            <a:off x="1525588" y="1797050"/>
            <a:ext cx="6229350" cy="2108200"/>
          </a:xfrm>
          <a:prstGeom prst="rect">
            <a:avLst/>
          </a:prstGeom>
          <a:noFill/>
          <a:ln w="9525">
            <a:noFill/>
          </a:ln>
        </p:spPr>
      </p:pic>
      <p:pic>
        <p:nvPicPr>
          <p:cNvPr id="18" name="Picture 14" descr="http://www.rayur.com/wp-content/uploads/2012/06/abdominal-organs.jpg"/>
          <p:cNvPicPr>
            <a:picLocks noChangeAspect="1" noChangeArrowheads="1"/>
          </p:cNvPicPr>
          <p:nvPr/>
        </p:nvPicPr>
        <p:blipFill>
          <a:blip r:embed="rId3" cstate="print"/>
          <a:srcRect/>
          <a:stretch>
            <a:fillRect/>
          </a:stretch>
        </p:blipFill>
        <p:spPr bwMode="auto">
          <a:xfrm>
            <a:off x="8306817" y="-27386"/>
            <a:ext cx="801687" cy="1019177"/>
          </a:xfrm>
          <a:prstGeom prst="rect">
            <a:avLst/>
          </a:prstGeom>
          <a:ln>
            <a:noFill/>
          </a:ln>
          <a:effectLst>
            <a:softEdge rad="112500"/>
          </a:effectLst>
        </p:spPr>
      </p:pic>
      <p:sp>
        <p:nvSpPr>
          <p:cNvPr id="19" name="Rettangolo 18"/>
          <p:cNvSpPr/>
          <p:nvPr/>
        </p:nvSpPr>
        <p:spPr>
          <a:xfrm>
            <a:off x="0" y="203200"/>
            <a:ext cx="9144000" cy="1323439"/>
          </a:xfrm>
          <a:prstGeom prst="rect">
            <a:avLst/>
          </a:prstGeom>
        </p:spPr>
        <p:txBody>
          <a:bodyPr>
            <a:spAutoFit/>
          </a:bodyPr>
          <a:lstStyle/>
          <a:p>
            <a:pPr lvl="0" algn="ctr"/>
            <a:r>
              <a:rPr lang="zh-CN" altLang="en-US" sz="4000" b="1" noProof="1" smtClean="0">
                <a:solidFill>
                  <a:srgbClr val="C00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吻合</a:t>
            </a:r>
            <a:endParaRPr lang="zh-CN" altLang="en-US" sz="4000" b="1" noProof="1" smtClean="0">
              <a:solidFill>
                <a:srgbClr val="C00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endParaRPr>
          </a:p>
          <a:p>
            <a:pPr lvl="0" algn="ctr"/>
            <a:r>
              <a:rPr lang="en-US" altLang="zh-CN" sz="4000" b="1" noProof="1" smtClean="0">
                <a:solidFill>
                  <a:srgbClr val="92D050"/>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Glubran 2</a:t>
            </a:r>
            <a:r>
              <a:rPr lang="zh-CN" altLang="en-US" sz="4000" b="1" noProof="1" smtClean="0">
                <a:solidFill>
                  <a:srgbClr val="92D050"/>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：参考书目</a:t>
            </a:r>
            <a:endParaRPr lang="en-US" altLang="zh-CN" sz="4000" b="1" noProof="1" smtClean="0">
              <a:solidFill>
                <a:srgbClr val="92D050"/>
              </a:solidFill>
              <a:effectLst>
                <a:outerShdw blurRad="38100" dist="38100" dir="2700000">
                  <a:srgbClr val="000000"/>
                </a:outerShdw>
              </a:effectLst>
              <a:latin typeface="Calibri" panose="020F0502020204030204" pitchFamily="34" charset="0"/>
              <a:ea typeface="Times New Roman" panose="02020603050405020304" pitchFamily="18" charset="0"/>
              <a:cs typeface="+mn-ea"/>
            </a:endParaRPr>
          </a:p>
        </p:txBody>
      </p:sp>
      <p:sp>
        <p:nvSpPr>
          <p:cNvPr id="13" name="TextBox 12"/>
          <p:cNvSpPr txBox="1"/>
          <p:nvPr/>
        </p:nvSpPr>
        <p:spPr>
          <a:xfrm>
            <a:off x="3152775" y="1790700"/>
            <a:ext cx="5429250" cy="830997"/>
          </a:xfrm>
          <a:prstGeom prst="rect">
            <a:avLst/>
          </a:prstGeom>
          <a:noFill/>
        </p:spPr>
        <p:txBody>
          <a:bodyPr wrap="square" rtlCol="0">
            <a:spAutoFit/>
          </a:bodyPr>
          <a:lstStyle/>
          <a:p>
            <a:r>
              <a:rPr lang="zh-CN" altLang="en-US" b="1" dirty="0" smtClean="0"/>
              <a:t>无缝吻合两种氰基丙烯酸酯粘合剂</a:t>
            </a:r>
            <a:endParaRPr lang="zh-CN" altLang="en-US" b="1" dirty="0" smtClean="0"/>
          </a:p>
          <a:p>
            <a:r>
              <a:rPr lang="zh-CN" altLang="en-US" b="1" dirty="0" smtClean="0"/>
              <a:t>的结肠实验比较</a:t>
            </a:r>
            <a:endParaRPr lang="zh-CN" altLang="en-US" b="1" dirty="0" smtClean="0"/>
          </a:p>
        </p:txBody>
      </p:sp>
      <p:sp>
        <p:nvSpPr>
          <p:cNvPr id="14" name="TextBox 13"/>
          <p:cNvSpPr txBox="1"/>
          <p:nvPr/>
        </p:nvSpPr>
        <p:spPr>
          <a:xfrm>
            <a:off x="3114675" y="4305300"/>
            <a:ext cx="5629275" cy="830997"/>
          </a:xfrm>
          <a:prstGeom prst="rect">
            <a:avLst/>
          </a:prstGeom>
          <a:noFill/>
        </p:spPr>
        <p:txBody>
          <a:bodyPr wrap="square" rtlCol="0">
            <a:spAutoFit/>
          </a:bodyPr>
          <a:lstStyle/>
          <a:p>
            <a:r>
              <a:rPr lang="zh-CN" altLang="en-US" b="1" dirty="0" smtClean="0"/>
              <a:t>胶合对  ？吻合的结肠实验研究</a:t>
            </a:r>
            <a:endParaRPr lang="zh-CN" altLang="en-US" b="1" dirty="0" smtClean="0"/>
          </a:p>
          <a:p>
            <a:r>
              <a:rPr lang="zh-CN" altLang="en-US" b="1" dirty="0" smtClean="0"/>
              <a:t>以确定对管腔内压力的抵抗力的比较</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2"/>
          <p:cNvSpPr txBox="1"/>
          <p:nvPr/>
        </p:nvSpPr>
        <p:spPr>
          <a:xfrm>
            <a:off x="76200" y="76200"/>
            <a:ext cx="1219200" cy="641350"/>
          </a:xfrm>
          <a:prstGeom prst="rect">
            <a:avLst/>
          </a:prstGeom>
          <a:noFill/>
          <a:ln w="9525">
            <a:noFill/>
          </a:ln>
        </p:spPr>
        <p:txBody>
          <a:bodyPr anchor="t">
            <a:spAutoFit/>
          </a:bodyPr>
          <a:lstStyle/>
          <a:p>
            <a:pPr lvl="0" indent="0" algn="ctr" eaLnBrk="0" hangingPunct="0">
              <a:spcBef>
                <a:spcPct val="50000"/>
              </a:spcBef>
            </a:pPr>
            <a:endParaRPr lang="it-IT" altLang="it-IT" sz="3600" dirty="0">
              <a:solidFill>
                <a:schemeClr val="accent1"/>
              </a:solidFill>
              <a:latin typeface="Times New Roman" panose="02020603050405020304" pitchFamily="18" charset="0"/>
              <a:ea typeface="Times New Roman" panose="02020603050405020304" pitchFamily="18" charset="0"/>
            </a:endParaRPr>
          </a:p>
        </p:txBody>
      </p:sp>
      <p:sp>
        <p:nvSpPr>
          <p:cNvPr id="95235" name="Text Box 3"/>
          <p:cNvSpPr txBox="1">
            <a:spLocks noChangeArrowheads="1"/>
          </p:cNvSpPr>
          <p:nvPr/>
        </p:nvSpPr>
        <p:spPr bwMode="auto">
          <a:xfrm>
            <a:off x="0" y="304800"/>
            <a:ext cx="9144000" cy="1908215"/>
          </a:xfrm>
          <a:prstGeom prst="rect">
            <a:avLst/>
          </a:prstGeom>
          <a:noFill/>
          <a:ln w="9525">
            <a:noFill/>
            <a:miter lim="800000"/>
          </a:ln>
        </p:spPr>
        <p:txBody>
          <a:bodyPr>
            <a:spAutoFit/>
          </a:bodyPr>
          <a:lstStyle/>
          <a:p>
            <a:pPr lvl="0" algn="ctr" rtl="0" eaLnBrk="0" hangingPunct="0">
              <a:spcBef>
                <a:spcPts val="600"/>
              </a:spcBef>
              <a:defRPr/>
            </a:pPr>
            <a:r>
              <a:rPr lang="zh-CN" altLang="en-US" sz="3600" b="1" dirty="0" smtClean="0">
                <a:solidFill>
                  <a:srgbClr val="CC00CC"/>
                </a:solidFill>
                <a:effectLst>
                  <a:outerShdw blurRad="38100" dist="38100" dir="2700000" algn="tl">
                    <a:srgbClr val="000000">
                      <a:alpha val="43137"/>
                    </a:srgbClr>
                  </a:outerShdw>
                </a:effectLst>
                <a:latin typeface="+mn-lt"/>
                <a:ea typeface="+mn-ea"/>
                <a:cs typeface="BrowalliaUPC" panose="020B0304020202090204" pitchFamily="34" charset="-34"/>
              </a:rPr>
              <a:t>腹部吻合密封剂的</a:t>
            </a:r>
            <a:endParaRPr lang="en-US" altLang="zh-CN" sz="3600" b="1" dirty="0" smtClean="0">
              <a:solidFill>
                <a:srgbClr val="CC00CC"/>
              </a:solidFill>
              <a:effectLst>
                <a:outerShdw blurRad="38100" dist="38100" dir="2700000" algn="tl">
                  <a:srgbClr val="000000">
                    <a:alpha val="43137"/>
                  </a:srgbClr>
                </a:outerShdw>
              </a:effectLst>
              <a:latin typeface="+mn-lt"/>
              <a:ea typeface="+mn-ea"/>
              <a:cs typeface="BrowalliaUPC" panose="020B0304020202090204" pitchFamily="34" charset="-34"/>
            </a:endParaRPr>
          </a:p>
          <a:p>
            <a:pPr lvl="0" algn="ctr" rtl="0" eaLnBrk="0" hangingPunct="0">
              <a:spcBef>
                <a:spcPts val="600"/>
              </a:spcBef>
              <a:defRPr/>
            </a:pPr>
            <a:r>
              <a:rPr lang="zh-CN" altLang="en-US" sz="3600" b="1" dirty="0" smtClean="0">
                <a:solidFill>
                  <a:srgbClr val="CC00CC"/>
                </a:solidFill>
                <a:effectLst>
                  <a:outerShdw blurRad="38100" dist="38100" dir="2700000" algn="tl">
                    <a:srgbClr val="000000">
                      <a:alpha val="43137"/>
                    </a:srgbClr>
                  </a:outerShdw>
                </a:effectLst>
                <a:latin typeface="+mn-lt"/>
                <a:ea typeface="+mn-ea"/>
                <a:cs typeface="BrowalliaUPC" panose="020B0304020202090204" pitchFamily="34" charset="-34"/>
              </a:rPr>
              <a:t>竞争对手</a:t>
            </a:r>
            <a:endParaRPr lang="zh-CN" altLang="en-US" sz="3600" b="1" dirty="0" smtClean="0">
              <a:solidFill>
                <a:srgbClr val="CC00CC"/>
              </a:solidFill>
              <a:effectLst>
                <a:outerShdw blurRad="38100" dist="38100" dir="2700000" algn="tl">
                  <a:srgbClr val="000000">
                    <a:alpha val="43137"/>
                  </a:srgbClr>
                </a:outerShdw>
              </a:effectLst>
              <a:latin typeface="+mn-lt"/>
              <a:ea typeface="+mn-ea"/>
              <a:cs typeface="BrowalliaUPC" panose="020B0304020202090204" pitchFamily="34" charset="-34"/>
            </a:endParaRPr>
          </a:p>
          <a:p>
            <a:pPr lvl="0" algn="ctr" rtl="0" eaLnBrk="0" hangingPunct="0">
              <a:spcBef>
                <a:spcPts val="600"/>
              </a:spcBef>
              <a:defRPr/>
            </a:pPr>
            <a:endParaRPr lang="zh-CN" altLang="en-US" sz="3600" b="1" dirty="0" smtClean="0">
              <a:solidFill>
                <a:srgbClr val="CC00CC"/>
              </a:solidFill>
              <a:effectLst>
                <a:outerShdw blurRad="38100" dist="38100" dir="2700000" algn="tl">
                  <a:srgbClr val="000000">
                    <a:alpha val="43137"/>
                  </a:srgbClr>
                </a:outerShdw>
              </a:effectLst>
              <a:latin typeface="+mn-lt"/>
              <a:ea typeface="+mn-ea"/>
              <a:cs typeface="BrowalliaUPC" panose="020B0304020202090204" pitchFamily="34" charset="-34"/>
            </a:endParaRPr>
          </a:p>
        </p:txBody>
      </p:sp>
      <p:graphicFrame>
        <p:nvGraphicFramePr>
          <p:cNvPr id="65540" name="表格 65539"/>
          <p:cNvGraphicFramePr/>
          <p:nvPr/>
        </p:nvGraphicFramePr>
        <p:xfrm>
          <a:off x="349250" y="1524000"/>
          <a:ext cx="8153400" cy="4986336"/>
        </p:xfrm>
        <a:graphic>
          <a:graphicData uri="http://schemas.openxmlformats.org/drawingml/2006/table">
            <a:tbl>
              <a:tblPr/>
              <a:tblGrid>
                <a:gridCol w="2286000"/>
                <a:gridCol w="2384425"/>
                <a:gridCol w="3482975"/>
              </a:tblGrid>
              <a:tr h="762000">
                <a:tc>
                  <a:txBody>
                    <a:bodyPr/>
                    <a:lstStyle/>
                    <a:p>
                      <a:pPr lvl="0" algn="ctr" eaLnBrk="1" hangingPunct="1">
                        <a:spcBef>
                          <a:spcPct val="20000"/>
                        </a:spcBef>
                        <a:buNone/>
                      </a:pPr>
                      <a:r>
                        <a:rPr lang="en-US" altLang="zh-CN" sz="2800" b="1" dirty="0">
                          <a:solidFill>
                            <a:srgbClr val="000099"/>
                          </a:solidFill>
                          <a:latin typeface="Calibri" panose="020F0502020204030204" pitchFamily="34" charset="0"/>
                          <a:ea typeface="Times New Roman" panose="02020603050405020304" pitchFamily="18" charset="0"/>
                        </a:rPr>
                        <a:t>EVICEL</a:t>
                      </a:r>
                      <a:endParaRPr lang="zh-CN" altLang="en-US" sz="2800" b="1" dirty="0">
                        <a:solidFill>
                          <a:srgbClr val="000099"/>
                        </a:solidFill>
                        <a:latin typeface="Calibri" panose="020F0502020204030204" pitchFamily="34" charset="0"/>
                        <a:ea typeface="Times New Roman" panose="02020603050405020304" pitchFamily="18" charset="0"/>
                      </a:endParaRPr>
                    </a:p>
                  </a:txBody>
                  <a:tcPr marT="45716" marB="45716"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US" altLang="zh-CN" sz="2000" dirty="0">
                          <a:latin typeface="Calibri" panose="020F0502020204030204" pitchFamily="34" charset="0"/>
                          <a:ea typeface="Times New Roman" panose="02020603050405020304" pitchFamily="18" charset="0"/>
                        </a:rPr>
                        <a:t>Johnson &amp; Johnson</a:t>
                      </a:r>
                      <a:endParaRPr lang="zh-CN" altLang="en-US" sz="2000" dirty="0">
                        <a:latin typeface="Calibri" panose="020F0502020204030204" pitchFamily="34" charset="0"/>
                        <a:ea typeface="Times New Roman" panose="02020603050405020304" pitchFamily="18" charset="0"/>
                      </a:endParaRPr>
                    </a:p>
                  </a:txBody>
                  <a:tcPr marT="45716" marB="45716"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GB" altLang="x-none" sz="1600" b="1" dirty="0" smtClean="0">
                          <a:solidFill>
                            <a:srgbClr val="FF33CC"/>
                          </a:solidFill>
                          <a:latin typeface="Calibri" panose="020F0502020204030204" pitchFamily="34" charset="0"/>
                          <a:ea typeface="Times New Roman" panose="02020603050405020304" pitchFamily="18" charset="0"/>
                        </a:rPr>
                        <a:t>Thrombin</a:t>
                      </a:r>
                      <a:r>
                        <a:rPr lang="en-GB" altLang="x-none" sz="1600" dirty="0" smtClean="0">
                          <a:solidFill>
                            <a:schemeClr val="bg2"/>
                          </a:solidFill>
                          <a:latin typeface="Calibri" panose="020F0502020204030204" pitchFamily="34" charset="0"/>
                          <a:ea typeface="Times New Roman" panose="02020603050405020304" pitchFamily="18" charset="0"/>
                        </a:rPr>
                        <a:t> </a:t>
                      </a:r>
                      <a:r>
                        <a:rPr lang="en-GB" altLang="x-none" sz="1600" dirty="0" smtClean="0">
                          <a:latin typeface="Calibri" panose="020F0502020204030204" pitchFamily="34" charset="0"/>
                          <a:ea typeface="Times New Roman" panose="02020603050405020304" pitchFamily="18" charset="0"/>
                        </a:rPr>
                        <a:t>+</a:t>
                      </a:r>
                      <a:r>
                        <a:rPr lang="en-GB" altLang="x-none" sz="1600" dirty="0" smtClean="0">
                          <a:solidFill>
                            <a:schemeClr val="bg2"/>
                          </a:solidFill>
                          <a:latin typeface="Calibri" panose="020F0502020204030204" pitchFamily="34" charset="0"/>
                          <a:ea typeface="Times New Roman" panose="02020603050405020304" pitchFamily="18" charset="0"/>
                        </a:rPr>
                        <a:t> </a:t>
                      </a:r>
                      <a:r>
                        <a:rPr lang="en-GB" altLang="x-none" sz="1600" b="1" dirty="0" smtClean="0">
                          <a:solidFill>
                            <a:srgbClr val="FF33CC"/>
                          </a:solidFill>
                          <a:latin typeface="Calibri" panose="020F0502020204030204" pitchFamily="34" charset="0"/>
                          <a:ea typeface="Times New Roman" panose="02020603050405020304" pitchFamily="18" charset="0"/>
                        </a:rPr>
                        <a:t>Fibrinogen</a:t>
                      </a:r>
                      <a:endParaRPr lang="en-GB" altLang="x-none" sz="1600" b="1" dirty="0" smtClean="0">
                        <a:solidFill>
                          <a:srgbClr val="FF33CC"/>
                        </a:solidFill>
                        <a:latin typeface="Calibri" panose="020F0502020204030204" pitchFamily="34" charset="0"/>
                        <a:ea typeface="Times New Roman" panose="02020603050405020304" pitchFamily="18" charset="0"/>
                      </a:endParaRPr>
                    </a:p>
                    <a:p>
                      <a:pPr lvl="0" algn="ctr" eaLnBrk="1" hangingPunct="1">
                        <a:spcBef>
                          <a:spcPct val="20000"/>
                        </a:spcBef>
                        <a:buNone/>
                      </a:pPr>
                      <a:r>
                        <a:rPr lang="en-GB" altLang="x-none" sz="1600" b="1" dirty="0" err="1" smtClean="0">
                          <a:solidFill>
                            <a:srgbClr val="FF33CC"/>
                          </a:solidFill>
                          <a:latin typeface="Calibri" panose="020F0502020204030204" pitchFamily="34" charset="0"/>
                          <a:ea typeface="Times New Roman" panose="02020603050405020304" pitchFamily="18" charset="0"/>
                        </a:rPr>
                        <a:t>凝血酶+纤维蛋白原</a:t>
                      </a:r>
                      <a:endParaRPr lang="en-GB" altLang="x-none" sz="1600" b="1" dirty="0" smtClean="0">
                        <a:solidFill>
                          <a:srgbClr val="FF33CC"/>
                        </a:solidFill>
                        <a:latin typeface="Calibri" panose="020F0502020204030204" pitchFamily="34" charset="0"/>
                        <a:ea typeface="Times New Roman" panose="02020603050405020304" pitchFamily="18" charset="0"/>
                      </a:endParaRPr>
                    </a:p>
                  </a:txBody>
                  <a:tcPr marT="45716" marB="45716"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r>
              <a:tr h="1116013">
                <a:tc>
                  <a:txBody>
                    <a:bodyPr/>
                    <a:lstStyle/>
                    <a:p>
                      <a:pPr lvl="0" algn="ctr" eaLnBrk="1" hangingPunct="1">
                        <a:spcBef>
                          <a:spcPct val="20000"/>
                        </a:spcBef>
                        <a:buNone/>
                      </a:pPr>
                      <a:r>
                        <a:rPr lang="en-US" altLang="zh-CN" sz="2800" b="1" dirty="0">
                          <a:solidFill>
                            <a:srgbClr val="FF0000"/>
                          </a:solidFill>
                          <a:latin typeface="Calibri" panose="020F0502020204030204" pitchFamily="34" charset="0"/>
                          <a:ea typeface="Times New Roman" panose="02020603050405020304" pitchFamily="18" charset="0"/>
                        </a:rPr>
                        <a:t>TISSEEL</a:t>
                      </a:r>
                      <a:endParaRPr lang="en-US" altLang="zh-CN" sz="2800" b="1" dirty="0">
                        <a:solidFill>
                          <a:srgbClr val="FF0000"/>
                        </a:solidFill>
                        <a:latin typeface="Calibri" panose="020F0502020204030204" pitchFamily="34" charset="0"/>
                        <a:ea typeface="Times New Roman" panose="02020603050405020304" pitchFamily="18" charset="0"/>
                      </a:endParaRPr>
                    </a:p>
                    <a:p>
                      <a:pPr lvl="0" algn="ctr" eaLnBrk="1" hangingPunct="1">
                        <a:spcBef>
                          <a:spcPct val="20000"/>
                        </a:spcBef>
                        <a:buNone/>
                      </a:pPr>
                      <a:r>
                        <a:rPr lang="en-US" altLang="zh-CN" sz="2000" b="1" dirty="0">
                          <a:solidFill>
                            <a:srgbClr val="FF0000"/>
                          </a:solidFill>
                          <a:latin typeface="Calibri" panose="020F0502020204030204" pitchFamily="34" charset="0"/>
                          <a:ea typeface="Times New Roman" panose="02020603050405020304" pitchFamily="18" charset="0"/>
                        </a:rPr>
                        <a:t>(Tissucol)</a:t>
                      </a:r>
                      <a:endParaRPr lang="zh-CN" altLang="en-US" sz="2000" b="1" dirty="0">
                        <a:solidFill>
                          <a:srgbClr val="FF0000"/>
                        </a:solidFill>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US" altLang="zh-CN" sz="2000" dirty="0">
                          <a:latin typeface="Calibri" panose="020F0502020204030204" pitchFamily="34" charset="0"/>
                          <a:ea typeface="Times New Roman" panose="02020603050405020304" pitchFamily="18" charset="0"/>
                        </a:rPr>
                        <a:t>Baxter</a:t>
                      </a:r>
                      <a:endParaRPr lang="en-US" altLang="zh-CN" sz="2000" dirty="0">
                        <a:latin typeface="Calibri" panose="020F0502020204030204" pitchFamily="34" charset="0"/>
                        <a:ea typeface="Times New Roman" panose="02020603050405020304" pitchFamily="18" charset="0"/>
                      </a:endParaRPr>
                    </a:p>
                    <a:p>
                      <a:pPr lvl="0" algn="ctr" eaLnBrk="1" hangingPunct="1">
                        <a:spcBef>
                          <a:spcPct val="20000"/>
                        </a:spcBef>
                        <a:buNone/>
                      </a:pPr>
                      <a:endParaRPr lang="zh-CN" altLang="en-US" sz="1600" dirty="0">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GB" altLang="x-none" sz="1600" dirty="0" smtClean="0">
                          <a:latin typeface="Calibri" panose="020F0502020204030204" pitchFamily="34" charset="0"/>
                          <a:ea typeface="Times New Roman" panose="02020603050405020304" pitchFamily="18" charset="0"/>
                        </a:rPr>
                        <a:t>Lyophilised human </a:t>
                      </a:r>
                      <a:r>
                        <a:rPr lang="en-GB" altLang="x-none" sz="1600" b="1" dirty="0" smtClean="0">
                          <a:solidFill>
                            <a:srgbClr val="FF33CC"/>
                          </a:solidFill>
                          <a:latin typeface="Calibri" panose="020F0502020204030204" pitchFamily="34" charset="0"/>
                          <a:ea typeface="Times New Roman" panose="02020603050405020304" pitchFamily="18" charset="0"/>
                        </a:rPr>
                        <a:t>Thrombin</a:t>
                      </a:r>
                      <a:r>
                        <a:rPr lang="en-GB" altLang="x-none" sz="1600" dirty="0" smtClean="0">
                          <a:solidFill>
                            <a:schemeClr val="bg2"/>
                          </a:solidFill>
                          <a:latin typeface="Calibri" panose="020F0502020204030204" pitchFamily="34" charset="0"/>
                          <a:ea typeface="Times New Roman" panose="02020603050405020304" pitchFamily="18" charset="0"/>
                        </a:rPr>
                        <a:t> </a:t>
                      </a:r>
                      <a:endParaRPr lang="en-GB" altLang="x-none" sz="1600" dirty="0" smtClean="0">
                        <a:latin typeface="Calibri" panose="020F0502020204030204" pitchFamily="34" charset="0"/>
                        <a:ea typeface="Times New Roman" panose="02020603050405020304" pitchFamily="18" charset="0"/>
                      </a:endParaRPr>
                    </a:p>
                    <a:p>
                      <a:pPr lvl="0" algn="ctr" eaLnBrk="1" hangingPunct="1">
                        <a:spcBef>
                          <a:spcPct val="20000"/>
                        </a:spcBef>
                        <a:buNone/>
                      </a:pPr>
                      <a:r>
                        <a:rPr lang="en-GB" altLang="x-none" sz="1400" dirty="0" smtClean="0">
                          <a:latin typeface="Calibri" panose="020F0502020204030204" pitchFamily="34" charset="0"/>
                          <a:ea typeface="Times New Roman" panose="02020603050405020304" pitchFamily="18" charset="0"/>
                        </a:rPr>
                        <a:t>(from European Transfusion Centres)</a:t>
                      </a:r>
                      <a:r>
                        <a:rPr lang="en-GB" altLang="x-none" sz="1600" dirty="0" smtClean="0">
                          <a:latin typeface="Calibri" panose="020F0502020204030204" pitchFamily="34" charset="0"/>
                          <a:ea typeface="Times New Roman" panose="02020603050405020304" pitchFamily="18" charset="0"/>
                        </a:rPr>
                        <a:t>                                     +</a:t>
                      </a:r>
                      <a:r>
                        <a:rPr lang="en-GB" altLang="x-none" sz="1600" dirty="0" smtClean="0">
                          <a:solidFill>
                            <a:schemeClr val="bg2"/>
                          </a:solidFill>
                          <a:latin typeface="Calibri" panose="020F0502020204030204" pitchFamily="34" charset="0"/>
                          <a:ea typeface="Times New Roman" panose="02020603050405020304" pitchFamily="18" charset="0"/>
                        </a:rPr>
                        <a:t>                                                                             </a:t>
                      </a:r>
                      <a:r>
                        <a:rPr lang="en-GB" altLang="x-none" sz="1600" b="1" dirty="0" smtClean="0">
                          <a:solidFill>
                            <a:srgbClr val="FF33CC"/>
                          </a:solidFill>
                          <a:latin typeface="Calibri" panose="020F0502020204030204" pitchFamily="34" charset="0"/>
                          <a:ea typeface="Times New Roman" panose="02020603050405020304" pitchFamily="18" charset="0"/>
                        </a:rPr>
                        <a:t>Fibrinogen</a:t>
                      </a:r>
                      <a:r>
                        <a:rPr lang="en-GB" altLang="x-none" sz="1600" b="1" dirty="0" smtClean="0">
                          <a:solidFill>
                            <a:schemeClr val="bg2"/>
                          </a:solidFill>
                          <a:latin typeface="Calibri" panose="020F0502020204030204" pitchFamily="34" charset="0"/>
                          <a:ea typeface="Times New Roman" panose="02020603050405020304" pitchFamily="18" charset="0"/>
                        </a:rPr>
                        <a:t> </a:t>
                      </a:r>
                      <a:endParaRPr lang="en-GB" altLang="x-none" sz="1600" b="1" dirty="0" smtClean="0">
                        <a:solidFill>
                          <a:schemeClr val="bg2"/>
                        </a:solidFill>
                        <a:latin typeface="Calibri" panose="020F0502020204030204" pitchFamily="34" charset="0"/>
                        <a:ea typeface="Times New Roman" panose="02020603050405020304" pitchFamily="18" charset="0"/>
                      </a:endParaRPr>
                    </a:p>
                    <a:p>
                      <a:pPr lvl="0" algn="ctr" eaLnBrk="1" hangingPunct="1">
                        <a:spcBef>
                          <a:spcPct val="20000"/>
                        </a:spcBef>
                        <a:buNone/>
                      </a:pPr>
                      <a:r>
                        <a:rPr lang="en-GB" altLang="x-none" sz="1600" b="1" dirty="0" err="1" smtClean="0">
                          <a:solidFill>
                            <a:schemeClr val="tx1"/>
                          </a:solidFill>
                          <a:latin typeface="Calibri" panose="020F0502020204030204" pitchFamily="34" charset="0"/>
                          <a:ea typeface="Times New Roman" panose="02020603050405020304" pitchFamily="18" charset="0"/>
                        </a:rPr>
                        <a:t>冻干的人凝血酶</a:t>
                      </a:r>
                      <a:endParaRPr lang="en-GB" altLang="x-none" sz="1600" b="1" dirty="0" smtClean="0">
                        <a:solidFill>
                          <a:schemeClr val="tx1"/>
                        </a:solidFill>
                        <a:latin typeface="Calibri" panose="020F0502020204030204" pitchFamily="34" charset="0"/>
                        <a:ea typeface="Times New Roman" panose="02020603050405020304" pitchFamily="18" charset="0"/>
                      </a:endParaRPr>
                    </a:p>
                    <a:p>
                      <a:pPr lvl="0" algn="ctr" eaLnBrk="1" hangingPunct="1">
                        <a:spcBef>
                          <a:spcPct val="20000"/>
                        </a:spcBef>
                        <a:buNone/>
                      </a:pPr>
                      <a:r>
                        <a:rPr lang="en-GB" altLang="x-none" sz="1600" b="1" dirty="0" smtClean="0">
                          <a:solidFill>
                            <a:schemeClr val="tx1"/>
                          </a:solidFill>
                          <a:latin typeface="Calibri" panose="020F0502020204030204" pitchFamily="34" charset="0"/>
                          <a:ea typeface="Times New Roman" panose="02020603050405020304" pitchFamily="18" charset="0"/>
                        </a:rPr>
                        <a:t>（</a:t>
                      </a:r>
                      <a:r>
                        <a:rPr lang="en-GB" altLang="x-none" sz="1600" b="1" dirty="0" err="1" smtClean="0">
                          <a:solidFill>
                            <a:schemeClr val="tx1"/>
                          </a:solidFill>
                          <a:latin typeface="Calibri" panose="020F0502020204030204" pitchFamily="34" charset="0"/>
                          <a:ea typeface="Times New Roman" panose="02020603050405020304" pitchFamily="18" charset="0"/>
                        </a:rPr>
                        <a:t>来自欧洲输血中心</a:t>
                      </a:r>
                      <a:r>
                        <a:rPr lang="en-GB" altLang="x-none" sz="1600" b="1" dirty="0" smtClean="0">
                          <a:solidFill>
                            <a:schemeClr val="tx1"/>
                          </a:solidFill>
                          <a:latin typeface="Calibri" panose="020F0502020204030204" pitchFamily="34" charset="0"/>
                          <a:ea typeface="Times New Roman" panose="02020603050405020304" pitchFamily="18" charset="0"/>
                        </a:rPr>
                        <a:t>）+</a:t>
                      </a:r>
                      <a:r>
                        <a:rPr lang="en-GB" altLang="x-none" sz="1600" b="1" dirty="0" err="1" smtClean="0">
                          <a:solidFill>
                            <a:srgbClr val="FF33CC"/>
                          </a:solidFill>
                          <a:latin typeface="Calibri" panose="020F0502020204030204" pitchFamily="34" charset="0"/>
                          <a:ea typeface="Times New Roman" panose="02020603050405020304" pitchFamily="18" charset="0"/>
                          <a:sym typeface="+mn-ea"/>
                        </a:rPr>
                        <a:t>纤维蛋白原</a:t>
                      </a:r>
                      <a:endParaRPr lang="en-GB" altLang="x-none" sz="1600" b="1" dirty="0">
                        <a:solidFill>
                          <a:schemeClr val="tx1"/>
                        </a:solidFill>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r>
              <a:tr h="1225550">
                <a:tc>
                  <a:txBody>
                    <a:bodyPr/>
                    <a:lstStyle/>
                    <a:p>
                      <a:pPr lvl="0" algn="ctr" eaLnBrk="1" hangingPunct="1">
                        <a:spcBef>
                          <a:spcPct val="20000"/>
                        </a:spcBef>
                        <a:buNone/>
                      </a:pPr>
                      <a:r>
                        <a:rPr lang="en-US" altLang="zh-CN" sz="2800" b="1" dirty="0">
                          <a:solidFill>
                            <a:srgbClr val="FF0000"/>
                          </a:solidFill>
                          <a:latin typeface="Calibri" panose="020F0502020204030204" pitchFamily="34" charset="0"/>
                          <a:ea typeface="Times New Roman" panose="02020603050405020304" pitchFamily="18" charset="0"/>
                        </a:rPr>
                        <a:t>TACHOSIL</a:t>
                      </a:r>
                      <a:endParaRPr lang="zh-CN" altLang="en-US" sz="2800" b="1" dirty="0">
                        <a:solidFill>
                          <a:srgbClr val="FF0000"/>
                        </a:solidFill>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US" altLang="zh-CN" sz="1800" dirty="0">
                          <a:latin typeface="Calibri" panose="020F0502020204030204" pitchFamily="34" charset="0"/>
                          <a:ea typeface="Times New Roman" panose="02020603050405020304" pitchFamily="18" charset="0"/>
                        </a:rPr>
                        <a:t>Nycomed GmbH (Austria)</a:t>
                      </a:r>
                      <a:endParaRPr lang="zh-CN" altLang="en-US" sz="1800" dirty="0">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GB" altLang="x-none" sz="1600" dirty="0">
                          <a:latin typeface="Calibri" panose="020F0502020204030204" pitchFamily="34" charset="0"/>
                          <a:ea typeface="Times New Roman" panose="02020603050405020304" pitchFamily="18" charset="0"/>
                        </a:rPr>
                        <a:t>Equine collagen </a:t>
                      </a:r>
                      <a:r>
                        <a:rPr lang="en-GB" altLang="x-none" sz="1600" b="1" dirty="0">
                          <a:solidFill>
                            <a:schemeClr val="accent2"/>
                          </a:solidFill>
                          <a:latin typeface="Calibri" panose="020F0502020204030204" pitchFamily="34" charset="0"/>
                          <a:ea typeface="Times New Roman" panose="02020603050405020304" pitchFamily="18" charset="0"/>
                        </a:rPr>
                        <a:t>sponge</a:t>
                      </a:r>
                      <a:r>
                        <a:rPr lang="en-GB" altLang="x-none" sz="1600" dirty="0">
                          <a:latin typeface="Calibri" panose="020F0502020204030204" pitchFamily="34" charset="0"/>
                          <a:ea typeface="Times New Roman" panose="02020603050405020304" pitchFamily="18" charset="0"/>
                        </a:rPr>
                        <a:t> containing</a:t>
                      </a:r>
                      <a:r>
                        <a:rPr lang="en-GB" altLang="x-none" sz="1600" dirty="0">
                          <a:solidFill>
                            <a:schemeClr val="bg2"/>
                          </a:solidFill>
                          <a:latin typeface="Calibri" panose="020F0502020204030204" pitchFamily="34" charset="0"/>
                          <a:ea typeface="Times New Roman" panose="02020603050405020304" pitchFamily="18" charset="0"/>
                        </a:rPr>
                        <a:t> </a:t>
                      </a:r>
                      <a:r>
                        <a:rPr lang="en-GB" altLang="x-none" sz="1600" b="1" dirty="0">
                          <a:solidFill>
                            <a:srgbClr val="FF33CC"/>
                          </a:solidFill>
                          <a:latin typeface="Calibri" panose="020F0502020204030204" pitchFamily="34" charset="0"/>
                          <a:ea typeface="Times New Roman" panose="02020603050405020304" pitchFamily="18" charset="0"/>
                        </a:rPr>
                        <a:t>thrombin</a:t>
                      </a:r>
                      <a:r>
                        <a:rPr lang="en-GB" altLang="x-none" sz="1600" dirty="0">
                          <a:solidFill>
                            <a:schemeClr val="bg2"/>
                          </a:solidFill>
                          <a:latin typeface="Calibri" panose="020F0502020204030204" pitchFamily="34" charset="0"/>
                          <a:ea typeface="Times New Roman" panose="02020603050405020304" pitchFamily="18" charset="0"/>
                        </a:rPr>
                        <a:t> </a:t>
                      </a:r>
                      <a:r>
                        <a:rPr lang="en-GB" altLang="x-none" sz="1600" dirty="0">
                          <a:latin typeface="Calibri" panose="020F0502020204030204" pitchFamily="34" charset="0"/>
                          <a:ea typeface="Times New Roman" panose="02020603050405020304" pitchFamily="18" charset="0"/>
                        </a:rPr>
                        <a:t>and</a:t>
                      </a:r>
                      <a:r>
                        <a:rPr lang="en-GB" altLang="x-none" sz="1600" dirty="0">
                          <a:solidFill>
                            <a:schemeClr val="bg2"/>
                          </a:solidFill>
                          <a:latin typeface="Calibri" panose="020F0502020204030204" pitchFamily="34" charset="0"/>
                          <a:ea typeface="Times New Roman" panose="02020603050405020304" pitchFamily="18" charset="0"/>
                        </a:rPr>
                        <a:t> </a:t>
                      </a:r>
                      <a:r>
                        <a:rPr lang="en-GB" altLang="x-none" sz="1600" b="1" dirty="0">
                          <a:solidFill>
                            <a:srgbClr val="FF33CC"/>
                          </a:solidFill>
                          <a:latin typeface="Calibri" panose="020F0502020204030204" pitchFamily="34" charset="0"/>
                          <a:ea typeface="Times New Roman" panose="02020603050405020304" pitchFamily="18" charset="0"/>
                        </a:rPr>
                        <a:t>human fibrinogen </a:t>
                      </a:r>
                      <a:r>
                        <a:rPr lang="en-GB" altLang="x-none" sz="1600" dirty="0">
                          <a:latin typeface="Calibri" panose="020F0502020204030204" pitchFamily="34" charset="0"/>
                          <a:ea typeface="Times New Roman" panose="02020603050405020304" pitchFamily="18" charset="0"/>
                        </a:rPr>
                        <a:t>(does not contain aprotinin or other bovine-derived components</a:t>
                      </a:r>
                      <a:r>
                        <a:rPr lang="en-GB" altLang="x-none" sz="1600" dirty="0" smtClean="0">
                          <a:latin typeface="Calibri" panose="020F0502020204030204" pitchFamily="34" charset="0"/>
                          <a:ea typeface="Times New Roman" panose="02020603050405020304" pitchFamily="18" charset="0"/>
                        </a:rPr>
                        <a:t>)</a:t>
                      </a:r>
                      <a:endParaRPr lang="en-GB" altLang="x-none" sz="1600" dirty="0" smtClean="0">
                        <a:latin typeface="Calibri" panose="020F0502020204030204" pitchFamily="34" charset="0"/>
                        <a:ea typeface="Times New Roman" panose="02020603050405020304" pitchFamily="18" charset="0"/>
                      </a:endParaRPr>
                    </a:p>
                    <a:p>
                      <a:pPr lvl="0" algn="ctr" eaLnBrk="1" hangingPunct="1">
                        <a:spcBef>
                          <a:spcPct val="20000"/>
                        </a:spcBef>
                        <a:buNone/>
                      </a:pPr>
                      <a:r>
                        <a:rPr lang="en-GB" altLang="x-none" sz="1600" dirty="0" err="1" smtClean="0">
                          <a:latin typeface="Calibri" panose="020F0502020204030204" pitchFamily="34" charset="0"/>
                          <a:ea typeface="Times New Roman" panose="02020603050405020304" pitchFamily="18" charset="0"/>
                        </a:rPr>
                        <a:t>含有</a:t>
                      </a:r>
                      <a:r>
                        <a:rPr lang="en-GB" altLang="x-none" sz="1600" b="1" dirty="0" err="1" smtClean="0">
                          <a:solidFill>
                            <a:srgbClr val="FF33CC"/>
                          </a:solidFill>
                          <a:latin typeface="Calibri" panose="020F0502020204030204" pitchFamily="34" charset="0"/>
                          <a:ea typeface="Times New Roman" panose="02020603050405020304" pitchFamily="18" charset="0"/>
                          <a:sym typeface="+mn-ea"/>
                        </a:rPr>
                        <a:t>凝血酶</a:t>
                      </a:r>
                      <a:r>
                        <a:rPr lang="en-GB" altLang="x-none" sz="1600" dirty="0" err="1" smtClean="0">
                          <a:latin typeface="Calibri" panose="020F0502020204030204" pitchFamily="34" charset="0"/>
                          <a:ea typeface="Times New Roman" panose="02020603050405020304" pitchFamily="18" charset="0"/>
                        </a:rPr>
                        <a:t>和</a:t>
                      </a:r>
                      <a:r>
                        <a:rPr lang="en-GB" altLang="x-none" sz="1600" b="1" dirty="0" err="1" smtClean="0">
                          <a:solidFill>
                            <a:srgbClr val="FF33CC"/>
                          </a:solidFill>
                          <a:latin typeface="Calibri" panose="020F0502020204030204" pitchFamily="34" charset="0"/>
                          <a:ea typeface="Times New Roman" panose="02020603050405020304" pitchFamily="18" charset="0"/>
                        </a:rPr>
                        <a:t>人纤维蛋白原</a:t>
                      </a:r>
                      <a:r>
                        <a:rPr lang="en-GB" altLang="x-none" sz="1600" dirty="0" err="1" smtClean="0">
                          <a:latin typeface="Calibri" panose="020F0502020204030204" pitchFamily="34" charset="0"/>
                          <a:ea typeface="Times New Roman" panose="02020603050405020304" pitchFamily="18" charset="0"/>
                        </a:rPr>
                        <a:t>的马胶原海绵（不含抑肽酶或其他牛源成分</a:t>
                      </a:r>
                      <a:r>
                        <a:rPr lang="en-GB" altLang="x-none" sz="1600" dirty="0" smtClean="0">
                          <a:latin typeface="Calibri" panose="020F0502020204030204" pitchFamily="34" charset="0"/>
                          <a:ea typeface="Times New Roman" panose="02020603050405020304" pitchFamily="18" charset="0"/>
                        </a:rPr>
                        <a:t>）</a:t>
                      </a:r>
                      <a:endParaRPr lang="en-GB" altLang="x-none" sz="1600" dirty="0" smtClean="0">
                        <a:latin typeface="Calibri" panose="020F0502020204030204" pitchFamily="34" charset="0"/>
                        <a:ea typeface="Times New Roman" panose="02020603050405020304" pitchFamily="18" charset="0"/>
                      </a:endParaRPr>
                    </a:p>
                    <a:p>
                      <a:pPr lvl="0" algn="ctr" eaLnBrk="1" hangingPunct="1">
                        <a:spcBef>
                          <a:spcPct val="20000"/>
                        </a:spcBef>
                        <a:buNone/>
                      </a:pPr>
                      <a:endParaRPr lang="en-GB" altLang="x-none" sz="1600" dirty="0">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r>
              <a:tr h="579437">
                <a:tc>
                  <a:txBody>
                    <a:bodyPr/>
                    <a:lstStyle/>
                    <a:p>
                      <a:pPr lvl="0" algn="ctr" eaLnBrk="1" hangingPunct="1">
                        <a:spcBef>
                          <a:spcPct val="20000"/>
                        </a:spcBef>
                        <a:buNone/>
                      </a:pPr>
                      <a:r>
                        <a:rPr lang="en-US" altLang="zh-CN" sz="2800" b="1" dirty="0">
                          <a:solidFill>
                            <a:srgbClr val="000099"/>
                          </a:solidFill>
                          <a:latin typeface="Calibri" panose="020F0502020204030204" pitchFamily="34" charset="0"/>
                          <a:ea typeface="Times New Roman" panose="02020603050405020304" pitchFamily="18" charset="0"/>
                        </a:rPr>
                        <a:t>COSEAL </a:t>
                      </a:r>
                      <a:endParaRPr lang="zh-CN" altLang="en-US" sz="2800" b="1" dirty="0">
                        <a:solidFill>
                          <a:srgbClr val="000099"/>
                        </a:solidFill>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US" altLang="zh-CN" sz="2000" dirty="0">
                          <a:latin typeface="Calibri" panose="020F0502020204030204" pitchFamily="34" charset="0"/>
                          <a:ea typeface="Times New Roman" panose="02020603050405020304" pitchFamily="18" charset="0"/>
                        </a:rPr>
                        <a:t>Baxter</a:t>
                      </a:r>
                      <a:endParaRPr lang="zh-CN" altLang="en-US" sz="2000" dirty="0">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en-GB" altLang="x-none" sz="1600" dirty="0" smtClean="0">
                          <a:latin typeface="Calibri" panose="020F0502020204030204" pitchFamily="34" charset="0"/>
                          <a:ea typeface="Times New Roman" panose="02020603050405020304" pitchFamily="18" charset="0"/>
                        </a:rPr>
                        <a:t>Two polymers of </a:t>
                      </a:r>
                      <a:r>
                        <a:rPr lang="en-GB" altLang="x-none" sz="1600" b="1" dirty="0" smtClean="0">
                          <a:solidFill>
                            <a:srgbClr val="FF9900"/>
                          </a:solidFill>
                          <a:latin typeface="Calibri" panose="020F0502020204030204" pitchFamily="34" charset="0"/>
                          <a:ea typeface="Times New Roman" panose="02020603050405020304" pitchFamily="18" charset="0"/>
                        </a:rPr>
                        <a:t>polyethylene glycol</a:t>
                      </a:r>
                      <a:endParaRPr lang="en-GB" altLang="x-none" sz="1600" b="1" dirty="0" smtClean="0">
                        <a:solidFill>
                          <a:srgbClr val="FF9900"/>
                        </a:solidFill>
                        <a:latin typeface="Calibri" panose="020F0502020204030204" pitchFamily="34" charset="0"/>
                        <a:ea typeface="Times New Roman" panose="02020603050405020304" pitchFamily="18" charset="0"/>
                      </a:endParaRPr>
                    </a:p>
                    <a:p>
                      <a:pPr lvl="0" algn="ctr" eaLnBrk="1" hangingPunct="1">
                        <a:spcBef>
                          <a:spcPct val="20000"/>
                        </a:spcBef>
                        <a:buNone/>
                      </a:pPr>
                      <a:r>
                        <a:rPr lang="en-GB" altLang="x-none" sz="1600" b="1" dirty="0" err="1" smtClean="0">
                          <a:solidFill>
                            <a:srgbClr val="FF9900"/>
                          </a:solidFill>
                          <a:latin typeface="Calibri" panose="020F0502020204030204" pitchFamily="34" charset="0"/>
                          <a:ea typeface="Times New Roman" panose="02020603050405020304" pitchFamily="18" charset="0"/>
                        </a:rPr>
                        <a:t>聚乙二醇的</a:t>
                      </a:r>
                      <a:r>
                        <a:rPr lang="en-GB" altLang="x-none" sz="1600" dirty="0" err="1" smtClean="0">
                          <a:latin typeface="Calibri" panose="020F0502020204030204" pitchFamily="34" charset="0"/>
                          <a:ea typeface="Times New Roman" panose="02020603050405020304" pitchFamily="18" charset="0"/>
                        </a:rPr>
                        <a:t>两种聚合物</a:t>
                      </a:r>
                      <a:endParaRPr lang="en-GB" altLang="x-none" sz="1600" dirty="0" smtClean="0">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r>
            </a:tbl>
          </a:graphicData>
        </a:graphic>
      </p:graphicFrame>
      <p:grpSp>
        <p:nvGrpSpPr>
          <p:cNvPr id="87065" name="Group 39"/>
          <p:cNvGrpSpPr/>
          <p:nvPr/>
        </p:nvGrpSpPr>
        <p:grpSpPr>
          <a:xfrm>
            <a:off x="30163" y="76200"/>
            <a:ext cx="1341437" cy="701675"/>
            <a:chOff x="4889" y="3734"/>
            <a:chExt cx="845" cy="442"/>
          </a:xfrm>
        </p:grpSpPr>
        <p:sp>
          <p:nvSpPr>
            <p:cNvPr id="87066" name="Rectangle 40"/>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it-IT" altLang="it-IT" sz="4000" u="sng" dirty="0">
                <a:solidFill>
                  <a:schemeClr val="bg1"/>
                </a:solidFill>
                <a:latin typeface="Arial" panose="020B0604020202020204" pitchFamily="34" charset="0"/>
                <a:ea typeface="Times New Roman" panose="02020603050405020304" pitchFamily="18" charset="0"/>
              </a:endParaRPr>
            </a:p>
          </p:txBody>
        </p:sp>
        <p:sp>
          <p:nvSpPr>
            <p:cNvPr id="87067" name="Text Box 41"/>
            <p:cNvSpPr txBox="1"/>
            <p:nvPr/>
          </p:nvSpPr>
          <p:spPr>
            <a:xfrm>
              <a:off x="4889" y="3734"/>
              <a:ext cx="845" cy="442"/>
            </a:xfrm>
            <a:prstGeom prst="rect">
              <a:avLst/>
            </a:prstGeom>
            <a:noFill/>
            <a:ln w="9525">
              <a:noFill/>
            </a:ln>
          </p:spPr>
          <p:txBody>
            <a:bodyPr wrap="none" anchor="t">
              <a:spAutoFit/>
            </a:bodyPr>
            <a:lstStyle/>
            <a:p>
              <a:pPr lvl="0" indent="0" algn="ctr"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pic>
        <p:nvPicPr>
          <p:cNvPr id="10" name="Picture 14" descr="http://www.rayur.com/wp-content/uploads/2012/06/abdominal-organs.jpg"/>
          <p:cNvPicPr>
            <a:picLocks noChangeAspect="1" noChangeArrowheads="1"/>
          </p:cNvPicPr>
          <p:nvPr/>
        </p:nvPicPr>
        <p:blipFill>
          <a:blip r:embed="rId1" cstate="print"/>
          <a:srcRect/>
          <a:stretch>
            <a:fillRect/>
          </a:stretch>
        </p:blipFill>
        <p:spPr bwMode="auto">
          <a:xfrm>
            <a:off x="8306817" y="-27386"/>
            <a:ext cx="801687" cy="1019177"/>
          </a:xfrm>
          <a:prstGeom prst="rect">
            <a:avLst/>
          </a:prstGeom>
          <a:ln>
            <a:noFill/>
          </a:ln>
          <a:effectLst>
            <a:softEdge rad="112500"/>
          </a:effec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 descr="C:\Users\utente\Documents\FOTO\SFONDO TRAINING.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 name="CasellaDiTesto 6"/>
          <p:cNvSpPr txBox="1"/>
          <p:nvPr/>
        </p:nvSpPr>
        <p:spPr>
          <a:xfrm>
            <a:off x="0" y="0"/>
            <a:ext cx="9144000" cy="3477875"/>
          </a:xfrm>
          <a:prstGeom prst="rect">
            <a:avLst/>
          </a:prstGeom>
          <a:noFill/>
        </p:spPr>
        <p:txBody>
          <a:bodyPr>
            <a:spAutoFit/>
          </a:bodyPr>
          <a:lstStyle/>
          <a:p>
            <a:pPr lvl="0" algn="ctr" fontAlgn="base"/>
            <a:r>
              <a:rPr lang="zh-CN" altLang="en-US" sz="4000" b="1" strike="noStrike" noProof="1" smtClean="0">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预防瘘的形成</a:t>
            </a:r>
            <a:endParaRPr lang="en-US" altLang="zh-CN" sz="40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fontAlgn="base"/>
            <a:r>
              <a:rPr lang="en-US" altLang="zh-CN" sz="36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a:t>
            </a:r>
            <a:endParaRPr lang="en-US" altLang="zh-CN" sz="36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fontAlgn="base"/>
            <a:r>
              <a:rPr lang="en-GB" altLang="x-none" sz="72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GLUBRAN</a:t>
            </a:r>
            <a:r>
              <a:rPr lang="en-GB" altLang="x-none" sz="7200" b="1" strike="noStrike" baseline="30000"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a:t>
            </a:r>
            <a:r>
              <a:rPr lang="en-GB" altLang="x-none" sz="72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2</a:t>
            </a:r>
            <a:endParaRPr lang="en-GB" altLang="x-none" sz="72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fontAlgn="base"/>
            <a:r>
              <a:rPr lang="zh-CN" altLang="en-US" sz="7200" b="1" strike="noStrike" noProof="1" smtClean="0">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rPr>
              <a:t>在胰腺手中的应用</a:t>
            </a:r>
            <a:endParaRPr lang="en-GB" altLang="x-none" sz="72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grpSp>
        <p:nvGrpSpPr>
          <p:cNvPr id="88067" name="Group 6"/>
          <p:cNvGrpSpPr/>
          <p:nvPr/>
        </p:nvGrpSpPr>
        <p:grpSpPr>
          <a:xfrm>
            <a:off x="76200" y="152400"/>
            <a:ext cx="1341438" cy="701675"/>
            <a:chOff x="4889" y="3734"/>
            <a:chExt cx="845" cy="442"/>
          </a:xfrm>
        </p:grpSpPr>
        <p:sp>
          <p:nvSpPr>
            <p:cNvPr id="88068"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88069"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Immagine 11" descr="Immagine.jpg"/>
          <p:cNvPicPr>
            <a:picLocks noChangeAspect="1"/>
          </p:cNvPicPr>
          <p:nvPr/>
        </p:nvPicPr>
        <p:blipFill>
          <a:blip r:embed="rId1"/>
          <a:srcRect l="774" t="-2930" r="774"/>
          <a:stretch>
            <a:fillRect/>
          </a:stretch>
        </p:blipFill>
        <p:spPr>
          <a:xfrm>
            <a:off x="3992563" y="2705100"/>
            <a:ext cx="5035550" cy="3457575"/>
          </a:xfrm>
          <a:prstGeom prst="rect">
            <a:avLst/>
          </a:prstGeom>
          <a:solidFill>
            <a:schemeClr val="bg1"/>
          </a:solidFill>
          <a:ln w="9525">
            <a:noFill/>
          </a:ln>
        </p:spPr>
      </p:pic>
      <p:sp>
        <p:nvSpPr>
          <p:cNvPr id="35" name="Rettangolo 34"/>
          <p:cNvSpPr/>
          <p:nvPr/>
        </p:nvSpPr>
        <p:spPr>
          <a:xfrm>
            <a:off x="190500" y="4867275"/>
            <a:ext cx="4010025" cy="1752600"/>
          </a:xfrm>
          <a:prstGeom prst="rect">
            <a:avLst/>
          </a:prstGeom>
          <a:solidFill>
            <a:srgbClr val="FFFF99"/>
          </a:solidFill>
          <a:ln w="31750">
            <a:noFill/>
          </a:ln>
        </p:spPr>
        <p:txBody>
          <a:bodyPr wrap="none" anchor="t"/>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sp>
        <p:nvSpPr>
          <p:cNvPr id="34" name="Rettangolo 33"/>
          <p:cNvSpPr/>
          <p:nvPr/>
        </p:nvSpPr>
        <p:spPr>
          <a:xfrm>
            <a:off x="190500" y="3981450"/>
            <a:ext cx="4010025" cy="828675"/>
          </a:xfrm>
          <a:prstGeom prst="rect">
            <a:avLst/>
          </a:prstGeom>
          <a:solidFill>
            <a:srgbClr val="91EFC9"/>
          </a:solidFill>
          <a:ln w="31750">
            <a:noFill/>
          </a:ln>
        </p:spPr>
        <p:txBody>
          <a:bodyPr wrap="none" anchor="t"/>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sp>
        <p:nvSpPr>
          <p:cNvPr id="32" name="Rettangolo 31"/>
          <p:cNvSpPr/>
          <p:nvPr/>
        </p:nvSpPr>
        <p:spPr bwMode="auto">
          <a:xfrm>
            <a:off x="190500" y="2647950"/>
            <a:ext cx="4010025" cy="1276350"/>
          </a:xfrm>
          <a:prstGeom prst="rect">
            <a:avLst/>
          </a:prstGeom>
          <a:solidFill>
            <a:schemeClr val="accent3">
              <a:lumMod val="65000"/>
            </a:schemeClr>
          </a:solidFill>
          <a:ln w="31750" cap="flat" cmpd="sng" algn="ctr">
            <a:no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20" name="Rettangolo 19"/>
          <p:cNvSpPr/>
          <p:nvPr/>
        </p:nvSpPr>
        <p:spPr>
          <a:xfrm>
            <a:off x="190500" y="2228850"/>
            <a:ext cx="6477000" cy="371475"/>
          </a:xfrm>
          <a:prstGeom prst="rect">
            <a:avLst/>
          </a:prstGeom>
          <a:solidFill>
            <a:srgbClr val="A3C2FF"/>
          </a:solidFill>
          <a:ln w="31750">
            <a:noFill/>
          </a:ln>
        </p:spPr>
        <p:txBody>
          <a:bodyPr wrap="none" anchor="t"/>
          <a:lstStyle/>
          <a:p>
            <a:pPr lvl="0" indent="0" algn="ctr" eaLnBrk="0" hangingPunct="0"/>
            <a:endParaRPr lang="it-IT" altLang="en-US" dirty="0">
              <a:latin typeface="Times New Roman" panose="02020603050405020304" pitchFamily="18" charset="0"/>
              <a:ea typeface="Times New Roman" panose="02020603050405020304" pitchFamily="18" charset="0"/>
            </a:endParaRPr>
          </a:p>
        </p:txBody>
      </p:sp>
      <p:sp>
        <p:nvSpPr>
          <p:cNvPr id="19" name="Rettangolo 18"/>
          <p:cNvSpPr/>
          <p:nvPr/>
        </p:nvSpPr>
        <p:spPr>
          <a:xfrm>
            <a:off x="190500" y="1819275"/>
            <a:ext cx="6477000" cy="371475"/>
          </a:xfrm>
          <a:prstGeom prst="rect">
            <a:avLst/>
          </a:prstGeom>
          <a:solidFill>
            <a:srgbClr val="FFC000"/>
          </a:solidFill>
          <a:ln w="31750">
            <a:noFill/>
          </a:ln>
        </p:spPr>
        <p:txBody>
          <a:bodyPr wrap="none" anchor="t"/>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grpSp>
        <p:nvGrpSpPr>
          <p:cNvPr id="89095" name="Group 6"/>
          <p:cNvGrpSpPr/>
          <p:nvPr/>
        </p:nvGrpSpPr>
        <p:grpSpPr>
          <a:xfrm>
            <a:off x="76200" y="152400"/>
            <a:ext cx="1341438" cy="701675"/>
            <a:chOff x="4889" y="3734"/>
            <a:chExt cx="845" cy="442"/>
          </a:xfrm>
        </p:grpSpPr>
        <p:sp>
          <p:nvSpPr>
            <p:cNvPr id="89096"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89097"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17" name="Rectangle 2"/>
          <p:cNvSpPr txBox="1">
            <a:spLocks noChangeArrowheads="1"/>
          </p:cNvSpPr>
          <p:nvPr/>
        </p:nvSpPr>
        <p:spPr>
          <a:xfrm>
            <a:off x="0" y="334963"/>
            <a:ext cx="9144000" cy="646113"/>
          </a:xfrm>
          <a:prstGeom prst="rect">
            <a:avLst/>
          </a:prstGeom>
        </p:spPr>
        <p:txBody>
          <a:bodyPr/>
          <a:lstStyle/>
          <a:p>
            <a:pPr lvl="0" algn="ctr" eaLnBrk="1" fontAlgn="base" hangingPunct="1"/>
            <a:r>
              <a:rPr lang="en-GB" altLang="x-none" sz="4000" b="1" strike="noStrike" noProof="1">
                <a:solidFill>
                  <a:srgbClr val="9966FF"/>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SURGERY OF THE PANCREAS</a:t>
            </a:r>
            <a:endParaRPr lang="en-GB" altLang="x-none" sz="4000" b="1" strike="noStrike" noProof="1">
              <a:solidFill>
                <a:srgbClr val="9966FF"/>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sp>
        <p:nvSpPr>
          <p:cNvPr id="29" name="Rettangolo 28"/>
          <p:cNvSpPr>
            <a:spLocks noChangeArrowheads="1"/>
          </p:cNvSpPr>
          <p:nvPr/>
        </p:nvSpPr>
        <p:spPr bwMode="auto">
          <a:xfrm>
            <a:off x="274638" y="992188"/>
            <a:ext cx="8705850" cy="2136140"/>
          </a:xfrm>
          <a:prstGeom prst="rect">
            <a:avLst/>
          </a:prstGeom>
          <a:noFill/>
          <a:ln w="9525">
            <a:noFill/>
            <a:miter lim="800000"/>
          </a:ln>
        </p:spPr>
        <p:txBody>
          <a:bodyPr>
            <a:spAutoFit/>
          </a:bodyPr>
          <a:lstStyle/>
          <a:p>
            <a:pPr lvl="0" rtl="0" eaLnBrk="0" hangingPunct="0">
              <a:defRPr/>
            </a:pPr>
            <a:endParaRPr lang="en-US" altLang="zh-CN" sz="1800" dirty="0" smtClean="0">
              <a:latin typeface="+mn-lt"/>
              <a:ea typeface="+mn-ea"/>
              <a:cs typeface="+mn-cs"/>
            </a:endParaRPr>
          </a:p>
          <a:p>
            <a:pPr lvl="0" rtl="0" eaLnBrk="0" hangingPunct="0">
              <a:defRPr/>
            </a:pPr>
            <a:r>
              <a:rPr lang="zh-CN" altLang="en-US" sz="1800" dirty="0" smtClean="0">
                <a:latin typeface="+mn-lt"/>
                <a:ea typeface="+mn-ea"/>
                <a:cs typeface="+mn-cs"/>
              </a:rPr>
              <a:t>胰腺切除，即去除部分或全部腺体，主要用于治疗肿瘤疾病</a:t>
            </a:r>
            <a:endParaRPr lang="en-US" altLang="zh-CN" sz="1800" dirty="0" smtClean="0">
              <a:latin typeface="+mn-lt"/>
              <a:ea typeface="+mn-ea"/>
              <a:cs typeface="+mn-cs"/>
            </a:endParaRPr>
          </a:p>
          <a:p>
            <a:pPr lvl="0" rtl="0" eaLnBrk="0" hangingPunct="0">
              <a:defRPr/>
            </a:pPr>
            <a:endParaRPr lang="en-US" altLang="zh-CN" sz="1800" dirty="0" smtClean="0">
              <a:latin typeface="+mn-lt"/>
              <a:ea typeface="+mn-ea"/>
              <a:cs typeface="+mn-cs"/>
            </a:endParaRPr>
          </a:p>
          <a:p>
            <a:r>
              <a:rPr lang="zh-CN" altLang="en-US" sz="1800" dirty="0" smtClean="0"/>
              <a:t>左胰腺切除术：去除胰腺的胰体和尾部</a:t>
            </a:r>
            <a:endParaRPr lang="en-US" altLang="zh-CN" sz="1800" dirty="0" smtClean="0"/>
          </a:p>
          <a:p>
            <a:endParaRPr lang="zh-CN" altLang="en-US" sz="1000" dirty="0" smtClean="0"/>
          </a:p>
          <a:p>
            <a:r>
              <a:rPr lang="zh-CN" altLang="en-US" sz="1800" dirty="0" smtClean="0"/>
              <a:t>中级胰腺切除术：去除胰腺的</a:t>
            </a:r>
            <a:r>
              <a:rPr lang="zh-CN" altLang="en-US" sz="1800" dirty="0" smtClean="0">
                <a:sym typeface="+mn-ea"/>
              </a:rPr>
              <a:t>胰体</a:t>
            </a:r>
            <a:endParaRPr lang="zh-CN" altLang="en-US" sz="1800" dirty="0" smtClean="0"/>
          </a:p>
          <a:p>
            <a:pPr lvl="0" rtl="0" eaLnBrk="0" hangingPunct="0">
              <a:defRPr/>
            </a:pPr>
            <a:endParaRPr lang="en-US" altLang="zh-CN" sz="1800" dirty="0" smtClean="0">
              <a:latin typeface="+mn-lt"/>
              <a:ea typeface="+mn-ea"/>
              <a:cs typeface="+mn-cs"/>
            </a:endParaRPr>
          </a:p>
          <a:p>
            <a:pPr lvl="0" rtl="0" eaLnBrk="0" hangingPunct="0">
              <a:defRPr/>
            </a:pPr>
            <a:endParaRPr kumimoji="0" lang="en-GB"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89100" name="Rectangle 11"/>
          <p:cNvSpPr/>
          <p:nvPr/>
        </p:nvSpPr>
        <p:spPr>
          <a:xfrm>
            <a:off x="3554413" y="3048000"/>
            <a:ext cx="0" cy="88900"/>
          </a:xfrm>
          <a:prstGeom prst="rect">
            <a:avLst/>
          </a:prstGeom>
          <a:noFill/>
          <a:ln w="9525">
            <a:noFill/>
          </a:ln>
        </p:spPr>
        <p:txBody>
          <a:bodyPr anchor="t">
            <a:spAutoFit/>
          </a:bodyPr>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sp>
        <p:nvSpPr>
          <p:cNvPr id="89101" name="Rectangle 14"/>
          <p:cNvSpPr/>
          <p:nvPr/>
        </p:nvSpPr>
        <p:spPr>
          <a:xfrm>
            <a:off x="3565525" y="3030538"/>
            <a:ext cx="0" cy="88900"/>
          </a:xfrm>
          <a:prstGeom prst="rect">
            <a:avLst/>
          </a:prstGeom>
          <a:noFill/>
          <a:ln w="9525">
            <a:noFill/>
          </a:ln>
        </p:spPr>
        <p:txBody>
          <a:bodyPr anchor="t">
            <a:spAutoFit/>
          </a:bodyPr>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sp>
        <p:nvSpPr>
          <p:cNvPr id="89102" name="Rectangle 11"/>
          <p:cNvSpPr/>
          <p:nvPr/>
        </p:nvSpPr>
        <p:spPr>
          <a:xfrm>
            <a:off x="3554413" y="3048000"/>
            <a:ext cx="0" cy="88900"/>
          </a:xfrm>
          <a:prstGeom prst="rect">
            <a:avLst/>
          </a:prstGeom>
          <a:noFill/>
          <a:ln w="9525">
            <a:noFill/>
          </a:ln>
        </p:spPr>
        <p:txBody>
          <a:bodyPr anchor="t">
            <a:spAutoFit/>
          </a:bodyPr>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sp>
        <p:nvSpPr>
          <p:cNvPr id="89103" name="Rectangle 14"/>
          <p:cNvSpPr/>
          <p:nvPr/>
        </p:nvSpPr>
        <p:spPr>
          <a:xfrm>
            <a:off x="3565525" y="3030538"/>
            <a:ext cx="0" cy="88900"/>
          </a:xfrm>
          <a:prstGeom prst="rect">
            <a:avLst/>
          </a:prstGeom>
          <a:noFill/>
          <a:ln w="9525">
            <a:noFill/>
          </a:ln>
        </p:spPr>
        <p:txBody>
          <a:bodyPr anchor="t">
            <a:spAutoFit/>
          </a:bodyPr>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cxnSp>
        <p:nvCxnSpPr>
          <p:cNvPr id="36" name="Connettore 1 35"/>
          <p:cNvCxnSpPr/>
          <p:nvPr/>
        </p:nvCxnSpPr>
        <p:spPr>
          <a:xfrm>
            <a:off x="7781925" y="3552825"/>
            <a:ext cx="419100" cy="1106488"/>
          </a:xfrm>
          <a:prstGeom prst="line">
            <a:avLst/>
          </a:prstGeom>
          <a:ln w="50800" cap="flat" cmpd="sng">
            <a:solidFill>
              <a:srgbClr val="FF0000"/>
            </a:solidFill>
            <a:prstDash val="sysDash"/>
            <a:round/>
            <a:headEnd type="none" w="med" len="med"/>
            <a:tailEnd type="none" w="med" len="med"/>
          </a:ln>
        </p:spPr>
      </p:cxnSp>
      <p:pic>
        <p:nvPicPr>
          <p:cNvPr id="37" name="Picture 2" descr="http://t4.educolor.it/disegno-da-colorare-paio-di-forbici-s27493.jpg"/>
          <p:cNvPicPr>
            <a:picLocks noChangeAspect="1"/>
          </p:cNvPicPr>
          <p:nvPr/>
        </p:nvPicPr>
        <p:blipFill>
          <a:blip r:embed="rId2"/>
          <a:stretch>
            <a:fillRect/>
          </a:stretch>
        </p:blipFill>
        <p:spPr>
          <a:xfrm rot="-6964299">
            <a:off x="8029575" y="4718050"/>
            <a:ext cx="612775" cy="431800"/>
          </a:xfrm>
          <a:prstGeom prst="rect">
            <a:avLst/>
          </a:prstGeom>
          <a:noFill/>
          <a:ln w="9525">
            <a:noFill/>
          </a:ln>
        </p:spPr>
      </p:pic>
      <p:cxnSp>
        <p:nvCxnSpPr>
          <p:cNvPr id="38" name="Connettore 1 37"/>
          <p:cNvCxnSpPr/>
          <p:nvPr/>
        </p:nvCxnSpPr>
        <p:spPr>
          <a:xfrm>
            <a:off x="6800850" y="3505200"/>
            <a:ext cx="523875" cy="1381125"/>
          </a:xfrm>
          <a:prstGeom prst="line">
            <a:avLst/>
          </a:prstGeom>
          <a:ln w="50800" cap="flat" cmpd="sng">
            <a:solidFill>
              <a:srgbClr val="FF0000"/>
            </a:solidFill>
            <a:prstDash val="sysDash"/>
            <a:round/>
            <a:headEnd type="none" w="med" len="med"/>
            <a:tailEnd type="none" w="med" len="med"/>
          </a:ln>
        </p:spPr>
      </p:cxnSp>
      <p:pic>
        <p:nvPicPr>
          <p:cNvPr id="39" name="Picture 2" descr="http://t4.educolor.it/disegno-da-colorare-paio-di-forbici-s27493.jpg"/>
          <p:cNvPicPr>
            <a:picLocks noChangeAspect="1"/>
          </p:cNvPicPr>
          <p:nvPr/>
        </p:nvPicPr>
        <p:blipFill>
          <a:blip r:embed="rId2"/>
          <a:stretch>
            <a:fillRect/>
          </a:stretch>
        </p:blipFill>
        <p:spPr>
          <a:xfrm rot="4098635">
            <a:off x="6405563" y="3032125"/>
            <a:ext cx="615950" cy="438150"/>
          </a:xfrm>
          <a:prstGeom prst="rect">
            <a:avLst/>
          </a:prstGeom>
          <a:noFill/>
          <a:ln w="9525">
            <a:noFill/>
          </a:ln>
        </p:spPr>
      </p:pic>
      <p:sp>
        <p:nvSpPr>
          <p:cNvPr id="40" name="Rettangolo 39"/>
          <p:cNvSpPr/>
          <p:nvPr/>
        </p:nvSpPr>
        <p:spPr>
          <a:xfrm>
            <a:off x="265113" y="2609850"/>
            <a:ext cx="3621087" cy="3662541"/>
          </a:xfrm>
          <a:prstGeom prst="rect">
            <a:avLst/>
          </a:prstGeom>
          <a:noFill/>
          <a:ln w="9525">
            <a:noFill/>
          </a:ln>
        </p:spPr>
        <p:txBody>
          <a:bodyPr wrap="square" anchor="t">
            <a:spAutoFit/>
          </a:bodyPr>
          <a:lstStyle/>
          <a:p>
            <a:pPr lvl="0" eaLnBrk="0" hangingPunct="0">
              <a:spcBef>
                <a:spcPts val="1200"/>
              </a:spcBef>
            </a:pPr>
            <a:endParaRPr lang="en-US" altLang="zh-CN" sz="1600" b="1" dirty="0" smtClean="0">
              <a:latin typeface="Calibri" panose="020F0502020204030204" pitchFamily="34" charset="0"/>
              <a:ea typeface="Times New Roman" panose="02020603050405020304" pitchFamily="18" charset="0"/>
            </a:endParaRPr>
          </a:p>
          <a:p>
            <a:pPr lvl="0" eaLnBrk="0" hangingPunct="0">
              <a:spcBef>
                <a:spcPts val="1200"/>
              </a:spcBef>
            </a:pPr>
            <a:r>
              <a:rPr lang="zh-CN" altLang="en-US" sz="1600" b="1" dirty="0" smtClean="0">
                <a:latin typeface="Calibri" panose="020F0502020204030204" pitchFamily="34" charset="0"/>
                <a:ea typeface="Times New Roman" panose="02020603050405020304" pitchFamily="18" charset="0"/>
              </a:rPr>
              <a:t>全部胰腺切除术：</a:t>
            </a:r>
            <a:r>
              <a:rPr lang="zh-CN" altLang="en-US" sz="1600" dirty="0" smtClean="0">
                <a:latin typeface="Calibri" panose="020F0502020204030204" pitchFamily="34" charset="0"/>
                <a:ea typeface="Times New Roman" panose="02020603050405020304" pitchFamily="18" charset="0"/>
              </a:rPr>
              <a:t>去除整个胰腺，十二指肠，第一个空肠环，脾和胆囊。 切除也可以延伸到胃的一部分。</a:t>
            </a:r>
            <a:endParaRPr lang="en-GB" altLang="x-none" sz="1600" dirty="0">
              <a:latin typeface="Calibri" panose="020F0502020204030204" pitchFamily="34" charset="0"/>
              <a:ea typeface="Times New Roman" panose="02020603050405020304" pitchFamily="18" charset="0"/>
            </a:endParaRPr>
          </a:p>
          <a:p>
            <a:pPr lvl="0" eaLnBrk="0" hangingPunct="0">
              <a:spcBef>
                <a:spcPts val="1200"/>
              </a:spcBef>
            </a:pPr>
            <a:endParaRPr lang="en-US" altLang="zh-CN" sz="1600" b="1" dirty="0" smtClean="0">
              <a:latin typeface="Calibri" panose="020F0502020204030204" pitchFamily="34" charset="0"/>
              <a:ea typeface="Times New Roman" panose="02020603050405020304" pitchFamily="18" charset="0"/>
            </a:endParaRPr>
          </a:p>
          <a:p>
            <a:pPr lvl="0" eaLnBrk="0" hangingPunct="0">
              <a:spcBef>
                <a:spcPts val="1200"/>
              </a:spcBef>
            </a:pPr>
            <a:r>
              <a:rPr lang="zh-CN" altLang="en-US" sz="1600" b="1" dirty="0" smtClean="0">
                <a:latin typeface="Calibri" panose="020F0502020204030204" pitchFamily="34" charset="0"/>
                <a:ea typeface="Times New Roman" panose="02020603050405020304" pitchFamily="18" charset="0"/>
              </a:rPr>
              <a:t>核内切除：</a:t>
            </a:r>
            <a:r>
              <a:rPr lang="zh-CN" altLang="en-US" sz="1600" dirty="0" smtClean="0">
                <a:latin typeface="Calibri" panose="020F0502020204030204" pitchFamily="34" charset="0"/>
                <a:ea typeface="Times New Roman" panose="02020603050405020304" pitchFamily="18" charset="0"/>
              </a:rPr>
              <a:t>局部切除胰腺病变，节省所有剩余器官</a:t>
            </a:r>
            <a:endParaRPr lang="en-US" altLang="zh-CN" sz="1600" dirty="0" smtClean="0">
              <a:latin typeface="Calibri" panose="020F0502020204030204" pitchFamily="34" charset="0"/>
              <a:ea typeface="Times New Roman" panose="02020603050405020304" pitchFamily="18" charset="0"/>
            </a:endParaRPr>
          </a:p>
          <a:p>
            <a:pPr lvl="0" eaLnBrk="0" hangingPunct="0">
              <a:spcBef>
                <a:spcPts val="1200"/>
              </a:spcBef>
            </a:pPr>
            <a:r>
              <a:rPr lang="zh-CN" altLang="en-US" sz="1600" b="1" dirty="0" smtClean="0">
                <a:latin typeface="Calibri" panose="020F0502020204030204" pitchFamily="34" charset="0"/>
                <a:ea typeface="Times New Roman" panose="02020603050405020304" pitchFamily="18" charset="0"/>
              </a:rPr>
              <a:t>十二指肠头部胰腺切除术：</a:t>
            </a:r>
            <a:endParaRPr lang="zh-CN" altLang="en-US" sz="1600" b="1" dirty="0" smtClean="0">
              <a:latin typeface="Calibri" panose="020F0502020204030204" pitchFamily="34" charset="0"/>
              <a:ea typeface="Times New Roman" panose="02020603050405020304" pitchFamily="18" charset="0"/>
            </a:endParaRPr>
          </a:p>
          <a:p>
            <a:pPr lvl="0" eaLnBrk="0" hangingPunct="0"/>
            <a:r>
              <a:rPr lang="zh-CN" altLang="en-US" sz="1600" dirty="0" smtClean="0">
                <a:latin typeface="Calibri" panose="020F0502020204030204" pitchFamily="34" charset="0"/>
                <a:ea typeface="Times New Roman" panose="02020603050405020304" pitchFamily="18" charset="0"/>
              </a:rPr>
              <a:t>去除“作为一个整体”的胰头，胰内的胆管，十二指肠，空肠第一环和胆囊。 从技术角度来看，它是腹部手术中最困难的手术之一</a:t>
            </a:r>
            <a:endParaRPr lang="en-GB" altLang="x-none" sz="1600" dirty="0">
              <a:latin typeface="Calibri" panose="020F0502020204030204" pitchFamily="34" charset="0"/>
              <a:ea typeface="Times New Roman" panose="02020603050405020304" pitchFamily="18" charset="0"/>
            </a:endParaRPr>
          </a:p>
        </p:txBody>
      </p:sp>
      <p:pic>
        <p:nvPicPr>
          <p:cNvPr id="18" name="Picture 33"/>
          <p:cNvPicPr>
            <a:picLocks noChangeAspect="1" noChangeArrowheads="1"/>
          </p:cNvPicPr>
          <p:nvPr/>
        </p:nvPicPr>
        <p:blipFill>
          <a:blip r:embed="rId3" cstate="print"/>
          <a:srcRect/>
          <a:stretch>
            <a:fillRect/>
          </a:stretch>
        </p:blipFill>
        <p:spPr bwMode="auto">
          <a:xfrm>
            <a:off x="7796211" y="0"/>
            <a:ext cx="1347789" cy="1011237"/>
          </a:xfrm>
          <a:prstGeom prst="rect">
            <a:avLst/>
          </a:prstGeom>
          <a:ln>
            <a:noFill/>
          </a:ln>
          <a:effectLst>
            <a:softEdge rad="112500"/>
          </a:effectLst>
        </p:spPr>
      </p:pic>
      <p:pic>
        <p:nvPicPr>
          <p:cNvPr id="1028" name="Picture 4"/>
          <p:cNvPicPr>
            <a:picLocks noChangeAspect="1" noChangeArrowheads="1"/>
          </p:cNvPicPr>
          <p:nvPr/>
        </p:nvPicPr>
        <p:blipFill>
          <a:blip r:embed="rId4"/>
          <a:srcRect/>
          <a:stretch>
            <a:fillRect/>
          </a:stretch>
        </p:blipFill>
        <p:spPr bwMode="auto">
          <a:xfrm>
            <a:off x="4048125" y="2728913"/>
            <a:ext cx="2190750" cy="3419475"/>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6891338" y="2728913"/>
            <a:ext cx="2124075" cy="904875"/>
          </a:xfrm>
          <a:prstGeom prst="rect">
            <a:avLst/>
          </a:prstGeom>
          <a:noFill/>
          <a:ln w="9525">
            <a:noFill/>
            <a:miter lim="800000"/>
            <a:headEnd/>
            <a:tailEnd/>
          </a:ln>
          <a:effectLst/>
        </p:spPr>
      </p:pic>
      <p:sp>
        <p:nvSpPr>
          <p:cNvPr id="28" name="TextBox 27"/>
          <p:cNvSpPr txBox="1"/>
          <p:nvPr/>
        </p:nvSpPr>
        <p:spPr>
          <a:xfrm>
            <a:off x="6448425" y="5572125"/>
            <a:ext cx="1000125" cy="276999"/>
          </a:xfrm>
          <a:prstGeom prst="rect">
            <a:avLst/>
          </a:prstGeom>
          <a:noFill/>
        </p:spPr>
        <p:txBody>
          <a:bodyPr wrap="square" rtlCol="0">
            <a:spAutoFit/>
          </a:bodyPr>
          <a:lstStyle/>
          <a:p>
            <a:r>
              <a:rPr lang="zh-CN" altLang="en-US" sz="1200" b="1" dirty="0" smtClean="0"/>
              <a:t>头部</a:t>
            </a:r>
            <a:endParaRPr lang="zh-CN" altLang="en-US" sz="1200" b="1" dirty="0"/>
          </a:p>
        </p:txBody>
      </p:sp>
      <p:sp>
        <p:nvSpPr>
          <p:cNvPr id="30" name="TextBox 29"/>
          <p:cNvSpPr txBox="1"/>
          <p:nvPr/>
        </p:nvSpPr>
        <p:spPr>
          <a:xfrm>
            <a:off x="7181850" y="4495800"/>
            <a:ext cx="1000125" cy="276999"/>
          </a:xfrm>
          <a:prstGeom prst="rect">
            <a:avLst/>
          </a:prstGeom>
          <a:noFill/>
        </p:spPr>
        <p:txBody>
          <a:bodyPr wrap="square" rtlCol="0">
            <a:spAutoFit/>
          </a:bodyPr>
          <a:lstStyle/>
          <a:p>
            <a:r>
              <a:rPr lang="zh-CN" altLang="en-US" sz="1200" b="1" dirty="0" smtClean="0"/>
              <a:t>胰体</a:t>
            </a:r>
            <a:endParaRPr lang="zh-CN" altLang="en-US" sz="1200" b="1" dirty="0"/>
          </a:p>
        </p:txBody>
      </p:sp>
      <p:sp>
        <p:nvSpPr>
          <p:cNvPr id="31" name="TextBox 30"/>
          <p:cNvSpPr txBox="1"/>
          <p:nvPr/>
        </p:nvSpPr>
        <p:spPr>
          <a:xfrm>
            <a:off x="8420100" y="3810000"/>
            <a:ext cx="600075" cy="276999"/>
          </a:xfrm>
          <a:prstGeom prst="rect">
            <a:avLst/>
          </a:prstGeom>
          <a:noFill/>
        </p:spPr>
        <p:txBody>
          <a:bodyPr wrap="square" rtlCol="0">
            <a:spAutoFit/>
          </a:bodyPr>
          <a:lstStyle/>
          <a:p>
            <a:r>
              <a:rPr lang="zh-CN" altLang="en-US" sz="1200" b="1" dirty="0" smtClean="0"/>
              <a:t>尾部</a:t>
            </a:r>
            <a:endParaRPr lang="zh-CN" altLang="en-US"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dissolve">
                                      <p:cBhvr>
                                        <p:cTn id="21" dur="500"/>
                                        <p:tgtEl>
                                          <p:spTgt spid="39"/>
                                        </p:tgtEl>
                                      </p:cBhvr>
                                    </p:animEffect>
                                  </p:childTnLst>
                                </p:cTn>
                              </p:par>
                              <p:par>
                                <p:cTn id="22" presetID="9"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dissolve">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nodeType="clickEffect">
                                  <p:stCondLst>
                                    <p:cond delay="0"/>
                                  </p:stCondLst>
                                  <p:childTnLst>
                                    <p:animEffect transition="out" filter="dissolve">
                                      <p:cBhvr>
                                        <p:cTn id="28" dur="500"/>
                                        <p:tgtEl>
                                          <p:spTgt spid="38"/>
                                        </p:tgtEl>
                                      </p:cBhvr>
                                    </p:animEffect>
                                    <p:set>
                                      <p:cBhvr>
                                        <p:cTn id="29" dur="1" fill="hold">
                                          <p:stCondLst>
                                            <p:cond delay="499"/>
                                          </p:stCondLst>
                                        </p:cTn>
                                        <p:tgtEl>
                                          <p:spTgt spid="38"/>
                                        </p:tgtEl>
                                        <p:attrNameLst>
                                          <p:attrName>style.visibility</p:attrName>
                                        </p:attrNameLst>
                                      </p:cBhvr>
                                      <p:to>
                                        <p:strVal val="hidden"/>
                                      </p:to>
                                    </p:set>
                                  </p:childTnLst>
                                </p:cTn>
                              </p:par>
                              <p:par>
                                <p:cTn id="30" presetID="9" presetClass="exit" presetSubtype="0" fill="hold" nodeType="withEffect">
                                  <p:stCondLst>
                                    <p:cond delay="0"/>
                                  </p:stCondLst>
                                  <p:childTnLst>
                                    <p:animEffect transition="out" filter="dissolve">
                                      <p:cBhvr>
                                        <p:cTn id="31" dur="500"/>
                                        <p:tgtEl>
                                          <p:spTgt spid="39"/>
                                        </p:tgtEl>
                                      </p:cBhvr>
                                    </p:animEffect>
                                    <p:set>
                                      <p:cBhvr>
                                        <p:cTn id="32" dur="1" fill="hold">
                                          <p:stCondLst>
                                            <p:cond delay="499"/>
                                          </p:stCondLst>
                                        </p:cTn>
                                        <p:tgtEl>
                                          <p:spTgt spid="3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dissolve">
                                      <p:cBhvr>
                                        <p:cTn id="39" dur="500"/>
                                        <p:tgtEl>
                                          <p:spTgt spid="38"/>
                                        </p:tgtEl>
                                      </p:cBhvr>
                                    </p:animEffect>
                                  </p:childTnLst>
                                </p:cTn>
                              </p:par>
                              <p:par>
                                <p:cTn id="40" presetID="9" presetClass="entr" presetSubtype="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dissolve">
                                      <p:cBhvr>
                                        <p:cTn id="42" dur="500"/>
                                        <p:tgtEl>
                                          <p:spTgt spid="39"/>
                                        </p:tgtEl>
                                      </p:cBhvr>
                                    </p:animEffect>
                                  </p:childTnLst>
                                </p:cTn>
                              </p:par>
                              <p:par>
                                <p:cTn id="43" presetID="9"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dissolve">
                                      <p:cBhvr>
                                        <p:cTn id="45" dur="500"/>
                                        <p:tgtEl>
                                          <p:spTgt spid="36"/>
                                        </p:tgtEl>
                                      </p:cBhvr>
                                    </p:animEffect>
                                  </p:childTnLst>
                                </p:cTn>
                              </p:par>
                              <p:par>
                                <p:cTn id="46" presetID="9" presetClass="entr" presetSubtype="0"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dissolve">
                                      <p:cBhvr>
                                        <p:cTn id="48" dur="500"/>
                                        <p:tgtEl>
                                          <p:spTgt spid="37"/>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0">
                                            <p:txEl>
                                              <p:pRg st="5" end="5"/>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2" grpId="0" animBg="1"/>
      <p:bldP spid="20" grpId="0" animBg="1"/>
      <p:bldP spid="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1"/>
          <p:cNvSpPr/>
          <p:nvPr/>
        </p:nvSpPr>
        <p:spPr>
          <a:xfrm>
            <a:off x="69850" y="2744788"/>
            <a:ext cx="0" cy="88900"/>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90114" name="Rectangle 14"/>
          <p:cNvSpPr/>
          <p:nvPr/>
        </p:nvSpPr>
        <p:spPr>
          <a:xfrm>
            <a:off x="80963" y="2727325"/>
            <a:ext cx="0" cy="88900"/>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17" name="CasellaDiTesto 16"/>
          <p:cNvSpPr txBox="1"/>
          <p:nvPr/>
        </p:nvSpPr>
        <p:spPr>
          <a:xfrm>
            <a:off x="1578293" y="4968558"/>
            <a:ext cx="6192838" cy="701040"/>
          </a:xfrm>
          <a:prstGeom prst="rect">
            <a:avLst/>
          </a:prstGeom>
          <a:solidFill>
            <a:schemeClr val="bg1"/>
          </a:solidFill>
          <a:ln w="38100">
            <a:solidFill>
              <a:schemeClr val="accent6">
                <a:lumMod val="50000"/>
              </a:schemeClr>
            </a:solidFill>
          </a:ln>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it-IT" sz="4000" b="1" i="0" u="none" strike="noStrike" kern="1200" cap="none"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mn-lt"/>
                <a:ea typeface="+mn-ea"/>
                <a:cs typeface="+mn-cs"/>
              </a:rPr>
              <a:t>胰瘘</a:t>
            </a:r>
            <a:endParaRPr kumimoji="0" lang="it-IT" sz="4000" b="1" i="0" u="none" strike="noStrike" kern="1200" cap="none"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mn-lt"/>
              <a:ea typeface="+mn-ea"/>
              <a:cs typeface="+mn-cs"/>
            </a:endParaRPr>
          </a:p>
        </p:txBody>
      </p:sp>
      <p:sp>
        <p:nvSpPr>
          <p:cNvPr id="24" name="CasellaDiTesto 23"/>
          <p:cNvSpPr txBox="1"/>
          <p:nvPr/>
        </p:nvSpPr>
        <p:spPr>
          <a:xfrm>
            <a:off x="4757738" y="1263650"/>
            <a:ext cx="3900488" cy="100838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2000" b="1"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mn-lt"/>
                <a:ea typeface="+mn-ea"/>
                <a:cs typeface="+mn-cs"/>
              </a:rPr>
              <a:t>胰液通常通过胰管（或Wirsung管道）排入十二指肠</a:t>
            </a:r>
            <a:endParaRPr kumimoji="0" lang="en-GB" sz="2000" b="1"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GB" sz="2000" b="1"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mn-lt"/>
              <a:ea typeface="+mn-ea"/>
              <a:cs typeface="+mn-cs"/>
            </a:endParaRPr>
          </a:p>
        </p:txBody>
      </p:sp>
      <p:sp>
        <p:nvSpPr>
          <p:cNvPr id="25" name="CasellaDiTesto 24"/>
          <p:cNvSpPr txBox="1"/>
          <p:nvPr/>
        </p:nvSpPr>
        <p:spPr>
          <a:xfrm>
            <a:off x="4765675" y="2708275"/>
            <a:ext cx="3889375" cy="1005840"/>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fontAlgn="base"/>
            <a:r>
              <a:rPr sz="2000" b="1" strike="noStrike" noProof="1">
                <a:solidFill>
                  <a:srgbClr val="15658D"/>
                </a:solidFill>
                <a:latin typeface="Calibri" panose="020F0502020204030204" pitchFamily="34" charset="0"/>
                <a:ea typeface="Times New Roman" panose="02020603050405020304" pitchFamily="18" charset="0"/>
              </a:rPr>
              <a:t>胰腺切除术后，</a:t>
            </a:r>
            <a:r>
              <a:rPr lang="zh-CN" sz="2000" b="1" strike="noStrike" noProof="1">
                <a:solidFill>
                  <a:srgbClr val="15658D"/>
                </a:solidFill>
                <a:latin typeface="Calibri" panose="020F0502020204030204" pitchFamily="34" charset="0"/>
                <a:ea typeface="宋体" panose="02010600030101010101" pitchFamily="2" charset="-122"/>
              </a:rPr>
              <a:t>胰液</a:t>
            </a:r>
            <a:r>
              <a:rPr sz="2000" b="1" strike="noStrike" noProof="1">
                <a:solidFill>
                  <a:srgbClr val="15658D"/>
                </a:solidFill>
                <a:latin typeface="Calibri" panose="020F0502020204030204" pitchFamily="34" charset="0"/>
                <a:ea typeface="Times New Roman" panose="02020603050405020304" pitchFamily="18" charset="0"/>
              </a:rPr>
              <a:t>可以自己排入腹部，因为它</a:t>
            </a:r>
            <a:r>
              <a:rPr lang="zh-CN" sz="2000" b="1" strike="noStrike" noProof="1">
                <a:solidFill>
                  <a:srgbClr val="15658D"/>
                </a:solidFill>
                <a:latin typeface="Calibri" panose="020F0502020204030204" pitchFamily="34" charset="0"/>
                <a:ea typeface="宋体" panose="02010600030101010101" pitchFamily="2" charset="-122"/>
              </a:rPr>
              <a:t>是</a:t>
            </a:r>
            <a:r>
              <a:rPr sz="2000" b="1" strike="noStrike" noProof="1">
                <a:solidFill>
                  <a:srgbClr val="15658D"/>
                </a:solidFill>
                <a:latin typeface="Calibri" panose="020F0502020204030204" pitchFamily="34" charset="0"/>
                <a:ea typeface="Times New Roman" panose="02020603050405020304" pitchFamily="18" charset="0"/>
              </a:rPr>
              <a:t>通过缝线</a:t>
            </a:r>
            <a:r>
              <a:rPr lang="zh-CN" sz="2000" b="1" strike="noStrike" noProof="1">
                <a:solidFill>
                  <a:srgbClr val="15658D"/>
                </a:solidFill>
                <a:latin typeface="Calibri" panose="020F0502020204030204" pitchFamily="34" charset="0"/>
                <a:ea typeface="宋体" panose="02010600030101010101" pitchFamily="2" charset="-122"/>
              </a:rPr>
              <a:t>进行</a:t>
            </a:r>
            <a:r>
              <a:rPr sz="2000" b="1" strike="noStrike" noProof="1">
                <a:solidFill>
                  <a:srgbClr val="15658D"/>
                </a:solidFill>
                <a:latin typeface="Calibri" panose="020F0502020204030204" pitchFamily="34" charset="0"/>
                <a:ea typeface="Times New Roman" panose="02020603050405020304" pitchFamily="18" charset="0"/>
              </a:rPr>
              <a:t>吻合...</a:t>
            </a:r>
            <a:endParaRPr sz="2000" b="1" strike="noStrike" noProof="1">
              <a:solidFill>
                <a:srgbClr val="15658D"/>
              </a:solidFill>
              <a:latin typeface="Calibri" panose="020F0502020204030204" pitchFamily="34" charset="0"/>
              <a:ea typeface="Times New Roman" panose="02020603050405020304" pitchFamily="18" charset="0"/>
            </a:endParaRPr>
          </a:p>
        </p:txBody>
      </p:sp>
      <p:sp>
        <p:nvSpPr>
          <p:cNvPr id="26" name="Freccia in giù 25"/>
          <p:cNvSpPr/>
          <p:nvPr/>
        </p:nvSpPr>
        <p:spPr>
          <a:xfrm rot="2192837">
            <a:off x="4776788" y="4094163"/>
            <a:ext cx="514350" cy="800100"/>
          </a:xfrm>
          <a:prstGeom prst="downArrow">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strike="noStrike" noProof="1">
              <a:solidFill>
                <a:srgbClr val="FFFFFF"/>
              </a:solidFill>
              <a:latin typeface="Calibri" panose="020F0502020204030204" pitchFamily="34" charset="0"/>
              <a:ea typeface="Times New Roman" panose="02020603050405020304" pitchFamily="18" charset="0"/>
            </a:endParaRPr>
          </a:p>
        </p:txBody>
      </p:sp>
      <p:pic>
        <p:nvPicPr>
          <p:cNvPr id="90119" name="Picture 17" descr="http://www.labiologiaumana.altervista.org/immagini%20sito/ghy.jpg"/>
          <p:cNvPicPr>
            <a:picLocks noChangeAspect="1"/>
          </p:cNvPicPr>
          <p:nvPr/>
        </p:nvPicPr>
        <p:blipFill>
          <a:blip r:embed="rId1"/>
          <a:srcRect t="4996"/>
          <a:stretch>
            <a:fillRect/>
          </a:stretch>
        </p:blipFill>
        <p:spPr>
          <a:xfrm>
            <a:off x="492125" y="1238250"/>
            <a:ext cx="3832225" cy="3260725"/>
          </a:xfrm>
          <a:prstGeom prst="rect">
            <a:avLst/>
          </a:prstGeom>
          <a:noFill/>
          <a:ln w="9525">
            <a:noFill/>
          </a:ln>
        </p:spPr>
      </p:pic>
      <p:grpSp>
        <p:nvGrpSpPr>
          <p:cNvPr id="90120" name="Group 6"/>
          <p:cNvGrpSpPr/>
          <p:nvPr/>
        </p:nvGrpSpPr>
        <p:grpSpPr>
          <a:xfrm>
            <a:off x="76200" y="152400"/>
            <a:ext cx="1341438" cy="701675"/>
            <a:chOff x="4889" y="3734"/>
            <a:chExt cx="845" cy="442"/>
          </a:xfrm>
        </p:grpSpPr>
        <p:sp>
          <p:nvSpPr>
            <p:cNvPr id="90121"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90122"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21" name="Rectangle 2"/>
          <p:cNvSpPr txBox="1">
            <a:spLocks noChangeArrowheads="1"/>
          </p:cNvSpPr>
          <p:nvPr/>
        </p:nvSpPr>
        <p:spPr>
          <a:xfrm>
            <a:off x="0" y="291148"/>
            <a:ext cx="9144000" cy="646113"/>
          </a:xfrm>
          <a:prstGeom prst="rect">
            <a:avLst/>
          </a:prstGeom>
        </p:spPr>
        <p:txBody>
          <a:bodyPr/>
          <a:lstStyle/>
          <a:p>
            <a:pPr lvl="0" algn="ctr" eaLnBrk="1" fontAlgn="base" hangingPunct="1"/>
            <a:r>
              <a:rPr lang="zh-CN" altLang="en-US" sz="4000" b="1" strike="noStrike" noProof="1">
                <a:solidFill>
                  <a:srgbClr val="9966FF"/>
                </a:solidFill>
                <a:effectLst>
                  <a:outerShdw blurRad="38100" dist="38100" dir="2700000">
                    <a:srgbClr val="000000"/>
                  </a:outerShdw>
                </a:effectLst>
                <a:latin typeface="Calibri" panose="020F0502020204030204" pitchFamily="34" charset="0"/>
                <a:ea typeface="宋体" panose="02010600030101010101" pitchFamily="2" charset="-122"/>
                <a:cs typeface="+mn-ea"/>
              </a:rPr>
              <a:t>胰腺手术</a:t>
            </a:r>
            <a:endParaRPr lang="zh-CN" altLang="en-US" sz="4000" b="1" strike="noStrike" noProof="1">
              <a:solidFill>
                <a:srgbClr val="9966FF"/>
              </a:solidFill>
              <a:effectLst>
                <a:outerShdw blurRad="38100" dist="38100" dir="2700000">
                  <a:srgbClr val="000000"/>
                </a:outerShdw>
              </a:effectLst>
              <a:latin typeface="Calibri" panose="020F0502020204030204" pitchFamily="34" charset="0"/>
              <a:ea typeface="宋体" panose="02010600030101010101" pitchFamily="2" charset="-122"/>
              <a:cs typeface="+mn-ea"/>
            </a:endParaRPr>
          </a:p>
        </p:txBody>
      </p:sp>
      <p:pic>
        <p:nvPicPr>
          <p:cNvPr id="22" name="Picture 33"/>
          <p:cNvPicPr>
            <a:picLocks noChangeAspect="1" noChangeArrowheads="1"/>
          </p:cNvPicPr>
          <p:nvPr/>
        </p:nvPicPr>
        <p:blipFill>
          <a:blip r:embed="rId2" cstate="print"/>
          <a:srcRect/>
          <a:stretch>
            <a:fillRect/>
          </a:stretch>
        </p:blipFill>
        <p:spPr bwMode="auto">
          <a:xfrm>
            <a:off x="7796211" y="0"/>
            <a:ext cx="1347789" cy="1011237"/>
          </a:xfrm>
          <a:prstGeom prst="rect">
            <a:avLst/>
          </a:prstGeom>
          <a:ln>
            <a:noFill/>
          </a:ln>
          <a:effectLst>
            <a:softEdge rad="112500"/>
          </a:effectLst>
        </p:spPr>
      </p:pic>
      <p:sp>
        <p:nvSpPr>
          <p:cNvPr id="23" name="Ovale 22"/>
          <p:cNvSpPr/>
          <p:nvPr/>
        </p:nvSpPr>
        <p:spPr>
          <a:xfrm>
            <a:off x="3076575" y="3762375"/>
            <a:ext cx="1114425" cy="695325"/>
          </a:xfrm>
          <a:prstGeom prst="ellipse">
            <a:avLst/>
          </a:prstGeom>
          <a:noFill/>
          <a:ln w="53975" cap="flat" cmpd="sng">
            <a:solidFill>
              <a:srgbClr val="FF0000"/>
            </a:solidFill>
            <a:prstDash val="solid"/>
            <a:round/>
            <a:headEnd type="none" w="med" len="med"/>
            <a:tailEnd type="none" w="med" len="med"/>
          </a:ln>
        </p:spPr>
        <p:txBody>
          <a:bodyPr wrap="none" anchor="t"/>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cxnSp>
        <p:nvCxnSpPr>
          <p:cNvPr id="28" name="Connettore 2 27"/>
          <p:cNvCxnSpPr/>
          <p:nvPr/>
        </p:nvCxnSpPr>
        <p:spPr>
          <a:xfrm flipH="1" flipV="1">
            <a:off x="2857500" y="3209925"/>
            <a:ext cx="609600" cy="590550"/>
          </a:xfrm>
          <a:prstGeom prst="straightConnector1">
            <a:avLst/>
          </a:prstGeom>
          <a:ln w="53975" cap="flat" cmpd="sng">
            <a:solidFill>
              <a:srgbClr val="FF0000"/>
            </a:solidFill>
            <a:prstDash val="solid"/>
            <a:round/>
            <a:headEnd type="none" w="med" len="med"/>
            <a:tailEnd type="arrow" w="med" len="med"/>
          </a:ln>
        </p:spPr>
      </p:cxnSp>
      <p:sp>
        <p:nvSpPr>
          <p:cNvPr id="29" name="CasellaDiTesto 28"/>
          <p:cNvSpPr txBox="1"/>
          <p:nvPr/>
        </p:nvSpPr>
        <p:spPr>
          <a:xfrm>
            <a:off x="5295900" y="4276725"/>
            <a:ext cx="2328545" cy="398780"/>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2000" b="0" i="0" u="none" strike="noStrike" kern="1200" cap="none" spc="0" normalizeH="0" baseline="0" noProof="0" dirty="0">
                <a:ln>
                  <a:noFill/>
                </a:ln>
                <a:solidFill>
                  <a:schemeClr val="tx1"/>
                </a:solidFill>
                <a:effectLst/>
                <a:uLnTx/>
                <a:uFillTx/>
                <a:latin typeface="+mn-lt"/>
                <a:ea typeface="+mn-ea"/>
                <a:cs typeface="+mn-cs"/>
              </a:rPr>
              <a:t>…...可</a:t>
            </a:r>
            <a:r>
              <a:rPr kumimoji="0" lang="zh-CN" altLang="en-GB" sz="2000" b="0" i="0" u="none" strike="noStrike" kern="1200" cap="none" spc="0" normalizeH="0" baseline="0" noProof="0" dirty="0">
                <a:ln>
                  <a:noFill/>
                </a:ln>
                <a:solidFill>
                  <a:schemeClr val="tx1"/>
                </a:solidFill>
                <a:effectLst/>
                <a:uLnTx/>
                <a:uFillTx/>
                <a:latin typeface="+mn-lt"/>
                <a:ea typeface="+mn-ea"/>
                <a:cs typeface="+mn-cs"/>
              </a:rPr>
              <a:t>能会</a:t>
            </a:r>
            <a:r>
              <a:rPr kumimoji="0" lang="en-GB" sz="2000" b="0" i="0" u="none" strike="noStrike" kern="1200" cap="none" spc="0" normalizeH="0" baseline="0" noProof="0" dirty="0">
                <a:ln>
                  <a:noFill/>
                </a:ln>
                <a:solidFill>
                  <a:schemeClr val="tx1"/>
                </a:solidFill>
                <a:effectLst/>
                <a:uLnTx/>
                <a:uFillTx/>
                <a:latin typeface="+mn-lt"/>
                <a:ea typeface="+mn-ea"/>
                <a:cs typeface="+mn-cs"/>
              </a:rPr>
              <a:t>形成瘘管</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30" name="CasellaDiTesto 29"/>
          <p:cNvSpPr txBox="1"/>
          <p:nvPr/>
        </p:nvSpPr>
        <p:spPr>
          <a:xfrm>
            <a:off x="2644140" y="5982970"/>
            <a:ext cx="3855720" cy="457200"/>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2400" b="1" i="0" u="none" strike="noStrike" kern="1200" cap="none" spc="0" normalizeH="0" baseline="0" noProof="0">
                <a:ln>
                  <a:noFill/>
                </a:ln>
                <a:solidFill>
                  <a:schemeClr val="tx1"/>
                </a:solidFill>
                <a:effectLst/>
                <a:uLnTx/>
                <a:uFillTx/>
                <a:latin typeface="+mn-lt"/>
                <a:ea typeface="+mn-ea"/>
                <a:cs typeface="+mn-cs"/>
              </a:rPr>
              <a:t>瘘管可以由泄漏和管</a:t>
            </a:r>
            <a:r>
              <a:rPr kumimoji="0" lang="zh-CN" altLang="en-GB" sz="2400" b="1" i="0" u="none" strike="noStrike" kern="1200" cap="none" spc="0" normalizeH="0" baseline="0" noProof="0">
                <a:ln>
                  <a:noFill/>
                </a:ln>
                <a:solidFill>
                  <a:schemeClr val="tx1"/>
                </a:solidFill>
                <a:effectLst/>
                <a:uLnTx/>
                <a:uFillTx/>
                <a:latin typeface="+mn-lt"/>
                <a:ea typeface="+mn-ea"/>
                <a:cs typeface="+mn-cs"/>
              </a:rPr>
              <a:t>道</a:t>
            </a:r>
            <a:r>
              <a:rPr kumimoji="0" lang="en-GB" sz="2400" b="1" i="0" u="none" strike="noStrike" kern="1200" cap="none" spc="0" normalizeH="0" baseline="0" noProof="0">
                <a:ln>
                  <a:noFill/>
                </a:ln>
                <a:solidFill>
                  <a:schemeClr val="tx1"/>
                </a:solidFill>
                <a:effectLst/>
                <a:uLnTx/>
                <a:uFillTx/>
                <a:latin typeface="+mn-lt"/>
                <a:ea typeface="+mn-ea"/>
                <a:cs typeface="+mn-cs"/>
              </a:rPr>
              <a:t>形成</a:t>
            </a:r>
            <a:endParaRPr kumimoji="0" lang="en-GB" sz="2400" b="1"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4" grpId="0" bldLvl="0" animBg="1"/>
      <p:bldP spid="25" grpId="0" bldLvl="0" animBg="1"/>
      <p:bldP spid="26" grpId="0" animBg="1"/>
      <p:bldP spid="23" grpId="0" animBg="1"/>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5" name="Picture 2050" descr="256"/>
          <p:cNvPicPr>
            <a:picLocks noChangeAspect="1"/>
          </p:cNvPicPr>
          <p:nvPr/>
        </p:nvPicPr>
        <p:blipFill>
          <a:blip r:embed="rId1"/>
          <a:srcRect l="8218" t="5138" r="2321" b="2094"/>
          <a:stretch>
            <a:fillRect/>
          </a:stretch>
        </p:blipFill>
        <p:spPr>
          <a:xfrm>
            <a:off x="2239963" y="1033463"/>
            <a:ext cx="4573587" cy="5651500"/>
          </a:xfrm>
          <a:prstGeom prst="rect">
            <a:avLst/>
          </a:prstGeom>
          <a:noFill/>
          <a:ln w="9525">
            <a:noFill/>
          </a:ln>
        </p:spPr>
      </p:pic>
      <p:grpSp>
        <p:nvGrpSpPr>
          <p:cNvPr id="26626" name="Group 4"/>
          <p:cNvGrpSpPr/>
          <p:nvPr/>
        </p:nvGrpSpPr>
        <p:grpSpPr>
          <a:xfrm>
            <a:off x="76200" y="152400"/>
            <a:ext cx="1341438" cy="701675"/>
            <a:chOff x="4889" y="3734"/>
            <a:chExt cx="845" cy="442"/>
          </a:xfrm>
        </p:grpSpPr>
        <p:sp>
          <p:nvSpPr>
            <p:cNvPr id="26627" name="Rectangle 5"/>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26628" name="Text Box 6"/>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6" name="Rectangle 2"/>
          <p:cNvSpPr>
            <a:spLocks noChangeArrowheads="1"/>
          </p:cNvSpPr>
          <p:nvPr/>
        </p:nvSpPr>
        <p:spPr bwMode="auto">
          <a:xfrm>
            <a:off x="2901950" y="190500"/>
            <a:ext cx="3071813" cy="769938"/>
          </a:xfrm>
          <a:prstGeom prst="rect">
            <a:avLst/>
          </a:prstGeom>
          <a:noFill/>
          <a:ln w="9525">
            <a:noFill/>
            <a:miter lim="800000"/>
          </a:ln>
          <a:effectLst/>
        </p:spPr>
        <p:txBody>
          <a:bodyPr wrap="none">
            <a:spAutoFit/>
          </a:bodyPr>
          <a:lstStyle/>
          <a:p>
            <a:pPr lvl="0" algn="ctr" fontAlgn="base"/>
            <a:r>
              <a:rPr lang="en-US" altLang="zh-CN" sz="44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GLUBRAN</a:t>
            </a:r>
            <a:r>
              <a:rPr lang="en-US" altLang="zh-CN" sz="4000" b="1" strike="noStrike" baseline="30000"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a:t>
            </a:r>
            <a:r>
              <a:rPr lang="en-US" altLang="zh-CN" sz="44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2</a:t>
            </a:r>
            <a:r>
              <a:rPr lang="en-US" altLang="zh-CN" sz="4400" b="1" strike="noStrike" noProof="1">
                <a:solidFill>
                  <a:schemeClr val="accent1"/>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 </a:t>
            </a:r>
            <a:endParaRPr lang="en-US" altLang="zh-CN" sz="4400" b="1" strike="noStrike" noProof="1">
              <a:solidFill>
                <a:schemeClr val="accent1"/>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pic>
        <p:nvPicPr>
          <p:cNvPr id="24581" name="Picture 14" descr="http://www.rayur.com/wp-content/uploads/2012/06/abdominal-organs.jpg"/>
          <p:cNvPicPr>
            <a:picLocks noChangeAspect="1" noChangeArrowheads="1"/>
          </p:cNvPicPr>
          <p:nvPr/>
        </p:nvPicPr>
        <p:blipFill>
          <a:blip r:embed="rId2" cstate="print"/>
          <a:srcRect/>
          <a:stretch>
            <a:fillRect/>
          </a:stretch>
        </p:blipFill>
        <p:spPr bwMode="auto">
          <a:xfrm>
            <a:off x="8170861" y="104775"/>
            <a:ext cx="801689" cy="1019175"/>
          </a:xfrm>
          <a:prstGeom prst="rect">
            <a:avLst/>
          </a:prstGeom>
          <a:ln>
            <a:noFill/>
          </a:ln>
          <a:effectLst>
            <a:softEdge rad="112500"/>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tangolo 21"/>
          <p:cNvSpPr/>
          <p:nvPr/>
        </p:nvSpPr>
        <p:spPr>
          <a:xfrm>
            <a:off x="300038" y="2489200"/>
            <a:ext cx="1266825" cy="431800"/>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strike="noStrike" noProof="1">
              <a:solidFill>
                <a:srgbClr val="FFFFFF"/>
              </a:solidFill>
              <a:latin typeface="Calibri" panose="020F0502020204030204" pitchFamily="34" charset="0"/>
              <a:ea typeface="Times New Roman" panose="02020603050405020304" pitchFamily="18" charset="0"/>
            </a:endParaRPr>
          </a:p>
        </p:txBody>
      </p:sp>
      <p:sp>
        <p:nvSpPr>
          <p:cNvPr id="21" name="Rettangolo 20"/>
          <p:cNvSpPr/>
          <p:nvPr/>
        </p:nvSpPr>
        <p:spPr>
          <a:xfrm>
            <a:off x="290513" y="3575050"/>
            <a:ext cx="1266825" cy="431800"/>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strike="noStrike" noProof="1">
              <a:solidFill>
                <a:srgbClr val="FFFFFF"/>
              </a:solidFill>
              <a:latin typeface="Calibri" panose="020F0502020204030204" pitchFamily="34" charset="0"/>
              <a:ea typeface="Times New Roman" panose="02020603050405020304" pitchFamily="18" charset="0"/>
            </a:endParaRPr>
          </a:p>
        </p:txBody>
      </p:sp>
      <p:sp>
        <p:nvSpPr>
          <p:cNvPr id="16" name="Rettangolo 15"/>
          <p:cNvSpPr/>
          <p:nvPr/>
        </p:nvSpPr>
        <p:spPr>
          <a:xfrm>
            <a:off x="306388" y="5437188"/>
            <a:ext cx="1266825" cy="43180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strike="noStrike" noProof="1">
              <a:solidFill>
                <a:srgbClr val="FFFFFF"/>
              </a:solidFill>
              <a:latin typeface="Calibri" panose="020F0502020204030204" pitchFamily="34" charset="0"/>
              <a:ea typeface="Times New Roman" panose="02020603050405020304" pitchFamily="18" charset="0"/>
            </a:endParaRPr>
          </a:p>
        </p:txBody>
      </p:sp>
      <p:sp>
        <p:nvSpPr>
          <p:cNvPr id="92164" name="Rectangle 11"/>
          <p:cNvSpPr/>
          <p:nvPr/>
        </p:nvSpPr>
        <p:spPr>
          <a:xfrm>
            <a:off x="69850" y="2954338"/>
            <a:ext cx="0" cy="88900"/>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92165" name="Rectangle 14"/>
          <p:cNvSpPr/>
          <p:nvPr/>
        </p:nvSpPr>
        <p:spPr>
          <a:xfrm>
            <a:off x="80963" y="2936875"/>
            <a:ext cx="0" cy="88900"/>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17" name="CasellaDiTesto 16"/>
          <p:cNvSpPr txBox="1"/>
          <p:nvPr/>
        </p:nvSpPr>
        <p:spPr>
          <a:xfrm>
            <a:off x="827088" y="361950"/>
            <a:ext cx="7302500" cy="642620"/>
          </a:xfrm>
          <a:prstGeom prst="rect">
            <a:avLst/>
          </a:prstGeom>
          <a:noFill/>
        </p:spPr>
        <p:txBody>
          <a:bodyPr>
            <a:spAutoFit/>
          </a:bodyPr>
          <a:lstStyle/>
          <a:p>
            <a:pPr marL="0" marR="0" lvl="0" indent="0" algn="ctr" defTabSz="914400" rtl="0" eaLnBrk="0" fontAlgn="auto" latinLnBrk="0" hangingPunct="0">
              <a:lnSpc>
                <a:spcPts val="4000"/>
              </a:lnSpc>
              <a:spcBef>
                <a:spcPts val="0"/>
              </a:spcBef>
              <a:spcAft>
                <a:spcPts val="0"/>
              </a:spcAft>
              <a:buClrTx/>
              <a:buSzTx/>
              <a:buFontTx/>
              <a:buNone/>
              <a:defRPr/>
            </a:pPr>
            <a:r>
              <a:rPr kumimoji="0" lang="en-GB" sz="4000" b="1" i="0" u="none" strike="noStrike" kern="1200" cap="none" spc="0" normalizeH="0" baseline="0" noProof="0" dirty="0">
                <a:ln>
                  <a:noFill/>
                </a:ln>
                <a:solidFill>
                  <a:srgbClr val="9966FF"/>
                </a:solidFill>
                <a:effectLst>
                  <a:outerShdw blurRad="38100" dist="38100" dir="2700000" algn="tl">
                    <a:srgbClr val="000000">
                      <a:alpha val="43137"/>
                    </a:srgbClr>
                  </a:outerShdw>
                </a:effectLst>
                <a:uLnTx/>
                <a:uFillTx/>
                <a:latin typeface="+mn-lt"/>
                <a:ea typeface="+mn-ea"/>
                <a:cs typeface="+mn-cs"/>
              </a:rPr>
              <a:t>术后</a:t>
            </a:r>
            <a:r>
              <a:rPr kumimoji="0" lang="en-GB" sz="4000" b="1" i="0" u="sng" strike="noStrike" kern="1200" cap="none" spc="0" normalizeH="0" baseline="0" noProof="0" dirty="0">
                <a:ln>
                  <a:noFill/>
                </a:ln>
                <a:solidFill>
                  <a:srgbClr val="9966FF"/>
                </a:solidFill>
                <a:effectLst>
                  <a:outerShdw blurRad="38100" dist="38100" dir="2700000" algn="tl">
                    <a:srgbClr val="000000">
                      <a:alpha val="43137"/>
                    </a:srgbClr>
                  </a:outerShdw>
                </a:effectLst>
                <a:uLnTx/>
                <a:uFillTx/>
                <a:latin typeface="+mn-lt"/>
                <a:ea typeface="+mn-ea"/>
                <a:cs typeface="+mn-cs"/>
              </a:rPr>
              <a:t>胰</a:t>
            </a:r>
            <a:r>
              <a:rPr kumimoji="0" lang="en-GB" sz="4000" b="1" i="0" u="none" strike="noStrike" kern="1200" cap="none" spc="0" normalizeH="0" baseline="0" noProof="0" dirty="0">
                <a:ln>
                  <a:noFill/>
                </a:ln>
                <a:solidFill>
                  <a:srgbClr val="9966FF"/>
                </a:solidFill>
                <a:effectLst>
                  <a:outerShdw blurRad="38100" dist="38100" dir="2700000" algn="tl">
                    <a:srgbClr val="000000">
                      <a:alpha val="43137"/>
                    </a:srgbClr>
                  </a:outerShdw>
                </a:effectLst>
                <a:uLnTx/>
                <a:uFillTx/>
                <a:latin typeface="+mn-lt"/>
                <a:ea typeface="+mn-ea"/>
                <a:cs typeface="+mn-cs"/>
              </a:rPr>
              <a:t>瘘</a:t>
            </a:r>
            <a:endParaRPr kumimoji="0" lang="en-GB" sz="4000" b="1" i="0" u="none" strike="noStrike" kern="1200" cap="none" spc="0" normalizeH="0" baseline="0" noProof="0" dirty="0">
              <a:ln>
                <a:noFill/>
              </a:ln>
              <a:solidFill>
                <a:srgbClr val="9966FF"/>
              </a:solidFill>
              <a:effectLst>
                <a:outerShdw blurRad="38100" dist="38100" dir="2700000" algn="tl">
                  <a:srgbClr val="000000">
                    <a:alpha val="43137"/>
                  </a:srgbClr>
                </a:outerShdw>
              </a:effectLst>
              <a:uLnTx/>
              <a:uFillTx/>
              <a:latin typeface="+mn-lt"/>
              <a:ea typeface="+mn-ea"/>
              <a:cs typeface="+mn-cs"/>
            </a:endParaRPr>
          </a:p>
        </p:txBody>
      </p:sp>
      <p:sp>
        <p:nvSpPr>
          <p:cNvPr id="15" name="Rettangolo 14"/>
          <p:cNvSpPr/>
          <p:nvPr/>
        </p:nvSpPr>
        <p:spPr>
          <a:xfrm>
            <a:off x="338138" y="2463800"/>
            <a:ext cx="8682037" cy="3386455"/>
          </a:xfrm>
          <a:prstGeom prst="rect">
            <a:avLst/>
          </a:prstGeom>
          <a:noFill/>
          <a:ln w="9525">
            <a:noFill/>
          </a:ln>
        </p:spPr>
        <p:txBody>
          <a:bodyPr anchor="t">
            <a:spAutoFit/>
          </a:bodyPr>
          <a:lstStyle/>
          <a:p>
            <a:pPr lvl="0" indent="0" eaLnBrk="0" hangingPunct="0"/>
            <a:r>
              <a:rPr lang="en-US" altLang="en-GB" b="1" dirty="0">
                <a:latin typeface="Calibri" panose="020F0502020204030204" pitchFamily="34" charset="0"/>
                <a:ea typeface="Arial" panose="020B0604020202020204" pitchFamily="34" charset="0"/>
              </a:rPr>
              <a:t> </a:t>
            </a:r>
            <a:r>
              <a:rPr lang="en-GB" altLang="x-none" b="1" dirty="0">
                <a:latin typeface="Calibri" panose="020F0502020204030204" pitchFamily="34" charset="0"/>
                <a:ea typeface="Arial" panose="020B0604020202020204" pitchFamily="34" charset="0"/>
              </a:rPr>
              <a:t>A</a:t>
            </a:r>
            <a:r>
              <a:rPr lang="zh-CN" altLang="en-GB" b="1" dirty="0">
                <a:latin typeface="Calibri" panose="020F0502020204030204" pitchFamily="34" charset="0"/>
                <a:ea typeface="宋体" panose="02010600030101010101" pitchFamily="2" charset="-122"/>
              </a:rPr>
              <a:t>级  </a:t>
            </a:r>
            <a:r>
              <a:rPr lang="en-GB" altLang="x-none" b="1" dirty="0">
                <a:latin typeface="Calibri" panose="020F0502020204030204" pitchFamily="34" charset="0"/>
                <a:ea typeface="Arial" panose="020B0604020202020204" pitchFamily="34" charset="0"/>
              </a:rPr>
              <a:t>:</a:t>
            </a:r>
            <a:r>
              <a:rPr lang="en-GB" altLang="x-none" dirty="0">
                <a:latin typeface="Calibri" panose="020F0502020204030204" pitchFamily="34" charset="0"/>
                <a:ea typeface="Arial" panose="020B0604020202020204" pitchFamily="34" charset="0"/>
              </a:rPr>
              <a:t>      不涉及任何特殊手术，不会明显改变术后住院时间</a:t>
            </a:r>
            <a:r>
              <a:rPr lang="zh-CN" altLang="en-GB" dirty="0">
                <a:latin typeface="Calibri" panose="020F0502020204030204" pitchFamily="34" charset="0"/>
                <a:ea typeface="宋体" panose="02010600030101010101" pitchFamily="2" charset="-122"/>
              </a:rPr>
              <a:t>、</a:t>
            </a:r>
            <a:endParaRPr lang="zh-CN" altLang="en-GB" dirty="0">
              <a:latin typeface="Calibri" panose="020F0502020204030204" pitchFamily="34" charset="0"/>
              <a:ea typeface="宋体" panose="02010600030101010101" pitchFamily="2" charset="-122"/>
            </a:endParaRPr>
          </a:p>
          <a:p>
            <a:pPr lvl="0" indent="0" eaLnBrk="0" hangingPunct="0"/>
            <a:endParaRPr lang="zh-CN" altLang="en-GB" b="1" dirty="0">
              <a:latin typeface="Calibri" panose="020F0502020204030204" pitchFamily="34" charset="0"/>
              <a:ea typeface="宋体" panose="02010600030101010101" pitchFamily="2" charset="-122"/>
            </a:endParaRPr>
          </a:p>
          <a:p>
            <a:pPr lvl="0" indent="0" eaLnBrk="0" hangingPunct="0"/>
            <a:endParaRPr lang="zh-CN" altLang="en-GB" b="1" dirty="0">
              <a:latin typeface="Calibri" panose="020F0502020204030204" pitchFamily="34" charset="0"/>
              <a:ea typeface="宋体" panose="02010600030101010101" pitchFamily="2" charset="-122"/>
            </a:endParaRPr>
          </a:p>
          <a:p>
            <a:pPr lvl="0" indent="0" eaLnBrk="0" hangingPunct="0"/>
            <a:r>
              <a:rPr lang="zh-CN" altLang="en-GB" b="1" dirty="0">
                <a:latin typeface="Calibri" panose="020F0502020204030204" pitchFamily="34" charset="0"/>
                <a:ea typeface="宋体" panose="02010600030101010101" pitchFamily="2" charset="-122"/>
              </a:rPr>
              <a:t>B级  ：     延长住院时间</a:t>
            </a:r>
            <a:endParaRPr lang="en-GB" altLang="x-none" dirty="0">
              <a:latin typeface="Calibri" panose="020F0502020204030204" pitchFamily="34" charset="0"/>
              <a:ea typeface="Arial" panose="020B0604020202020204" pitchFamily="34" charset="0"/>
            </a:endParaRPr>
          </a:p>
          <a:p>
            <a:pPr lvl="0" indent="0" eaLnBrk="0" hangingPunct="0"/>
            <a:r>
              <a:rPr lang="en-GB" altLang="x-none" dirty="0">
                <a:latin typeface="Calibri" panose="020F0502020204030204" pitchFamily="34" charset="0"/>
                <a:ea typeface="Arial" panose="020B0604020202020204" pitchFamily="34" charset="0"/>
              </a:rPr>
              <a:t>		</a:t>
            </a:r>
            <a:r>
              <a:rPr lang="zh-CN" altLang="en-GB" dirty="0">
                <a:latin typeface="Calibri" panose="020F0502020204030204" pitchFamily="34" charset="0"/>
                <a:ea typeface="宋体" panose="02010600030101010101" pitchFamily="2" charset="-122"/>
              </a:rPr>
              <a:t>较长的外科引流</a:t>
            </a:r>
            <a:endParaRPr lang="zh-CN" altLang="en-GB" dirty="0">
              <a:latin typeface="Calibri" panose="020F0502020204030204" pitchFamily="34" charset="0"/>
              <a:ea typeface="宋体" panose="02010600030101010101" pitchFamily="2" charset="-122"/>
            </a:endParaRPr>
          </a:p>
          <a:p>
            <a:pPr lvl="0" indent="0" eaLnBrk="0" hangingPunct="0"/>
            <a:r>
              <a:rPr lang="en-GB" altLang="x-none" dirty="0">
                <a:latin typeface="Calibri" panose="020F0502020204030204" pitchFamily="34" charset="0"/>
                <a:ea typeface="Arial" panose="020B0604020202020204" pitchFamily="34" charset="0"/>
              </a:rPr>
              <a:t>			可能需要额外的排水					                        抗生素治疗</a:t>
            </a:r>
            <a:endParaRPr lang="en-GB" altLang="x-none" dirty="0">
              <a:latin typeface="Calibri" panose="020F0502020204030204" pitchFamily="34" charset="0"/>
              <a:ea typeface="Arial" panose="020B0604020202020204" pitchFamily="34" charset="0"/>
            </a:endParaRPr>
          </a:p>
          <a:p>
            <a:pPr lvl="0" indent="0" eaLnBrk="0" hangingPunct="0"/>
            <a:r>
              <a:rPr lang="en-GB" altLang="x-none" dirty="0">
                <a:latin typeface="Calibri" panose="020F0502020204030204" pitchFamily="34" charset="0"/>
                <a:ea typeface="Arial" panose="020B0604020202020204" pitchFamily="34" charset="0"/>
              </a:rPr>
              <a:t>					人工营养</a:t>
            </a:r>
            <a:endParaRPr lang="en-GB" altLang="x-none" dirty="0">
              <a:latin typeface="Calibri" panose="020F0502020204030204" pitchFamily="34" charset="0"/>
              <a:ea typeface="Arial" panose="020B0604020202020204" pitchFamily="34" charset="0"/>
            </a:endParaRPr>
          </a:p>
          <a:p>
            <a:pPr lvl="0" indent="0" eaLnBrk="0" hangingPunct="0"/>
            <a:r>
              <a:rPr lang="en-GB" altLang="x-none" b="1" dirty="0">
                <a:latin typeface="Calibri" panose="020F0502020204030204" pitchFamily="34" charset="0"/>
                <a:ea typeface="Arial" panose="020B0604020202020204" pitchFamily="34" charset="0"/>
              </a:rPr>
              <a:t> C</a:t>
            </a:r>
            <a:r>
              <a:rPr lang="zh-CN" altLang="en-GB" b="1" dirty="0">
                <a:latin typeface="Calibri" panose="020F0502020204030204" pitchFamily="34" charset="0"/>
                <a:ea typeface="宋体" panose="02010600030101010101" pitchFamily="2" charset="-122"/>
              </a:rPr>
              <a:t>级  </a:t>
            </a:r>
            <a:r>
              <a:rPr lang="en-GB" altLang="x-none" b="1" dirty="0">
                <a:latin typeface="Calibri" panose="020F0502020204030204" pitchFamily="34" charset="0"/>
                <a:ea typeface="Arial" panose="020B0604020202020204" pitchFamily="34" charset="0"/>
              </a:rPr>
              <a:t>: </a:t>
            </a:r>
            <a:r>
              <a:rPr lang="en-GB" altLang="x-none" dirty="0">
                <a:latin typeface="Calibri" panose="020F0502020204030204" pitchFamily="34" charset="0"/>
                <a:ea typeface="Arial" panose="020B0604020202020204" pitchFamily="34" charset="0"/>
              </a:rPr>
              <a:t>      需要新的外科手术</a:t>
            </a:r>
            <a:r>
              <a:rPr lang="zh-CN" altLang="en-GB" dirty="0">
                <a:latin typeface="Calibri" panose="020F0502020204030204" pitchFamily="34" charset="0"/>
                <a:ea typeface="宋体" panose="02010600030101010101" pitchFamily="2" charset="-122"/>
              </a:rPr>
              <a:t>来</a:t>
            </a:r>
            <a:r>
              <a:rPr lang="en-GB" altLang="x-none" dirty="0">
                <a:latin typeface="Calibri" panose="020F0502020204030204" pitchFamily="34" charset="0"/>
                <a:ea typeface="Arial" panose="020B0604020202020204" pitchFamily="34" charset="0"/>
              </a:rPr>
              <a:t>治疗并发症</a:t>
            </a:r>
            <a:endParaRPr lang="en-GB" altLang="x-none" dirty="0">
              <a:latin typeface="Calibri" panose="020F0502020204030204" pitchFamily="34" charset="0"/>
              <a:ea typeface="Arial" panose="020B0604020202020204" pitchFamily="34" charset="0"/>
            </a:endParaRPr>
          </a:p>
        </p:txBody>
      </p:sp>
      <p:pic>
        <p:nvPicPr>
          <p:cNvPr id="20492" name="Picture 33"/>
          <p:cNvPicPr>
            <a:picLocks noChangeAspect="1" noChangeArrowheads="1"/>
          </p:cNvPicPr>
          <p:nvPr/>
        </p:nvPicPr>
        <p:blipFill>
          <a:blip r:embed="rId1" cstate="print"/>
          <a:srcRect/>
          <a:stretch>
            <a:fillRect/>
          </a:stretch>
        </p:blipFill>
        <p:spPr bwMode="auto">
          <a:xfrm>
            <a:off x="7796211" y="0"/>
            <a:ext cx="1347789" cy="1011237"/>
          </a:xfrm>
          <a:prstGeom prst="rect">
            <a:avLst/>
          </a:prstGeom>
          <a:ln>
            <a:noFill/>
          </a:ln>
          <a:effectLst>
            <a:softEdge rad="112500"/>
          </a:effectLst>
        </p:spPr>
      </p:pic>
      <p:sp>
        <p:nvSpPr>
          <p:cNvPr id="19466" name="CasellaDiTesto 11"/>
          <p:cNvSpPr txBox="1">
            <a:spLocks noChangeArrowheads="1"/>
          </p:cNvSpPr>
          <p:nvPr/>
        </p:nvSpPr>
        <p:spPr bwMode="auto">
          <a:xfrm>
            <a:off x="952500" y="1622425"/>
            <a:ext cx="7258050" cy="521970"/>
          </a:xfrm>
          <a:prstGeom prst="rect">
            <a:avLst/>
          </a:prstGeom>
          <a:solidFill>
            <a:srgbClr val="CC99FF"/>
          </a:solidFill>
          <a:ln w="28575">
            <a:noFill/>
            <a:miter lim="800000"/>
          </a:ln>
          <a:effectLst>
            <a:outerShdw blurRad="50800" dist="38100" dir="2700000" algn="tl" rotWithShape="0">
              <a:prstClr val="black">
                <a:alpha val="40000"/>
              </a:prst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28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文献报道的平均发病率：7％</a:t>
            </a:r>
            <a:endParaRPr kumimoji="0" lang="en-GB" sz="28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grpSp>
        <p:nvGrpSpPr>
          <p:cNvPr id="92170" name="Group 6"/>
          <p:cNvGrpSpPr/>
          <p:nvPr/>
        </p:nvGrpSpPr>
        <p:grpSpPr>
          <a:xfrm>
            <a:off x="76200" y="152400"/>
            <a:ext cx="1341438" cy="701675"/>
            <a:chOff x="4889" y="3734"/>
            <a:chExt cx="845" cy="442"/>
          </a:xfrm>
        </p:grpSpPr>
        <p:sp>
          <p:nvSpPr>
            <p:cNvPr id="92171"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92172"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1"/>
          <p:cNvSpPr/>
          <p:nvPr/>
        </p:nvSpPr>
        <p:spPr>
          <a:xfrm>
            <a:off x="69850" y="3321050"/>
            <a:ext cx="0" cy="88900"/>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94210" name="Rectangle 14"/>
          <p:cNvSpPr/>
          <p:nvPr/>
        </p:nvSpPr>
        <p:spPr>
          <a:xfrm>
            <a:off x="80963" y="3303588"/>
            <a:ext cx="0" cy="88900"/>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11" name="CasellaDiTesto 10"/>
          <p:cNvSpPr txBox="1"/>
          <p:nvPr/>
        </p:nvSpPr>
        <p:spPr>
          <a:xfrm>
            <a:off x="729615" y="3303588"/>
            <a:ext cx="7467600" cy="1497330"/>
          </a:xfrm>
          <a:prstGeom prst="rect">
            <a:avLst/>
          </a:prstGeom>
          <a:noFill/>
          <a:ln w="9525">
            <a:noFill/>
          </a:ln>
        </p:spPr>
        <p:txBody>
          <a:bodyPr anchor="t">
            <a:spAutoFit/>
          </a:bodyPr>
          <a:lstStyle/>
          <a:p>
            <a:pPr marL="266700" lvl="0" indent="-266700" eaLnBrk="0" hangingPunct="0">
              <a:buChar char="-"/>
            </a:pPr>
            <a:r>
              <a:rPr lang="zh-CN" altLang="en-GB" sz="3200" b="1" dirty="0">
                <a:latin typeface="Calibri" panose="020F0502020204030204" pitchFamily="34" charset="0"/>
                <a:ea typeface="宋体" panose="02010600030101010101" pitchFamily="2" charset="-122"/>
              </a:rPr>
              <a:t>可</a:t>
            </a:r>
            <a:r>
              <a:rPr lang="en-GB" altLang="x-none" sz="3200" b="1" dirty="0">
                <a:latin typeface="Calibri" panose="020F0502020204030204" pitchFamily="34" charset="0"/>
                <a:ea typeface="Times New Roman" panose="02020603050405020304" pitchFamily="18" charset="0"/>
              </a:rPr>
              <a:t>预防</a:t>
            </a:r>
            <a:r>
              <a:rPr lang="en-GB" altLang="x-none" sz="2800" b="1" dirty="0">
                <a:latin typeface="Calibri" panose="020F0502020204030204" pitchFamily="34" charset="0"/>
                <a:ea typeface="Times New Roman" panose="02020603050405020304" pitchFamily="18" charset="0"/>
              </a:rPr>
              <a:t>术后胰瘘的形成</a:t>
            </a:r>
            <a:endParaRPr lang="en-GB" altLang="x-none" sz="2800" b="1" dirty="0">
              <a:latin typeface="Calibri" panose="020F0502020204030204" pitchFamily="34" charset="0"/>
              <a:ea typeface="Times New Roman" panose="02020603050405020304" pitchFamily="18" charset="0"/>
            </a:endParaRPr>
          </a:p>
          <a:p>
            <a:pPr marL="266700" lvl="0" indent="-266700" eaLnBrk="0" hangingPunct="0"/>
            <a:endParaRPr lang="en-GB" altLang="x-none" sz="2800" b="1" dirty="0">
              <a:latin typeface="Calibri" panose="020F0502020204030204" pitchFamily="34" charset="0"/>
              <a:ea typeface="Times New Roman" panose="02020603050405020304" pitchFamily="18" charset="0"/>
            </a:endParaRPr>
          </a:p>
          <a:p>
            <a:pPr marL="266700" lvl="0" indent="-266700" eaLnBrk="0" hangingPunct="0">
              <a:buChar char="-"/>
            </a:pPr>
            <a:r>
              <a:rPr lang="zh-CN" altLang="en-GB" sz="2800" b="1" dirty="0">
                <a:latin typeface="Calibri" panose="020F0502020204030204" pitchFamily="34" charset="0"/>
                <a:ea typeface="宋体" panose="02010600030101010101" pitchFamily="2" charset="-122"/>
              </a:rPr>
              <a:t>可</a:t>
            </a:r>
            <a:r>
              <a:rPr lang="en-GB" altLang="x-none" sz="2800" b="1" dirty="0">
                <a:latin typeface="Calibri" panose="020F0502020204030204" pitchFamily="34" charset="0"/>
                <a:ea typeface="Times New Roman" panose="02020603050405020304" pitchFamily="18" charset="0"/>
              </a:rPr>
              <a:t>用</a:t>
            </a:r>
            <a:r>
              <a:rPr lang="zh-CN" altLang="en-GB" sz="2800" b="1" dirty="0">
                <a:latin typeface="Calibri" panose="020F0502020204030204" pitchFamily="34" charset="0"/>
                <a:ea typeface="宋体" panose="02010600030101010101" pitchFamily="2" charset="-122"/>
              </a:rPr>
              <a:t>作胰管</a:t>
            </a:r>
            <a:r>
              <a:rPr lang="en-GB" altLang="x-none" sz="2800" b="1" dirty="0">
                <a:latin typeface="Calibri" panose="020F0502020204030204" pitchFamily="34" charset="0"/>
                <a:ea typeface="Times New Roman" panose="02020603050405020304" pitchFamily="18" charset="0"/>
              </a:rPr>
              <a:t>的</a:t>
            </a:r>
            <a:r>
              <a:rPr lang="en-GB" altLang="x-none" sz="3200" b="1" dirty="0">
                <a:latin typeface="Calibri" panose="020F0502020204030204" pitchFamily="34" charset="0"/>
                <a:ea typeface="Times New Roman" panose="02020603050405020304" pitchFamily="18" charset="0"/>
              </a:rPr>
              <a:t>化学封闭</a:t>
            </a:r>
            <a:r>
              <a:rPr lang="en-GB" altLang="x-none" sz="2800" b="1" dirty="0">
                <a:latin typeface="Calibri" panose="020F0502020204030204" pitchFamily="34" charset="0"/>
                <a:ea typeface="Times New Roman" panose="02020603050405020304" pitchFamily="18" charset="0"/>
              </a:rPr>
              <a:t>的填料</a:t>
            </a:r>
            <a:endParaRPr lang="en-GB" altLang="x-none" sz="2800" b="1" dirty="0">
              <a:latin typeface="Calibri" panose="020F0502020204030204" pitchFamily="34" charset="0"/>
              <a:ea typeface="Times New Roman" panose="02020603050405020304" pitchFamily="18" charset="0"/>
            </a:endParaRPr>
          </a:p>
        </p:txBody>
      </p:sp>
      <p:sp>
        <p:nvSpPr>
          <p:cNvPr id="14" name="CasellaDiTesto 3"/>
          <p:cNvSpPr txBox="1">
            <a:spLocks noChangeArrowheads="1"/>
          </p:cNvSpPr>
          <p:nvPr/>
        </p:nvSpPr>
        <p:spPr bwMode="auto">
          <a:xfrm>
            <a:off x="0" y="439712"/>
            <a:ext cx="9144000" cy="2291715"/>
          </a:xfrm>
          <a:prstGeom prst="rect">
            <a:avLst/>
          </a:prstGeom>
          <a:noFill/>
          <a:ln w="38100">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4400" b="1" i="0" u="none" strike="noStrike" kern="1200" cap="none" spc="0" normalizeH="0" baseline="0" noProof="0" dirty="0">
                <a:ln>
                  <a:noFill/>
                </a:ln>
                <a:solidFill>
                  <a:srgbClr val="002776"/>
                </a:solidFill>
                <a:effectLst/>
                <a:uLnTx/>
                <a:uFillTx/>
                <a:latin typeface="+mn-lt"/>
                <a:ea typeface="+mn-ea"/>
                <a:cs typeface="+mn-cs"/>
              </a:rPr>
              <a:t> 使用原则：</a:t>
            </a:r>
            <a:endParaRPr kumimoji="0" lang="en-GB" sz="4400" b="1" i="0" u="none" strike="noStrike" kern="1200" cap="none" spc="0" normalizeH="0" baseline="0" noProof="0" dirty="0">
              <a:ln>
                <a:noFill/>
              </a:ln>
              <a:solidFill>
                <a:srgbClr val="002776"/>
              </a:solidFill>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GB" sz="5000" b="1" i="0" u="none" strike="noStrike" kern="1200" cap="none" spc="0" normalizeH="0" baseline="0" noProof="0" dirty="0">
                <a:ln>
                  <a:noFill/>
                </a:ln>
                <a:solidFill>
                  <a:srgbClr val="9966FF"/>
                </a:solidFill>
                <a:effectLst>
                  <a:outerShdw blurRad="38100" dist="38100" dir="2700000" algn="tl">
                    <a:srgbClr val="000000">
                      <a:alpha val="43137"/>
                    </a:srgbClr>
                  </a:outerShdw>
                </a:effectLst>
                <a:uLnTx/>
                <a:uFillTx/>
                <a:latin typeface="+mn-lt"/>
                <a:ea typeface="+mn-ea"/>
                <a:cs typeface="+mn-cs"/>
              </a:rPr>
              <a:t>GLUBRAN 2 </a:t>
            </a:r>
            <a:r>
              <a:rPr kumimoji="0" lang="zh-CN" altLang="en-GB" sz="5000" b="1" i="0" u="none" strike="noStrike" kern="1200" cap="none" spc="0" normalizeH="0" baseline="0" noProof="0" dirty="0">
                <a:ln>
                  <a:noFill/>
                </a:ln>
                <a:solidFill>
                  <a:srgbClr val="9966FF"/>
                </a:solidFill>
                <a:effectLst>
                  <a:outerShdw blurRad="38100" dist="38100" dir="2700000" algn="tl">
                    <a:srgbClr val="000000">
                      <a:alpha val="43137"/>
                    </a:srgbClr>
                  </a:outerShdw>
                </a:effectLst>
                <a:uLnTx/>
                <a:uFillTx/>
                <a:latin typeface="+mn-lt"/>
                <a:ea typeface="+mn-ea"/>
                <a:cs typeface="+mn-cs"/>
              </a:rPr>
              <a:t>作为</a:t>
            </a:r>
            <a:endParaRPr kumimoji="0" lang="zh-CN" altLang="en-GB" sz="5000" b="1" i="0" u="none" strike="noStrike" kern="1200" cap="none" spc="0" normalizeH="0" baseline="0" noProof="0" dirty="0">
              <a:ln>
                <a:noFill/>
              </a:ln>
              <a:solidFill>
                <a:srgbClr val="9966FF"/>
              </a:solidFill>
              <a:effectLst>
                <a:outerShdw blurRad="38100" dist="38100" dir="2700000" algn="tl">
                  <a:srgbClr val="000000">
                    <a:alpha val="43137"/>
                  </a:srgbClr>
                </a:outerShdw>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GB" sz="5000" b="1" i="0" u="none" strike="noStrike" kern="1200" cap="none" spc="0" normalizeH="0" baseline="0" noProof="0" dirty="0">
                <a:ln>
                  <a:noFill/>
                </a:ln>
                <a:solidFill>
                  <a:srgbClr val="9966FF"/>
                </a:solidFill>
                <a:effectLst>
                  <a:outerShdw blurRad="38100" dist="38100" dir="2700000" algn="tl">
                    <a:srgbClr val="000000">
                      <a:alpha val="43137"/>
                    </a:srgbClr>
                  </a:outerShdw>
                </a:effectLst>
                <a:uLnTx/>
                <a:uFillTx/>
                <a:latin typeface="+mn-lt"/>
                <a:ea typeface="+mn-ea"/>
                <a:cs typeface="+mn-cs"/>
              </a:rPr>
              <a:t>密封剂和填充剂</a:t>
            </a:r>
            <a:endParaRPr kumimoji="0" lang="en-GB" sz="5000" b="1" i="0" u="none" strike="noStrike" kern="1200" cap="none" spc="0" normalizeH="0" baseline="0" noProof="0" dirty="0">
              <a:ln>
                <a:noFill/>
              </a:ln>
              <a:solidFill>
                <a:srgbClr val="9966FF"/>
              </a:solidFill>
              <a:effectLst>
                <a:outerShdw blurRad="38100" dist="38100" dir="2700000" algn="tl">
                  <a:srgbClr val="000000">
                    <a:alpha val="43137"/>
                  </a:srgbClr>
                </a:outerShdw>
              </a:effectLst>
              <a:uLnTx/>
              <a:uFillTx/>
              <a:latin typeface="+mn-lt"/>
              <a:ea typeface="+mn-ea"/>
              <a:cs typeface="+mn-cs"/>
            </a:endParaRPr>
          </a:p>
        </p:txBody>
      </p:sp>
      <p:pic>
        <p:nvPicPr>
          <p:cNvPr id="16" name="Picture 33"/>
          <p:cNvPicPr>
            <a:picLocks noChangeAspect="1" noChangeArrowheads="1"/>
          </p:cNvPicPr>
          <p:nvPr/>
        </p:nvPicPr>
        <p:blipFill>
          <a:blip r:embed="rId1" cstate="print"/>
          <a:srcRect/>
          <a:stretch>
            <a:fillRect/>
          </a:stretch>
        </p:blipFill>
        <p:spPr bwMode="auto">
          <a:xfrm>
            <a:off x="7796211" y="0"/>
            <a:ext cx="1347789" cy="1011237"/>
          </a:xfrm>
          <a:prstGeom prst="rect">
            <a:avLst/>
          </a:prstGeom>
          <a:ln>
            <a:noFill/>
          </a:ln>
          <a:effectLst>
            <a:softEdge rad="112500"/>
          </a:effectLst>
        </p:spPr>
      </p:pic>
      <p:grpSp>
        <p:nvGrpSpPr>
          <p:cNvPr id="94214" name="Group 6"/>
          <p:cNvGrpSpPr/>
          <p:nvPr/>
        </p:nvGrpSpPr>
        <p:grpSpPr>
          <a:xfrm>
            <a:off x="76200" y="152400"/>
            <a:ext cx="1341438" cy="701675"/>
            <a:chOff x="4889" y="3734"/>
            <a:chExt cx="845" cy="442"/>
          </a:xfrm>
        </p:grpSpPr>
        <p:sp>
          <p:nvSpPr>
            <p:cNvPr id="94215"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94216"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bwMode="auto">
          <a:xfrm>
            <a:off x="457200" y="2390775"/>
            <a:ext cx="8229600" cy="1800225"/>
          </a:xfrm>
          <a:prstGeom prst="rect">
            <a:avLst/>
          </a:prstGeom>
          <a:solidFill>
            <a:schemeClr val="bg1"/>
          </a:solidFill>
          <a:ln w="381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pic>
        <p:nvPicPr>
          <p:cNvPr id="22531" name="Picture 33"/>
          <p:cNvPicPr>
            <a:picLocks noChangeAspect="1" noChangeArrowheads="1"/>
          </p:cNvPicPr>
          <p:nvPr/>
        </p:nvPicPr>
        <p:blipFill>
          <a:blip r:embed="rId1" cstate="print"/>
          <a:srcRect/>
          <a:stretch>
            <a:fillRect/>
          </a:stretch>
        </p:blipFill>
        <p:spPr bwMode="auto">
          <a:xfrm>
            <a:off x="7796211" y="0"/>
            <a:ext cx="1347789" cy="1011237"/>
          </a:xfrm>
          <a:prstGeom prst="rect">
            <a:avLst/>
          </a:prstGeom>
          <a:ln>
            <a:noFill/>
          </a:ln>
          <a:effectLst>
            <a:softEdge rad="112500"/>
          </a:effectLst>
        </p:spPr>
      </p:pic>
      <p:sp>
        <p:nvSpPr>
          <p:cNvPr id="26" name="CasellaDiTesto 25"/>
          <p:cNvSpPr txBox="1">
            <a:spLocks noChangeArrowheads="1"/>
          </p:cNvSpPr>
          <p:nvPr/>
        </p:nvSpPr>
        <p:spPr bwMode="auto">
          <a:xfrm>
            <a:off x="604838" y="2392363"/>
            <a:ext cx="7920038" cy="1586865"/>
          </a:xfrm>
          <a:prstGeom prst="rect">
            <a:avLst/>
          </a:prstGeom>
          <a:noFill/>
          <a:ln w="9525">
            <a:noFill/>
            <a:miter lim="800000"/>
          </a:ln>
        </p:spPr>
        <p:txBody>
          <a:bodyPr wrap="square">
            <a:spAutoFit/>
          </a:bodyPr>
          <a:lstStyle/>
          <a:p>
            <a:pPr lvl="0" fontAlgn="base"/>
            <a:endParaRPr lang="en-GB" altLang="x-none" sz="1400" b="1" strike="noStrike" noProof="1">
              <a:solidFill>
                <a:srgbClr val="FF0000"/>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fontAlgn="base"/>
            <a:r>
              <a:rPr lang="en-GB" altLang="x-none" sz="2800" b="1" strike="noStrike" noProof="1">
                <a:solidFill>
                  <a:srgbClr val="FF0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1）用于切除后胰腺的密封剂</a:t>
            </a:r>
            <a:endParaRPr lang="en-GB" altLang="x-none" sz="2800" b="1" strike="noStrike" noProof="1">
              <a:solidFill>
                <a:srgbClr val="FF0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endParaRPr>
          </a:p>
          <a:p>
            <a:pPr lvl="0" fontAlgn="base"/>
            <a:r>
              <a:rPr lang="en-GB" altLang="x-none" sz="2800" b="1" strike="noStrike" noProof="1">
                <a:solidFill>
                  <a:srgbClr val="FF0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2）用于胰腺吻合的密封剂</a:t>
            </a:r>
            <a:endParaRPr lang="en-GB" altLang="x-none" sz="2800" b="1" strike="noStrike" noProof="1">
              <a:solidFill>
                <a:srgbClr val="FF0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endParaRPr>
          </a:p>
          <a:p>
            <a:pPr lvl="0" fontAlgn="base"/>
            <a:r>
              <a:rPr lang="en-GB" altLang="x-none" sz="2800" b="1" strike="noStrike" noProof="1">
                <a:solidFill>
                  <a:srgbClr val="FF0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3）胰管用填充剂（或Wirsung）</a:t>
            </a:r>
            <a:endParaRPr lang="en-GB" altLang="x-none" sz="2800" b="1" strike="noStrike" noProof="1">
              <a:solidFill>
                <a:srgbClr val="FF0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endParaRPr>
          </a:p>
        </p:txBody>
      </p:sp>
      <p:graphicFrame>
        <p:nvGraphicFramePr>
          <p:cNvPr id="27" name="Tabella 26"/>
          <p:cNvGraphicFramePr>
            <a:graphicFrameLocks noGrp="1"/>
          </p:cNvGraphicFramePr>
          <p:nvPr/>
        </p:nvGraphicFramePr>
        <p:xfrm>
          <a:off x="2278063" y="4668838"/>
          <a:ext cx="4621212" cy="1858962"/>
        </p:xfrm>
        <a:graphic>
          <a:graphicData uri="http://schemas.openxmlformats.org/drawingml/2006/table">
            <a:tbl>
              <a:tblPr firstRow="1" bandRow="1">
                <a:tableStyleId>{5C22544A-7EE6-4342-B048-85BDC9FD1C3A}</a:tableStyleId>
              </a:tblPr>
              <a:tblGrid>
                <a:gridCol w="1935882"/>
                <a:gridCol w="2685330"/>
              </a:tblGrid>
              <a:tr h="446250">
                <a:tc gridSpan="2">
                  <a:txBody>
                    <a:bodyPr/>
                    <a:lstStyle/>
                    <a:p>
                      <a:pPr algn="ctr"/>
                      <a:r>
                        <a:rPr lang="it-IT" sz="1800" dirty="0" smtClean="0">
                          <a:latin typeface="Calibri" panose="020F0502020204030204" pitchFamily="34" charset="0"/>
                        </a:rPr>
                        <a:t>Come si applica</a:t>
                      </a:r>
                      <a:endParaRPr lang="it-IT" sz="1800" dirty="0">
                        <a:latin typeface="Calibri" panose="020F0502020204030204" pitchFamily="34" charset="0"/>
                      </a:endParaRPr>
                    </a:p>
                  </a:txBody>
                  <a:tcPr marL="91437" marR="91437" marT="45702" marB="45702" anchor="ctr"/>
                </a:tc>
                <a:tc hMerge="1">
                  <a:tcPr marL="91444" marR="91444" marT="45708" marB="45708"/>
                </a:tc>
              </a:tr>
              <a:tr h="705197">
                <a:tc>
                  <a:txBody>
                    <a:bodyPr/>
                    <a:lstStyle/>
                    <a:p>
                      <a:r>
                        <a:rPr lang="zh-CN" altLang="en-GB" sz="1600" noProof="0" dirty="0">
                          <a:latin typeface="Calibri" panose="020F0502020204030204" pitchFamily="34" charset="0"/>
                        </a:rPr>
                        <a:t>切开手术</a:t>
                      </a:r>
                      <a:endParaRPr lang="zh-CN" altLang="en-GB" sz="1600" noProof="0" dirty="0">
                        <a:latin typeface="Calibri" panose="020F0502020204030204" pitchFamily="34" charset="0"/>
                      </a:endParaRPr>
                    </a:p>
                  </a:txBody>
                  <a:tcPr marL="91437" marR="91437" marT="45702" marB="45702"/>
                </a:tc>
                <a:tc>
                  <a:txBody>
                    <a:bodyPr/>
                    <a:lstStyle/>
                    <a:p>
                      <a:pPr>
                        <a:buFontTx/>
                        <a:buChar char="-"/>
                      </a:pPr>
                      <a:r>
                        <a:rPr lang="zh-CN" altLang="en-GB" sz="1600" noProof="0" dirty="0" smtClean="0">
                          <a:latin typeface="Calibri" panose="020F0502020204030204" pitchFamily="34" charset="0"/>
                        </a:rPr>
                        <a:t>顶部涂抹</a:t>
                      </a:r>
                      <a:r>
                        <a:rPr lang="en-GB" sz="1600" noProof="0" dirty="0" smtClean="0">
                          <a:latin typeface="Calibri" panose="020F0502020204030204" pitchFamily="34" charset="0"/>
                        </a:rPr>
                        <a:t>（吻合）</a:t>
                      </a:r>
                      <a:endParaRPr lang="en-GB" sz="1600" noProof="0" dirty="0" smtClean="0">
                        <a:latin typeface="Calibri" panose="020F0502020204030204" pitchFamily="34" charset="0"/>
                      </a:endParaRPr>
                    </a:p>
                    <a:p>
                      <a:pPr>
                        <a:buFontTx/>
                        <a:buChar char="-"/>
                      </a:pPr>
                      <a:r>
                        <a:rPr lang="en-GB" sz="1600" noProof="0" dirty="0" smtClean="0">
                          <a:latin typeface="Calibri" panose="020F0502020204030204" pitchFamily="34" charset="0"/>
                        </a:rPr>
                        <a:t>  喷雾（胰腺</a:t>
                      </a:r>
                      <a:r>
                        <a:rPr lang="zh-CN" altLang="en-GB" sz="1600" noProof="0" dirty="0" smtClean="0">
                          <a:latin typeface="Calibri" panose="020F0502020204030204" pitchFamily="34" charset="0"/>
                        </a:rPr>
                        <a:t>道</a:t>
                      </a:r>
                      <a:r>
                        <a:rPr lang="en-GB" sz="1600" noProof="0" dirty="0" smtClean="0">
                          <a:latin typeface="Calibri" panose="020F0502020204030204" pitchFamily="34" charset="0"/>
                        </a:rPr>
                        <a:t>）</a:t>
                      </a:r>
                      <a:endParaRPr lang="en-GB" sz="1600" noProof="0" dirty="0" smtClean="0">
                        <a:latin typeface="Calibri" panose="020F0502020204030204" pitchFamily="34" charset="0"/>
                      </a:endParaRPr>
                    </a:p>
                  </a:txBody>
                  <a:tcPr marL="91437" marR="91437" marT="45702" marB="45702"/>
                </a:tc>
              </a:tr>
              <a:tr h="707515">
                <a:tc>
                  <a:txBody>
                    <a:bodyPr/>
                    <a:lstStyle/>
                    <a:p>
                      <a:pPr lvl="0" eaLnBrk="1" hangingPunct="1">
                        <a:buNone/>
                      </a:pPr>
                      <a:r>
                        <a:rPr lang="en-GB" altLang="x-none" sz="1600" dirty="0">
                          <a:solidFill>
                            <a:srgbClr val="000000"/>
                          </a:solidFill>
                          <a:latin typeface="Calibri" panose="020F0502020204030204" pitchFamily="34" charset="0"/>
                          <a:ea typeface="Times New Roman" panose="02020603050405020304" pitchFamily="18" charset="0"/>
                          <a:sym typeface="+mn-ea"/>
                        </a:rPr>
                        <a:t>腹腔镜手术</a:t>
                      </a:r>
                      <a:endParaRPr lang="en-GB" sz="1600" noProof="0" dirty="0">
                        <a:latin typeface="Calibri" panose="020F0502020204030204" pitchFamily="34" charset="0"/>
                      </a:endParaRPr>
                    </a:p>
                  </a:txBody>
                  <a:tcPr marL="91437" marR="91437" marT="45702" marB="45702"/>
                </a:tc>
                <a:tc>
                  <a:txBody>
                    <a:bodyPr/>
                    <a:lstStyle/>
                    <a:p>
                      <a:pPr>
                        <a:buFontTx/>
                        <a:buChar char="-"/>
                      </a:pPr>
                      <a:r>
                        <a:rPr lang="en-GB" sz="1600" noProof="0" dirty="0" smtClean="0">
                          <a:latin typeface="Calibri" panose="020F0502020204030204" pitchFamily="34" charset="0"/>
                        </a:rPr>
                        <a:t>腹腔镜导管</a:t>
                      </a:r>
                      <a:endParaRPr lang="en-GB" sz="1600" noProof="0" dirty="0" smtClean="0">
                        <a:latin typeface="Calibri" panose="020F0502020204030204" pitchFamily="34" charset="0"/>
                      </a:endParaRPr>
                    </a:p>
                    <a:p>
                      <a:pPr>
                        <a:buFontTx/>
                        <a:buChar char="-"/>
                      </a:pPr>
                      <a:r>
                        <a:rPr lang="en-GB" sz="1600" noProof="0" dirty="0" smtClean="0">
                          <a:latin typeface="Calibri" panose="020F0502020204030204" pitchFamily="34" charset="0"/>
                        </a:rPr>
                        <a:t>  喷雾</a:t>
                      </a:r>
                      <a:endParaRPr lang="en-GB" sz="1600" noProof="0" dirty="0" smtClean="0">
                        <a:latin typeface="Calibri" panose="020F0502020204030204" pitchFamily="34" charset="0"/>
                      </a:endParaRPr>
                    </a:p>
                  </a:txBody>
                  <a:tcPr marL="91437" marR="91437" marT="45702" marB="45702"/>
                </a:tc>
              </a:tr>
            </a:tbl>
          </a:graphicData>
        </a:graphic>
      </p:graphicFrame>
      <p:sp>
        <p:nvSpPr>
          <p:cNvPr id="10" name="CasellaDiTesto 9"/>
          <p:cNvSpPr txBox="1">
            <a:spLocks noChangeArrowheads="1"/>
          </p:cNvSpPr>
          <p:nvPr/>
        </p:nvSpPr>
        <p:spPr bwMode="auto">
          <a:xfrm>
            <a:off x="153988" y="785813"/>
            <a:ext cx="8740775" cy="1188720"/>
          </a:xfrm>
          <a:prstGeom prst="rect">
            <a:avLst/>
          </a:prstGeom>
          <a:noFill/>
          <a:ln w="9525">
            <a:noFill/>
            <a:miter lim="800000"/>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36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Calibri" panose="020F0502020204030204" pitchFamily="34" charset="0"/>
                <a:ea typeface="+mn-ea"/>
                <a:cs typeface="+mn-cs"/>
              </a:rPr>
              <a:t>为防止术后胰瘘的形成，</a:t>
            </a:r>
            <a:endParaRPr kumimoji="0" lang="en-GB" sz="36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GB" sz="36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Calibri" panose="020F0502020204030204" pitchFamily="34" charset="0"/>
                <a:ea typeface="+mn-ea"/>
                <a:cs typeface="+mn-cs"/>
              </a:rPr>
              <a:t>Glubran 2</a:t>
            </a:r>
            <a:r>
              <a:rPr kumimoji="0" lang="zh-CN" altLang="en-GB" sz="36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Calibri" panose="020F0502020204030204" pitchFamily="34" charset="0"/>
                <a:ea typeface="+mn-ea"/>
                <a:cs typeface="+mn-cs"/>
              </a:rPr>
              <a:t>的</a:t>
            </a:r>
            <a:r>
              <a:rPr lang="en-GB" sz="3600" b="1" noProof="0" dirty="0">
                <a:ln>
                  <a:noFill/>
                </a:ln>
                <a:solidFill>
                  <a:srgbClr val="008000"/>
                </a:solidFill>
                <a:effectLst>
                  <a:outerShdw blurRad="38100" dist="38100" dir="2700000" algn="tl">
                    <a:srgbClr val="000000">
                      <a:alpha val="43137"/>
                    </a:srgbClr>
                  </a:outerShdw>
                </a:effectLst>
                <a:uLnTx/>
                <a:uFillTx/>
                <a:latin typeface="Calibri" panose="020F0502020204030204" pitchFamily="34" charset="0"/>
                <a:ea typeface="+mn-ea"/>
                <a:cs typeface="+mn-cs"/>
                <a:sym typeface="+mn-ea"/>
              </a:rPr>
              <a:t>应用</a:t>
            </a:r>
            <a:r>
              <a:rPr kumimoji="0" lang="en-GB" sz="36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Calibri" panose="020F0502020204030204" pitchFamily="34" charset="0"/>
                <a:ea typeface="+mn-ea"/>
                <a:cs typeface="+mn-cs"/>
              </a:rPr>
              <a:t>为：</a:t>
            </a:r>
            <a:r>
              <a:rPr kumimoji="0" lang="it-IT" sz="36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Calibri" panose="020F0502020204030204" pitchFamily="34" charset="0"/>
                <a:ea typeface="+mn-ea"/>
                <a:cs typeface="+mn-cs"/>
              </a:rPr>
              <a:t> </a:t>
            </a:r>
            <a:endParaRPr kumimoji="0" lang="it-IT" sz="36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grpSp>
        <p:nvGrpSpPr>
          <p:cNvPr id="95250" name="Group 6"/>
          <p:cNvGrpSpPr/>
          <p:nvPr/>
        </p:nvGrpSpPr>
        <p:grpSpPr>
          <a:xfrm>
            <a:off x="76200" y="152400"/>
            <a:ext cx="1341438" cy="701675"/>
            <a:chOff x="4889" y="3734"/>
            <a:chExt cx="845" cy="442"/>
          </a:xfrm>
        </p:grpSpPr>
        <p:sp>
          <p:nvSpPr>
            <p:cNvPr id="95251"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95252"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95253" name="Rectangle 11"/>
          <p:cNvSpPr/>
          <p:nvPr/>
        </p:nvSpPr>
        <p:spPr>
          <a:xfrm>
            <a:off x="8947150" y="3019425"/>
            <a:ext cx="0" cy="88900"/>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95254" name="Rectangle 14"/>
          <p:cNvSpPr/>
          <p:nvPr/>
        </p:nvSpPr>
        <p:spPr>
          <a:xfrm>
            <a:off x="8958263" y="3001963"/>
            <a:ext cx="0" cy="88900"/>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95255" name="Rectangle 11"/>
          <p:cNvSpPr/>
          <p:nvPr/>
        </p:nvSpPr>
        <p:spPr>
          <a:xfrm>
            <a:off x="69850" y="3267075"/>
            <a:ext cx="0" cy="88900"/>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95256" name="Rectangle 14"/>
          <p:cNvSpPr/>
          <p:nvPr/>
        </p:nvSpPr>
        <p:spPr>
          <a:xfrm>
            <a:off x="80963" y="3249613"/>
            <a:ext cx="0" cy="88900"/>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95257" name="Rectangle 11"/>
          <p:cNvSpPr/>
          <p:nvPr/>
        </p:nvSpPr>
        <p:spPr>
          <a:xfrm>
            <a:off x="69850" y="3267075"/>
            <a:ext cx="0" cy="88900"/>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95258" name="Rectangle 14"/>
          <p:cNvSpPr/>
          <p:nvPr/>
        </p:nvSpPr>
        <p:spPr>
          <a:xfrm>
            <a:off x="80963" y="3249613"/>
            <a:ext cx="0" cy="88900"/>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31" name="Rettangolo 30"/>
          <p:cNvSpPr/>
          <p:nvPr/>
        </p:nvSpPr>
        <p:spPr bwMode="auto">
          <a:xfrm>
            <a:off x="2286000" y="4410075"/>
            <a:ext cx="4638675" cy="2133600"/>
          </a:xfrm>
          <a:prstGeom prst="rect">
            <a:avLst/>
          </a:prstGeom>
          <a:noFill/>
          <a:ln w="381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32" name="Rettangolo 31"/>
          <p:cNvSpPr/>
          <p:nvPr/>
        </p:nvSpPr>
        <p:spPr bwMode="auto">
          <a:xfrm>
            <a:off x="2305050" y="4410075"/>
            <a:ext cx="4591050" cy="676275"/>
          </a:xfrm>
          <a:prstGeom prst="rect">
            <a:avLst/>
          </a:prstGeom>
          <a:solidFill>
            <a:schemeClr val="accent6">
              <a:lumMod val="50000"/>
            </a:schemeClr>
          </a:solidFill>
          <a:ln w="254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z="4000" strike="noStrike" noProof="1">
              <a:latin typeface="Calibri" panose="020F0502020204030204" pitchFamily="34" charset="0"/>
              <a:ea typeface="Times New Roman" panose="02020603050405020304" pitchFamily="18" charset="0"/>
            </a:endParaRPr>
          </a:p>
        </p:txBody>
      </p:sp>
      <p:sp>
        <p:nvSpPr>
          <p:cNvPr id="33" name="CasellaDiTesto 32"/>
          <p:cNvSpPr txBox="1"/>
          <p:nvPr/>
        </p:nvSpPr>
        <p:spPr>
          <a:xfrm>
            <a:off x="2266950" y="4476750"/>
            <a:ext cx="4648200" cy="51816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it-IT"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应用方法</a:t>
            </a:r>
            <a:endParaRPr kumimoji="0" lang="zh-CN" altLang="it-IT"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1" grpId="0" animBg="1"/>
      <p:bldP spid="32" grpId="0" animBg="1"/>
      <p:bldP spid="3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Box 4"/>
          <p:cNvSpPr txBox="1"/>
          <p:nvPr/>
        </p:nvSpPr>
        <p:spPr>
          <a:xfrm>
            <a:off x="533400" y="304800"/>
            <a:ext cx="1371600" cy="579438"/>
          </a:xfrm>
          <a:prstGeom prst="rect">
            <a:avLst/>
          </a:prstGeom>
          <a:noFill/>
          <a:ln w="9525">
            <a:noFill/>
          </a:ln>
        </p:spPr>
        <p:txBody>
          <a:bodyPr anchor="t">
            <a:spAutoFit/>
          </a:bodyPr>
          <a:lstStyle/>
          <a:p>
            <a:pPr lvl="0" indent="0">
              <a:spcBef>
                <a:spcPct val="50000"/>
              </a:spcBef>
            </a:pPr>
            <a:endParaRPr lang="en-GB" altLang="it-IT" sz="3200" dirty="0">
              <a:solidFill>
                <a:schemeClr val="accent1"/>
              </a:solidFill>
              <a:latin typeface="Times New Roman" panose="02020603050405020304" pitchFamily="18" charset="0"/>
              <a:ea typeface="Times New Roman" panose="02020603050405020304" pitchFamily="18" charset="0"/>
            </a:endParaRPr>
          </a:p>
        </p:txBody>
      </p:sp>
      <p:grpSp>
        <p:nvGrpSpPr>
          <p:cNvPr id="97282" name="Group 6"/>
          <p:cNvGrpSpPr/>
          <p:nvPr/>
        </p:nvGrpSpPr>
        <p:grpSpPr>
          <a:xfrm>
            <a:off x="76200" y="152400"/>
            <a:ext cx="1341438" cy="701675"/>
            <a:chOff x="4889" y="3734"/>
            <a:chExt cx="845" cy="442"/>
          </a:xfrm>
        </p:grpSpPr>
        <p:sp>
          <p:nvSpPr>
            <p:cNvPr id="97283"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97284"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35" name="Rettangolo 1"/>
          <p:cNvSpPr/>
          <p:nvPr/>
        </p:nvSpPr>
        <p:spPr>
          <a:xfrm>
            <a:off x="698500" y="4171950"/>
            <a:ext cx="7646988" cy="1784350"/>
          </a:xfrm>
          <a:prstGeom prst="rect">
            <a:avLst/>
          </a:prstGeom>
          <a:noFill/>
          <a:ln w="9525">
            <a:noFill/>
          </a:ln>
        </p:spPr>
        <p:txBody>
          <a:bodyPr anchor="t">
            <a:spAutoFit/>
          </a:bodyPr>
          <a:lstStyle/>
          <a:p>
            <a:pPr marL="38100" lvl="0" indent="0" eaLnBrk="0" hangingPunct="0">
              <a:lnSpc>
                <a:spcPts val="1440"/>
              </a:lnSpc>
              <a:spcBef>
                <a:spcPts val="450"/>
              </a:spcBef>
              <a:spcAft>
                <a:spcPts val="450"/>
              </a:spcAft>
            </a:pPr>
            <a:r>
              <a:rPr lang="it-IT" altLang="it-IT" sz="1200" i="1" dirty="0">
                <a:latin typeface="Bookman Old Style" panose="02050604050505090204" pitchFamily="18" charset="0"/>
                <a:ea typeface="Times New Roman" panose="02020603050405020304" pitchFamily="18" charset="0"/>
              </a:rPr>
              <a:t>S. Alfieri, D. Di Miceli, M. Pericoli Ridolfini, F. Rotondi, A. Di Giorgio, G. B. Doglietto</a:t>
            </a:r>
            <a:br>
              <a:rPr lang="it-IT" altLang="it-IT" sz="1200" dirty="0">
                <a:latin typeface="Bookman Old Style" panose="02050604050505090204" pitchFamily="18" charset="0"/>
                <a:ea typeface="Times New Roman" panose="02020603050405020304" pitchFamily="18" charset="0"/>
              </a:rPr>
            </a:br>
            <a:r>
              <a:rPr lang="it-IT" altLang="it-IT" sz="1200" b="1" dirty="0">
                <a:solidFill>
                  <a:srgbClr val="0563C1"/>
                </a:solidFill>
                <a:latin typeface="Bookman Old Style" panose="02050604050505090204" pitchFamily="18" charset="0"/>
                <a:ea typeface="Times New Roman" panose="02020603050405020304" pitchFamily="18" charset="0"/>
              </a:rPr>
              <a:t>Occlusione del dotto pancreatico dopo duodeno-cefalopancreasectomia</a:t>
            </a:r>
            <a:br>
              <a:rPr lang="it-IT" altLang="it-IT" sz="1200" dirty="0">
                <a:latin typeface="Bookman Old Style" panose="02050604050505090204" pitchFamily="18" charset="0"/>
                <a:ea typeface="Times New Roman" panose="02020603050405020304" pitchFamily="18" charset="0"/>
              </a:rPr>
            </a:br>
            <a:r>
              <a:rPr lang="it-IT" altLang="it-IT" sz="1200" dirty="0">
                <a:latin typeface="Bookman Old Style" panose="02050604050505090204" pitchFamily="18" charset="0"/>
                <a:ea typeface="Times New Roman" panose="02020603050405020304" pitchFamily="18" charset="0"/>
              </a:rPr>
              <a:t>Osp Ital Chir CD-ROM 1-2006 (Gennaio-Marzo). Vol. 12 n. 1</a:t>
            </a:r>
            <a:endParaRPr lang="it-IT" altLang="it-IT" sz="1200" dirty="0">
              <a:latin typeface="Bookman Old Style" panose="02050604050505090204" pitchFamily="18" charset="0"/>
              <a:ea typeface="Times New Roman" panose="02020603050405020304" pitchFamily="18" charset="0"/>
            </a:endParaRPr>
          </a:p>
          <a:p>
            <a:pPr marL="38100" lvl="0" indent="0" eaLnBrk="0" hangingPunct="0">
              <a:lnSpc>
                <a:spcPts val="1440"/>
              </a:lnSpc>
              <a:spcBef>
                <a:spcPts val="450"/>
              </a:spcBef>
              <a:spcAft>
                <a:spcPts val="450"/>
              </a:spcAft>
            </a:pPr>
            <a:endParaRPr lang="it-IT" altLang="it-IT" sz="1000" dirty="0">
              <a:latin typeface="Times New Roman" panose="02020603050405020304" pitchFamily="18" charset="0"/>
              <a:ea typeface="Times New Roman" panose="02020603050405020304" pitchFamily="18" charset="0"/>
            </a:endParaRPr>
          </a:p>
          <a:p>
            <a:pPr marL="38100" lvl="0" indent="0" eaLnBrk="0" hangingPunct="0">
              <a:lnSpc>
                <a:spcPts val="1440"/>
              </a:lnSpc>
              <a:spcBef>
                <a:spcPts val="450"/>
              </a:spcBef>
              <a:spcAft>
                <a:spcPts val="450"/>
              </a:spcAft>
            </a:pPr>
            <a:r>
              <a:rPr lang="it-IT" altLang="it-IT" sz="1200" i="1" dirty="0">
                <a:latin typeface="Bookman Old Style" panose="02050604050505090204" pitchFamily="18" charset="0"/>
                <a:ea typeface="Times New Roman" panose="02020603050405020304" pitchFamily="18" charset="0"/>
              </a:rPr>
              <a:t>M. Capaldi, L. Alessandroni, M. Barreca, A. Campanelli, T. De Siena, G. Ricci, G. Sorgi, R. Tersigni</a:t>
            </a:r>
            <a:br>
              <a:rPr lang="it-IT" altLang="it-IT" sz="1200" dirty="0">
                <a:latin typeface="Bookman Old Style" panose="02050604050505090204" pitchFamily="18" charset="0"/>
                <a:ea typeface="Times New Roman" panose="02020603050405020304" pitchFamily="18" charset="0"/>
              </a:rPr>
            </a:br>
            <a:r>
              <a:rPr lang="it-IT" altLang="it-IT" sz="1200" b="1" dirty="0">
                <a:solidFill>
                  <a:srgbClr val="0563C1"/>
                </a:solidFill>
                <a:latin typeface="Bookman Old Style" panose="02050604050505090204" pitchFamily="18" charset="0"/>
                <a:ea typeface="Times New Roman" panose="02020603050405020304" pitchFamily="18" charset="0"/>
              </a:rPr>
              <a:t>Trattamento del moncone pancreatico residuo con cianoacrilato dopo duodeno-cefalopancreasectomia</a:t>
            </a:r>
            <a:br>
              <a:rPr lang="it-IT" altLang="it-IT" sz="1200" dirty="0">
                <a:latin typeface="Bookman Old Style" panose="02050604050505090204" pitchFamily="18" charset="0"/>
                <a:ea typeface="Times New Roman" panose="02020603050405020304" pitchFamily="18" charset="0"/>
              </a:rPr>
            </a:br>
            <a:r>
              <a:rPr lang="it-IT" altLang="it-IT" sz="1200" dirty="0">
                <a:latin typeface="Bookman Old Style" panose="02050604050505090204" pitchFamily="18" charset="0"/>
                <a:ea typeface="Times New Roman" panose="02020603050405020304" pitchFamily="18" charset="0"/>
              </a:rPr>
              <a:t>Osp Ital Chir CD-ROM 1-2006 (Gennaio-Marzo). Vol. 12 n. 1</a:t>
            </a:r>
            <a:endParaRPr lang="it-IT" altLang="it-IT" sz="1000" dirty="0">
              <a:latin typeface="Times New Roman" panose="02020603050405020304" pitchFamily="18" charset="0"/>
              <a:ea typeface="Times New Roman" panose="02020603050405020304" pitchFamily="18" charset="0"/>
            </a:endParaRPr>
          </a:p>
        </p:txBody>
      </p:sp>
      <p:sp>
        <p:nvSpPr>
          <p:cNvPr id="36" name="Rettangolo 35"/>
          <p:cNvSpPr/>
          <p:nvPr/>
        </p:nvSpPr>
        <p:spPr>
          <a:xfrm>
            <a:off x="357188" y="1803400"/>
            <a:ext cx="8539163" cy="2716530"/>
          </a:xfrm>
          <a:prstGeom prst="rect">
            <a:avLst/>
          </a:prstGeom>
        </p:spPr>
        <p:txBody>
          <a:bodyPr>
            <a:spAutoFit/>
          </a:bodyPr>
          <a:lstStyle/>
          <a:p>
            <a:pPr lvl="0" algn="ctr" fontAlgn="base"/>
            <a:r>
              <a:rPr lang="en-GB" altLang="x-none" sz="2800" strike="noStrike" noProof="1">
                <a:solidFill>
                  <a:srgbClr val="9966FF"/>
                </a:solidFill>
                <a:latin typeface="Calibri" panose="020F0502020204030204" pitchFamily="34" charset="0"/>
                <a:ea typeface="Times New Roman" panose="02020603050405020304" pitchFamily="18" charset="0"/>
                <a:cs typeface="+mn-ea"/>
              </a:rPr>
              <a:t>Glubran 2</a:t>
            </a:r>
            <a:r>
              <a:rPr lang="zh-CN" altLang="en-GB" sz="2800" strike="noStrike" noProof="1">
                <a:solidFill>
                  <a:srgbClr val="9966FF"/>
                </a:solidFill>
                <a:latin typeface="Calibri" panose="020F0502020204030204" pitchFamily="34" charset="0"/>
                <a:ea typeface="宋体" panose="02010600030101010101" pitchFamily="2" charset="-122"/>
                <a:cs typeface="+mn-ea"/>
              </a:rPr>
              <a:t>用于</a:t>
            </a:r>
            <a:r>
              <a:rPr lang="en-GB" altLang="x-none" sz="2800" u="sng" strike="noStrike" noProof="1">
                <a:solidFill>
                  <a:srgbClr val="9966FF"/>
                </a:solidFill>
                <a:latin typeface="Calibri" panose="020F0502020204030204" pitchFamily="34" charset="0"/>
                <a:ea typeface="Times New Roman" panose="02020603050405020304" pitchFamily="18" charset="0"/>
                <a:cs typeface="+mn-ea"/>
              </a:rPr>
              <a:t>防止</a:t>
            </a:r>
            <a:r>
              <a:rPr lang="en-GB" altLang="x-none" sz="2800" strike="noStrike" noProof="1">
                <a:solidFill>
                  <a:srgbClr val="9966FF"/>
                </a:solidFill>
                <a:latin typeface="Calibri" panose="020F0502020204030204" pitchFamily="34" charset="0"/>
                <a:ea typeface="Times New Roman" panose="02020603050405020304" pitchFamily="18" charset="0"/>
                <a:cs typeface="+mn-ea"/>
              </a:rPr>
              <a:t>瘘的形成</a:t>
            </a:r>
            <a:endParaRPr lang="en-GB" altLang="x-none" sz="2800" strike="noStrike" noProof="1">
              <a:solidFill>
                <a:srgbClr val="9966FF"/>
              </a:solidFill>
              <a:latin typeface="Calibri" panose="020F0502020204030204" pitchFamily="34" charset="0"/>
              <a:ea typeface="Times New Roman" panose="02020603050405020304" pitchFamily="18" charset="0"/>
              <a:cs typeface="+mn-ea"/>
            </a:endParaRPr>
          </a:p>
          <a:p>
            <a:pPr lvl="0" algn="ctr" fontAlgn="base"/>
            <a:r>
              <a:rPr lang="zh-CN" altLang="en-GB" sz="3600" b="1" strike="noStrike" noProof="1">
                <a:solidFill>
                  <a:srgbClr val="9966FF"/>
                </a:solidFill>
                <a:effectLst>
                  <a:outerShdw blurRad="38100" dist="38100" dir="2700000">
                    <a:srgbClr val="000000"/>
                  </a:outerShdw>
                </a:effectLst>
                <a:latin typeface="Calibri" panose="020F0502020204030204" pitchFamily="34" charset="0"/>
                <a:ea typeface="宋体" panose="02010600030101010101" pitchFamily="2" charset="-122"/>
                <a:cs typeface="+mn-ea"/>
              </a:rPr>
              <a:t>参考书目</a:t>
            </a:r>
            <a:endParaRPr lang="zh-CN" altLang="en-GB" sz="3600" b="1" strike="noStrike" noProof="1">
              <a:solidFill>
                <a:srgbClr val="9966FF"/>
              </a:solidFill>
              <a:effectLst>
                <a:outerShdw blurRad="38100" dist="38100" dir="2700000">
                  <a:srgbClr val="000000"/>
                </a:outerShdw>
              </a:effectLst>
              <a:latin typeface="Calibri" panose="020F0502020204030204" pitchFamily="34" charset="0"/>
              <a:ea typeface="宋体" panose="02010600030101010101" pitchFamily="2" charset="-122"/>
              <a:cs typeface="+mn-ea"/>
            </a:endParaRPr>
          </a:p>
          <a:p>
            <a:pPr lvl="0" algn="ctr" fontAlgn="base"/>
            <a:endParaRPr lang="en-GB" altLang="x-none" sz="3600" b="1" strike="noStrike" noProof="1">
              <a:solidFill>
                <a:srgbClr val="9966FF"/>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fontAlgn="base"/>
            <a:r>
              <a:rPr lang="en-GB" altLang="x-none" sz="3600" b="1" strike="noStrike" noProof="1">
                <a:solidFill>
                  <a:srgbClr val="C00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闭塞的Wirsung管</a:t>
            </a:r>
            <a:endParaRPr lang="en-GB" altLang="x-none" sz="3600" b="1" strike="noStrike" noProof="1">
              <a:solidFill>
                <a:srgbClr val="C00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endParaRPr>
          </a:p>
          <a:p>
            <a:pPr lvl="0" algn="ctr" fontAlgn="base"/>
            <a:endParaRPr lang="en-GB" altLang="x-none" sz="3600" b="1" strike="noStrike" noProof="1">
              <a:solidFill>
                <a:srgbClr val="C00000"/>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pic>
        <p:nvPicPr>
          <p:cNvPr id="11" name="Picture 33"/>
          <p:cNvPicPr>
            <a:picLocks noChangeAspect="1" noChangeArrowheads="1"/>
          </p:cNvPicPr>
          <p:nvPr/>
        </p:nvPicPr>
        <p:blipFill>
          <a:blip r:embed="rId1" cstate="print"/>
          <a:srcRect/>
          <a:stretch>
            <a:fillRect/>
          </a:stretch>
        </p:blipFill>
        <p:spPr bwMode="auto">
          <a:xfrm>
            <a:off x="7796211" y="0"/>
            <a:ext cx="1347789" cy="1011237"/>
          </a:xfrm>
          <a:prstGeom prst="rect">
            <a:avLst/>
          </a:prstGeom>
          <a:ln>
            <a:noFill/>
          </a:ln>
          <a:effectLst>
            <a:softEdge rad="112500"/>
          </a:effectLst>
        </p:spPr>
      </p:pic>
      <p:sp>
        <p:nvSpPr>
          <p:cNvPr id="12" name="Rectangle 2"/>
          <p:cNvSpPr txBox="1">
            <a:spLocks noChangeArrowheads="1"/>
          </p:cNvSpPr>
          <p:nvPr/>
        </p:nvSpPr>
        <p:spPr>
          <a:xfrm>
            <a:off x="-330200" y="639763"/>
            <a:ext cx="9144000" cy="646113"/>
          </a:xfrm>
          <a:prstGeom prst="rect">
            <a:avLst/>
          </a:prstGeom>
        </p:spPr>
        <p:txBody>
          <a:bodyPr/>
          <a:lstStyle/>
          <a:p>
            <a:pPr lvl="0" algn="ctr" eaLnBrk="1" fontAlgn="base" hangingPunct="1"/>
            <a:r>
              <a:rPr lang="zh-CN" altLang="en-US" sz="4000" b="1" strike="noStrike" noProof="1">
                <a:solidFill>
                  <a:srgbClr val="9966FF"/>
                </a:solidFill>
                <a:effectLst>
                  <a:outerShdw blurRad="38100" dist="38100" dir="2700000">
                    <a:srgbClr val="000000"/>
                  </a:outerShdw>
                </a:effectLst>
                <a:latin typeface="Calibri" panose="020F0502020204030204" pitchFamily="34" charset="0"/>
                <a:ea typeface="宋体" panose="02010600030101010101" pitchFamily="2" charset="-122"/>
              </a:rPr>
              <a:t>胰腺手术</a:t>
            </a:r>
            <a:endParaRPr lang="zh-CN" altLang="en-US" sz="4000" b="1" strike="noStrike" noProof="1">
              <a:solidFill>
                <a:srgbClr val="9966FF"/>
              </a:solidFill>
              <a:effectLst>
                <a:outerShdw blurRad="38100" dist="38100" dir="2700000">
                  <a:srgbClr val="000000"/>
                </a:outerShdw>
              </a:effectLst>
              <a:latin typeface="Calibri" panose="020F050202020403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bwMode="auto">
          <a:xfrm>
            <a:off x="1225550" y="1733550"/>
            <a:ext cx="6692900" cy="1841500"/>
          </a:xfrm>
          <a:prstGeom prst="rect">
            <a:avLst/>
          </a:prstGeom>
          <a:solidFill>
            <a:schemeClr val="accent3">
              <a:lumMod val="50000"/>
            </a:schemeClr>
          </a:solidFill>
          <a:ln w="9525" cap="flat" cmpd="sng" algn="ctr">
            <a:solidFill>
              <a:schemeClr val="tx1"/>
            </a:solidFill>
            <a:prstDash val="solid"/>
            <a:round/>
            <a:headEnd type="none" w="med" len="med"/>
            <a:tailEnd type="none" w="med" len="med"/>
          </a:ln>
          <a:effectLst/>
        </p:spPr>
        <p:txBody>
          <a:bodyPr wrap="none"/>
          <a:lstStyle/>
          <a:p>
            <a:pPr lvl="0" algn="ctr" fontAlgn="base"/>
            <a:endParaRPr sz="2000" strike="noStrike" noProof="1">
              <a:latin typeface="Calibri" panose="020F0502020204030204" pitchFamily="34" charset="0"/>
              <a:ea typeface="Times New Roman" panose="02020603050405020304" pitchFamily="18" charset="0"/>
            </a:endParaRPr>
          </a:p>
        </p:txBody>
      </p:sp>
      <p:sp>
        <p:nvSpPr>
          <p:cNvPr id="88067" name="Shape 80"/>
          <p:cNvSpPr>
            <a:spLocks noChangeArrowheads="1"/>
          </p:cNvSpPr>
          <p:nvPr/>
        </p:nvSpPr>
        <p:spPr bwMode="auto">
          <a:xfrm>
            <a:off x="0" y="1746250"/>
            <a:ext cx="9144000" cy="1729740"/>
          </a:xfrm>
          <a:prstGeom prst="rect">
            <a:avLst/>
          </a:prstGeom>
          <a:noFill/>
          <a:ln w="12700">
            <a:noFill/>
            <a:miter lim="400000"/>
          </a:ln>
        </p:spPr>
        <p:txBody>
          <a:bodyPr lIns="42451" tIns="42451" rIns="42451" bIns="42451">
            <a:spAutoFit/>
          </a:bodyPr>
          <a:lstStyle/>
          <a:p>
            <a:pPr lvl="0" algn="ctr" defTabSz="406400" fontAlgn="base">
              <a:lnSpc>
                <a:spcPct val="150000"/>
              </a:lnSpc>
              <a:tabLst>
                <a:tab pos="406400" algn="l"/>
                <a:tab pos="812800" algn="l"/>
                <a:tab pos="1219200" algn="l"/>
                <a:tab pos="1625600" algn="l"/>
                <a:tab pos="2032000" algn="l"/>
                <a:tab pos="2438400" algn="l"/>
                <a:tab pos="2844800" algn="l"/>
                <a:tab pos="3251200" algn="l"/>
                <a:tab pos="3657600" algn="l"/>
                <a:tab pos="4064000" algn="l"/>
                <a:tab pos="4470400" algn="l"/>
                <a:tab pos="4889500" algn="l"/>
                <a:tab pos="5295900" algn="l"/>
                <a:tab pos="5702300" algn="l"/>
                <a:tab pos="6108700" algn="l"/>
                <a:tab pos="6515100" algn="l"/>
                <a:tab pos="6921500" algn="l"/>
                <a:tab pos="7327900" algn="l"/>
                <a:tab pos="7734300" algn="l"/>
                <a:tab pos="8140700" algn="l"/>
                <a:tab pos="8534400" algn="l"/>
              </a:tabLst>
            </a:pPr>
            <a:r>
              <a:rPr lang="en-GB" altLang="x-none" b="1" strike="noStrike" noProof="1">
                <a:solidFill>
                  <a:schemeClr val="bg1"/>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Times New Roman" panose="02020603050405020304" pitchFamily="18" charset="0"/>
              </a:rPr>
              <a:t>DR NASTI GENNARO </a:t>
            </a:r>
            <a:endParaRPr lang="en-GB" altLang="x-none" b="1" strike="noStrike" noProof="1">
              <a:solidFill>
                <a:schemeClr val="bg1"/>
              </a:solidFill>
              <a:effectLst>
                <a:outerShdw blurRad="38100" dist="38100" dir="2700000">
                  <a:srgbClr val="000000"/>
                </a:outerShdw>
              </a:effectLst>
              <a:latin typeface="Calibri" panose="020F0502020204030204" pitchFamily="34" charset="0"/>
              <a:ea typeface="Times New Roman" panose="02020603050405020304" pitchFamily="18" charset="0"/>
              <a:sym typeface="Times New Roman" panose="02020603050405020304" pitchFamily="18" charset="0"/>
            </a:endParaRPr>
          </a:p>
          <a:p>
            <a:pPr lvl="0" algn="ctr" defTabSz="406400" fontAlgn="base">
              <a:lnSpc>
                <a:spcPct val="150000"/>
              </a:lnSpc>
              <a:tabLst>
                <a:tab pos="406400" algn="l"/>
                <a:tab pos="812800" algn="l"/>
                <a:tab pos="1219200" algn="l"/>
                <a:tab pos="1625600" algn="l"/>
                <a:tab pos="2032000" algn="l"/>
                <a:tab pos="2438400" algn="l"/>
                <a:tab pos="2844800" algn="l"/>
                <a:tab pos="3251200" algn="l"/>
                <a:tab pos="3657600" algn="l"/>
                <a:tab pos="4064000" algn="l"/>
                <a:tab pos="4470400" algn="l"/>
                <a:tab pos="4889500" algn="l"/>
                <a:tab pos="5295900" algn="l"/>
                <a:tab pos="5702300" algn="l"/>
                <a:tab pos="6108700" algn="l"/>
                <a:tab pos="6515100" algn="l"/>
                <a:tab pos="6921500" algn="l"/>
                <a:tab pos="7327900" algn="l"/>
                <a:tab pos="7734300" algn="l"/>
                <a:tab pos="8140700" algn="l"/>
                <a:tab pos="8534400" algn="l"/>
              </a:tabLst>
            </a:pPr>
            <a:r>
              <a:rPr lang="en-GB" altLang="x-none" b="1" strike="noStrike" noProof="1">
                <a:solidFill>
                  <a:schemeClr val="bg1"/>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Times New Roman" panose="02020603050405020304" pitchFamily="18" charset="0"/>
              </a:rPr>
              <a:t>U.O.C.普外科</a:t>
            </a:r>
            <a:endParaRPr lang="en-GB" altLang="x-none" b="1" strike="noStrike" noProof="1">
              <a:solidFill>
                <a:schemeClr val="bg1"/>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Times New Roman" panose="02020603050405020304" pitchFamily="18" charset="0"/>
            </a:endParaRPr>
          </a:p>
          <a:p>
            <a:pPr lvl="0" algn="ctr" defTabSz="406400" fontAlgn="base">
              <a:lnSpc>
                <a:spcPct val="150000"/>
              </a:lnSpc>
              <a:tabLst>
                <a:tab pos="406400" algn="l"/>
                <a:tab pos="812800" algn="l"/>
                <a:tab pos="1219200" algn="l"/>
                <a:tab pos="1625600" algn="l"/>
                <a:tab pos="2032000" algn="l"/>
                <a:tab pos="2438400" algn="l"/>
                <a:tab pos="2844800" algn="l"/>
                <a:tab pos="3251200" algn="l"/>
                <a:tab pos="3657600" algn="l"/>
                <a:tab pos="4064000" algn="l"/>
                <a:tab pos="4470400" algn="l"/>
                <a:tab pos="4889500" algn="l"/>
                <a:tab pos="5295900" algn="l"/>
                <a:tab pos="5702300" algn="l"/>
                <a:tab pos="6108700" algn="l"/>
                <a:tab pos="6515100" algn="l"/>
                <a:tab pos="6921500" algn="l"/>
                <a:tab pos="7327900" algn="l"/>
                <a:tab pos="7734300" algn="l"/>
                <a:tab pos="8140700" algn="l"/>
                <a:tab pos="8534400" algn="l"/>
              </a:tabLst>
            </a:pPr>
            <a:r>
              <a:rPr lang="en-GB" altLang="x-none" b="1" strike="noStrike" noProof="1">
                <a:solidFill>
                  <a:schemeClr val="bg1"/>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Times New Roman" panose="02020603050405020304" pitchFamily="18" charset="0"/>
              </a:rPr>
              <a:t>“麦当娜感恩”医院 - 马泰拉  </a:t>
            </a:r>
            <a:endParaRPr lang="en-GB" altLang="x-none" b="1" strike="noStrike" noProof="1">
              <a:solidFill>
                <a:schemeClr val="bg1"/>
              </a:solidFill>
              <a:effectLst>
                <a:outerShdw blurRad="38100" dist="38100" dir="2700000">
                  <a:srgbClr val="000000"/>
                </a:outerShdw>
              </a:effectLst>
              <a:latin typeface="Calibri" panose="020F0502020204030204" pitchFamily="34" charset="0"/>
              <a:ea typeface="Times New Roman" panose="02020603050405020304" pitchFamily="18" charset="0"/>
              <a:sym typeface="Times New Roman" panose="02020603050405020304" pitchFamily="18" charset="0"/>
            </a:endParaRPr>
          </a:p>
        </p:txBody>
      </p:sp>
      <p:sp>
        <p:nvSpPr>
          <p:cNvPr id="13" name="Rettangolo 12"/>
          <p:cNvSpPr/>
          <p:nvPr/>
        </p:nvSpPr>
        <p:spPr>
          <a:xfrm>
            <a:off x="163830" y="757555"/>
            <a:ext cx="8540750" cy="583565"/>
          </a:xfrm>
          <a:prstGeom prst="rect">
            <a:avLst/>
          </a:prstGeom>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lang="en-GB" sz="3200" b="1"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sym typeface="+mn-ea"/>
              </a:rPr>
              <a:t>Glubran 2用于</a:t>
            </a:r>
            <a:r>
              <a:rPr lang="en-GB" sz="3200" b="1" u="sng"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sym typeface="+mn-ea"/>
              </a:rPr>
              <a:t>防止</a:t>
            </a:r>
            <a:r>
              <a:rPr lang="zh-CN" altLang="en-GB" sz="3200" b="1"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sym typeface="+mn-ea"/>
              </a:rPr>
              <a:t>胰</a:t>
            </a:r>
            <a:r>
              <a:rPr lang="en-GB" sz="3200" b="1"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sym typeface="+mn-ea"/>
              </a:rPr>
              <a:t>瘘的形成</a:t>
            </a:r>
            <a:endParaRPr kumimoji="0" lang="en-GB"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pic>
        <p:nvPicPr>
          <p:cNvPr id="23563" name="Picture 33"/>
          <p:cNvPicPr>
            <a:picLocks noChangeAspect="1" noChangeArrowheads="1"/>
          </p:cNvPicPr>
          <p:nvPr/>
        </p:nvPicPr>
        <p:blipFill>
          <a:blip r:embed="rId1" cstate="print"/>
          <a:srcRect/>
          <a:stretch>
            <a:fillRect/>
          </a:stretch>
        </p:blipFill>
        <p:spPr bwMode="auto">
          <a:xfrm>
            <a:off x="7796211" y="0"/>
            <a:ext cx="1347789" cy="1011237"/>
          </a:xfrm>
          <a:prstGeom prst="rect">
            <a:avLst/>
          </a:prstGeom>
          <a:ln>
            <a:noFill/>
          </a:ln>
          <a:effectLst>
            <a:softEdge rad="112500"/>
          </a:effectLst>
        </p:spPr>
      </p:pic>
      <p:grpSp>
        <p:nvGrpSpPr>
          <p:cNvPr id="99333" name="Group 6"/>
          <p:cNvGrpSpPr/>
          <p:nvPr/>
        </p:nvGrpSpPr>
        <p:grpSpPr>
          <a:xfrm>
            <a:off x="76200" y="152400"/>
            <a:ext cx="1341438" cy="701675"/>
            <a:chOff x="4889" y="3734"/>
            <a:chExt cx="845" cy="442"/>
          </a:xfrm>
        </p:grpSpPr>
        <p:sp>
          <p:nvSpPr>
            <p:cNvPr id="99334"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99335"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pic>
        <p:nvPicPr>
          <p:cNvPr id="105479" name="Immagine 16"/>
          <p:cNvPicPr>
            <a:picLocks noChangeAspect="1"/>
          </p:cNvPicPr>
          <p:nvPr/>
        </p:nvPicPr>
        <p:blipFill>
          <a:blip r:embed="rId2"/>
          <a:stretch>
            <a:fillRect/>
          </a:stretch>
        </p:blipFill>
        <p:spPr>
          <a:xfrm>
            <a:off x="842963" y="3765550"/>
            <a:ext cx="2203450" cy="2890838"/>
          </a:xfrm>
          <a:prstGeom prst="rect">
            <a:avLst/>
          </a:prstGeom>
          <a:noFill/>
          <a:ln w="9525">
            <a:noFill/>
          </a:ln>
        </p:spPr>
      </p:pic>
      <p:pic>
        <p:nvPicPr>
          <p:cNvPr id="105480" name="Immagine 17"/>
          <p:cNvPicPr>
            <a:picLocks noChangeAspect="1"/>
          </p:cNvPicPr>
          <p:nvPr/>
        </p:nvPicPr>
        <p:blipFill>
          <a:blip r:embed="rId3"/>
          <a:srcRect b="70070"/>
          <a:stretch>
            <a:fillRect/>
          </a:stretch>
        </p:blipFill>
        <p:spPr>
          <a:xfrm>
            <a:off x="2654300" y="4304348"/>
            <a:ext cx="5527675" cy="21161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54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5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806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bwMode="auto">
          <a:xfrm>
            <a:off x="1225550" y="1733550"/>
            <a:ext cx="6692900" cy="1841500"/>
          </a:xfrm>
          <a:prstGeom prst="rect">
            <a:avLst/>
          </a:prstGeom>
          <a:solidFill>
            <a:schemeClr val="accent3">
              <a:lumMod val="50000"/>
            </a:schemeClr>
          </a:solidFill>
          <a:ln w="9525" cap="flat" cmpd="sng" algn="ctr">
            <a:solidFill>
              <a:schemeClr val="tx1"/>
            </a:solidFill>
            <a:prstDash val="solid"/>
            <a:round/>
            <a:headEnd type="none" w="med" len="med"/>
            <a:tailEnd type="none" w="med" len="med"/>
          </a:ln>
          <a:effectLst/>
        </p:spPr>
        <p:txBody>
          <a:bodyPr wrap="none"/>
          <a:lstStyle/>
          <a:p>
            <a:pPr lvl="0" algn="ctr" fontAlgn="base"/>
            <a:endParaRPr sz="2000" strike="noStrike" noProof="1">
              <a:latin typeface="Calibri" panose="020F0502020204030204" pitchFamily="34" charset="0"/>
              <a:ea typeface="Times New Roman" panose="02020603050405020304" pitchFamily="18" charset="0"/>
            </a:endParaRPr>
          </a:p>
        </p:txBody>
      </p:sp>
      <p:sp>
        <p:nvSpPr>
          <p:cNvPr id="88067" name="Shape 80"/>
          <p:cNvSpPr>
            <a:spLocks noChangeArrowheads="1"/>
          </p:cNvSpPr>
          <p:nvPr/>
        </p:nvSpPr>
        <p:spPr bwMode="auto">
          <a:xfrm>
            <a:off x="0" y="1746250"/>
            <a:ext cx="9144000" cy="1729740"/>
          </a:xfrm>
          <a:prstGeom prst="rect">
            <a:avLst/>
          </a:prstGeom>
          <a:noFill/>
          <a:ln w="12700">
            <a:noFill/>
            <a:miter lim="400000"/>
          </a:ln>
        </p:spPr>
        <p:txBody>
          <a:bodyPr lIns="42451" tIns="42451" rIns="42451" bIns="42451">
            <a:spAutoFit/>
          </a:bodyPr>
          <a:lstStyle/>
          <a:p>
            <a:pPr lvl="0" algn="ctr" defTabSz="406400" fontAlgn="base">
              <a:lnSpc>
                <a:spcPct val="150000"/>
              </a:lnSpc>
              <a:tabLst>
                <a:tab pos="406400" algn="l"/>
                <a:tab pos="812800" algn="l"/>
                <a:tab pos="1219200" algn="l"/>
                <a:tab pos="1625600" algn="l"/>
                <a:tab pos="2032000" algn="l"/>
                <a:tab pos="2438400" algn="l"/>
                <a:tab pos="2844800" algn="l"/>
                <a:tab pos="3251200" algn="l"/>
                <a:tab pos="3657600" algn="l"/>
                <a:tab pos="4064000" algn="l"/>
                <a:tab pos="4470400" algn="l"/>
                <a:tab pos="4889500" algn="l"/>
                <a:tab pos="5295900" algn="l"/>
                <a:tab pos="5702300" algn="l"/>
                <a:tab pos="6108700" algn="l"/>
                <a:tab pos="6515100" algn="l"/>
                <a:tab pos="6921500" algn="l"/>
                <a:tab pos="7327900" algn="l"/>
                <a:tab pos="7734300" algn="l"/>
                <a:tab pos="8140700" algn="l"/>
                <a:tab pos="8534400" algn="l"/>
              </a:tabLst>
            </a:pPr>
            <a:r>
              <a:rPr lang="en-GB" altLang="x-none" b="1">
                <a:solidFill>
                  <a:schemeClr val="bg1"/>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Times New Roman" panose="02020603050405020304" pitchFamily="18" charset="0"/>
              </a:rPr>
              <a:t>DR NASTI GENNARO </a:t>
            </a:r>
            <a:endParaRPr lang="en-GB" altLang="x-none" b="1" strike="noStrike" noProof="1">
              <a:solidFill>
                <a:schemeClr val="bg1"/>
              </a:solidFill>
              <a:effectLst>
                <a:outerShdw blurRad="38100" dist="38100" dir="2700000">
                  <a:srgbClr val="000000"/>
                </a:outerShdw>
              </a:effectLst>
              <a:latin typeface="Calibri" panose="020F0502020204030204" pitchFamily="34" charset="0"/>
              <a:ea typeface="Times New Roman" panose="02020603050405020304" pitchFamily="18" charset="0"/>
              <a:sym typeface="Times New Roman" panose="02020603050405020304" pitchFamily="18" charset="0"/>
            </a:endParaRPr>
          </a:p>
          <a:p>
            <a:pPr lvl="0" algn="ctr" defTabSz="406400" fontAlgn="base">
              <a:lnSpc>
                <a:spcPct val="150000"/>
              </a:lnSpc>
              <a:tabLst>
                <a:tab pos="406400" algn="l"/>
                <a:tab pos="812800" algn="l"/>
                <a:tab pos="1219200" algn="l"/>
                <a:tab pos="1625600" algn="l"/>
                <a:tab pos="2032000" algn="l"/>
                <a:tab pos="2438400" algn="l"/>
                <a:tab pos="2844800" algn="l"/>
                <a:tab pos="3251200" algn="l"/>
                <a:tab pos="3657600" algn="l"/>
                <a:tab pos="4064000" algn="l"/>
                <a:tab pos="4470400" algn="l"/>
                <a:tab pos="4889500" algn="l"/>
                <a:tab pos="5295900" algn="l"/>
                <a:tab pos="5702300" algn="l"/>
                <a:tab pos="6108700" algn="l"/>
                <a:tab pos="6515100" algn="l"/>
                <a:tab pos="6921500" algn="l"/>
                <a:tab pos="7327900" algn="l"/>
                <a:tab pos="7734300" algn="l"/>
                <a:tab pos="8140700" algn="l"/>
                <a:tab pos="8534400" algn="l"/>
              </a:tabLst>
            </a:pPr>
            <a:r>
              <a:rPr lang="en-GB" altLang="x-none" b="1">
                <a:solidFill>
                  <a:schemeClr val="bg1"/>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Times New Roman" panose="02020603050405020304" pitchFamily="18" charset="0"/>
              </a:rPr>
              <a:t>U.O.C.普外科</a:t>
            </a:r>
            <a:endParaRPr lang="en-GB" altLang="x-none" b="1" strike="noStrike" noProof="1">
              <a:solidFill>
                <a:schemeClr val="bg1"/>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Times New Roman" panose="02020603050405020304" pitchFamily="18" charset="0"/>
            </a:endParaRPr>
          </a:p>
          <a:p>
            <a:pPr lvl="0" algn="ctr" defTabSz="406400" fontAlgn="base">
              <a:lnSpc>
                <a:spcPct val="150000"/>
              </a:lnSpc>
              <a:tabLst>
                <a:tab pos="406400" algn="l"/>
                <a:tab pos="812800" algn="l"/>
                <a:tab pos="1219200" algn="l"/>
                <a:tab pos="1625600" algn="l"/>
                <a:tab pos="2032000" algn="l"/>
                <a:tab pos="2438400" algn="l"/>
                <a:tab pos="2844800" algn="l"/>
                <a:tab pos="3251200" algn="l"/>
                <a:tab pos="3657600" algn="l"/>
                <a:tab pos="4064000" algn="l"/>
                <a:tab pos="4470400" algn="l"/>
                <a:tab pos="4889500" algn="l"/>
                <a:tab pos="5295900" algn="l"/>
                <a:tab pos="5702300" algn="l"/>
                <a:tab pos="6108700" algn="l"/>
                <a:tab pos="6515100" algn="l"/>
                <a:tab pos="6921500" algn="l"/>
                <a:tab pos="7327900" algn="l"/>
                <a:tab pos="7734300" algn="l"/>
                <a:tab pos="8140700" algn="l"/>
                <a:tab pos="8534400" algn="l"/>
              </a:tabLst>
            </a:pPr>
            <a:r>
              <a:rPr lang="en-GB" altLang="x-none" b="1">
                <a:solidFill>
                  <a:schemeClr val="bg1"/>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Times New Roman" panose="02020603050405020304" pitchFamily="18" charset="0"/>
              </a:rPr>
              <a:t>“麦当娜感恩”医院 - 马泰拉</a:t>
            </a:r>
            <a:endParaRPr lang="en-GB" altLang="x-none" b="1" strike="noStrike" noProof="1">
              <a:solidFill>
                <a:schemeClr val="bg1"/>
              </a:solidFill>
              <a:effectLst>
                <a:outerShdw blurRad="38100" dist="38100" dir="2700000">
                  <a:srgbClr val="000000"/>
                </a:outerShdw>
              </a:effectLst>
              <a:latin typeface="Calibri" panose="020F0502020204030204" pitchFamily="34" charset="0"/>
              <a:ea typeface="Times New Roman" panose="02020603050405020304" pitchFamily="18" charset="0"/>
              <a:sym typeface="Times New Roman" panose="02020603050405020304" pitchFamily="18" charset="0"/>
            </a:endParaRPr>
          </a:p>
        </p:txBody>
      </p:sp>
      <p:sp>
        <p:nvSpPr>
          <p:cNvPr id="13" name="Rettangolo 12"/>
          <p:cNvSpPr/>
          <p:nvPr/>
        </p:nvSpPr>
        <p:spPr>
          <a:xfrm>
            <a:off x="238125" y="768350"/>
            <a:ext cx="8540750" cy="583565"/>
          </a:xfrm>
          <a:prstGeom prst="rect">
            <a:avLst/>
          </a:prstGeom>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lang="en-GB" sz="3200" b="1"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sym typeface="+mn-ea"/>
              </a:rPr>
              <a:t>Glubran 2用于</a:t>
            </a:r>
            <a:r>
              <a:rPr lang="en-GB" sz="3200" b="1" u="sng"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sym typeface="+mn-ea"/>
              </a:rPr>
              <a:t>防止</a:t>
            </a:r>
            <a:r>
              <a:rPr lang="zh-CN" altLang="en-GB" sz="3200" b="1"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sym typeface="+mn-ea"/>
              </a:rPr>
              <a:t>胰</a:t>
            </a:r>
            <a:r>
              <a:rPr lang="en-GB" sz="3200" b="1"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sym typeface="+mn-ea"/>
              </a:rPr>
              <a:t>瘘的形成</a:t>
            </a:r>
            <a:endParaRPr kumimoji="0" lang="en-GB"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pic>
        <p:nvPicPr>
          <p:cNvPr id="23563" name="Picture 33"/>
          <p:cNvPicPr>
            <a:picLocks noChangeAspect="1" noChangeArrowheads="1"/>
          </p:cNvPicPr>
          <p:nvPr/>
        </p:nvPicPr>
        <p:blipFill>
          <a:blip r:embed="rId1" cstate="print"/>
          <a:srcRect/>
          <a:stretch>
            <a:fillRect/>
          </a:stretch>
        </p:blipFill>
        <p:spPr bwMode="auto">
          <a:xfrm>
            <a:off x="7796211" y="0"/>
            <a:ext cx="1347789" cy="1011237"/>
          </a:xfrm>
          <a:prstGeom prst="rect">
            <a:avLst/>
          </a:prstGeom>
          <a:ln>
            <a:noFill/>
          </a:ln>
          <a:effectLst>
            <a:softEdge rad="112500"/>
          </a:effectLst>
        </p:spPr>
      </p:pic>
      <p:grpSp>
        <p:nvGrpSpPr>
          <p:cNvPr id="101381" name="Group 6"/>
          <p:cNvGrpSpPr/>
          <p:nvPr/>
        </p:nvGrpSpPr>
        <p:grpSpPr>
          <a:xfrm>
            <a:off x="76200" y="152400"/>
            <a:ext cx="1341438" cy="701675"/>
            <a:chOff x="4889" y="3734"/>
            <a:chExt cx="845" cy="442"/>
          </a:xfrm>
        </p:grpSpPr>
        <p:sp>
          <p:nvSpPr>
            <p:cNvPr id="101382"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101383"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11" name="Rettangolo 10"/>
          <p:cNvSpPr/>
          <p:nvPr/>
        </p:nvSpPr>
        <p:spPr>
          <a:xfrm>
            <a:off x="4733925" y="4408805"/>
            <a:ext cx="4215765" cy="1647825"/>
          </a:xfrm>
          <a:prstGeom prst="rect">
            <a:avLst/>
          </a:prstGeom>
          <a:solidFill>
            <a:srgbClr val="C00000"/>
          </a:solidFill>
          <a:ln w="9525" cap="flat" cmpd="sng">
            <a:solidFill>
              <a:schemeClr val="tx1"/>
            </a:solidFill>
            <a:prstDash val="solid"/>
            <a:round/>
            <a:headEnd type="none" w="med" len="med"/>
            <a:tailEnd type="none" w="med" len="med"/>
          </a:ln>
        </p:spPr>
        <p:txBody>
          <a:bodyPr wrap="none" anchor="t"/>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14" name="Rettangolo 13"/>
          <p:cNvSpPr/>
          <p:nvPr/>
        </p:nvSpPr>
        <p:spPr>
          <a:xfrm>
            <a:off x="238125" y="4408488"/>
            <a:ext cx="4086225" cy="1673225"/>
          </a:xfrm>
          <a:prstGeom prst="rect">
            <a:avLst/>
          </a:prstGeom>
          <a:solidFill>
            <a:srgbClr val="C00000"/>
          </a:solidFill>
          <a:ln w="9525" cap="flat" cmpd="sng">
            <a:solidFill>
              <a:schemeClr val="tx1"/>
            </a:solidFill>
            <a:prstDash val="solid"/>
            <a:round/>
            <a:headEnd type="none" w="med" len="med"/>
            <a:tailEnd type="none" w="med" len="med"/>
          </a:ln>
        </p:spPr>
        <p:txBody>
          <a:bodyPr wrap="none" anchor="t"/>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19" name="Shape 118"/>
          <p:cNvSpPr>
            <a:spLocks noChangeArrowheads="1"/>
          </p:cNvSpPr>
          <p:nvPr/>
        </p:nvSpPr>
        <p:spPr bwMode="auto">
          <a:xfrm>
            <a:off x="4686300" y="4737100"/>
            <a:ext cx="4311015" cy="751840"/>
          </a:xfrm>
          <a:prstGeom prst="rect">
            <a:avLst/>
          </a:prstGeom>
          <a:noFill/>
          <a:ln w="12700">
            <a:noFill/>
            <a:miter lim="400000"/>
          </a:ln>
        </p:spPr>
        <p:txBody>
          <a:bodyPr wrap="square" lIns="40820" tIns="40820" rIns="40820" bIns="40820">
            <a:spAutoFit/>
          </a:bodyPr>
          <a:lstStyle/>
          <a:p>
            <a:pPr marL="0" marR="0" lvl="0" indent="0" algn="l" defTabSz="914400" rtl="0" eaLnBrk="0" fontAlgn="auto" latinLnBrk="0" hangingPunct="0">
              <a:lnSpc>
                <a:spcPct val="100000"/>
              </a:lnSpc>
              <a:spcBef>
                <a:spcPts val="0"/>
              </a:spcBef>
              <a:spcAft>
                <a:spcPts val="0"/>
              </a:spcAft>
              <a:buClrTx/>
              <a:buSzTx/>
              <a:buFontTx/>
              <a:buNone/>
              <a:tabLst>
                <a:tab pos="393700" algn="l"/>
                <a:tab pos="812800" algn="l"/>
                <a:tab pos="1219200" algn="l"/>
                <a:tab pos="1625600" algn="l"/>
                <a:tab pos="2032000" algn="l"/>
                <a:tab pos="2438400" algn="l"/>
                <a:tab pos="2844800" algn="l"/>
                <a:tab pos="3251200" algn="l"/>
                <a:tab pos="3657600" algn="l"/>
                <a:tab pos="4064000" algn="l"/>
                <a:tab pos="4470400" algn="l"/>
                <a:tab pos="4876800" algn="l"/>
                <a:tab pos="5295900" algn="l"/>
                <a:tab pos="5702300" algn="l"/>
                <a:tab pos="6108700" algn="l"/>
                <a:tab pos="6515100" algn="l"/>
                <a:tab pos="6921500" algn="l"/>
                <a:tab pos="7327900" algn="l"/>
                <a:tab pos="7734300" algn="l"/>
                <a:tab pos="8140700" algn="l"/>
                <a:tab pos="8534400" algn="l"/>
              </a:tabLst>
              <a:defRPr/>
            </a:pPr>
            <a:r>
              <a:rPr kumimoji="0" lang="zh-CN" altLang="en-GB" sz="2200" b="1"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Calibri" panose="020F0502020204030204" pitchFamily="34" charset="0"/>
                <a:ea typeface="+mn-ea"/>
                <a:cs typeface="Times New Roman" panose="02020603050405020304" pitchFamily="18" charset="0"/>
                <a:sym typeface="Times New Roman" panose="02020603050405020304" pitchFamily="18" charset="0"/>
              </a:rPr>
              <a:t>末节</a:t>
            </a:r>
            <a:r>
              <a:rPr kumimoji="0" lang="en-GB" sz="2200" b="1"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Calibri" panose="020F0502020204030204" pitchFamily="34" charset="0"/>
                <a:ea typeface="+mn-ea"/>
                <a:cs typeface="Times New Roman" panose="02020603050405020304" pitchFamily="18" charset="0"/>
                <a:sym typeface="Times New Roman" panose="02020603050405020304" pitchFamily="18" charset="0"/>
              </a:rPr>
              <a:t>（尾）胰腺切除术和脾切除术</a:t>
            </a:r>
            <a:endParaRPr kumimoji="0" lang="en-GB" sz="2200" b="1"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Calibri" panose="020F0502020204030204" pitchFamily="34" charset="0"/>
              <a:ea typeface="+mn-ea"/>
              <a:cs typeface="Times New Roman" panose="02020603050405020304" pitchFamily="18" charset="0"/>
              <a:sym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tab pos="393700" algn="l"/>
                <a:tab pos="812800" algn="l"/>
                <a:tab pos="1219200" algn="l"/>
                <a:tab pos="1625600" algn="l"/>
                <a:tab pos="2032000" algn="l"/>
                <a:tab pos="2438400" algn="l"/>
                <a:tab pos="2844800" algn="l"/>
                <a:tab pos="3251200" algn="l"/>
                <a:tab pos="3657600" algn="l"/>
                <a:tab pos="4064000" algn="l"/>
                <a:tab pos="4470400" algn="l"/>
                <a:tab pos="4876800" algn="l"/>
                <a:tab pos="5295900" algn="l"/>
                <a:tab pos="5702300" algn="l"/>
                <a:tab pos="6108700" algn="l"/>
                <a:tab pos="6515100" algn="l"/>
                <a:tab pos="6921500" algn="l"/>
                <a:tab pos="7327900" algn="l"/>
                <a:tab pos="7734300" algn="l"/>
                <a:tab pos="8140700" algn="l"/>
                <a:tab pos="8534400" algn="l"/>
              </a:tabLst>
              <a:defRPr/>
            </a:pPr>
            <a:r>
              <a:rPr kumimoji="0" lang="en-GB" sz="2200" b="1"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Calibri" panose="020F0502020204030204" pitchFamily="34" charset="0"/>
                <a:ea typeface="+mn-ea"/>
                <a:cs typeface="Times New Roman" panose="02020603050405020304" pitchFamily="18" charset="0"/>
                <a:sym typeface="Times New Roman" panose="02020603050405020304" pitchFamily="18" charset="0"/>
              </a:rPr>
              <a:t>                                         10（45.5％）</a:t>
            </a:r>
            <a:endParaRPr kumimoji="0" lang="en-GB" sz="2200" b="1"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Calibri" panose="020F0502020204030204" pitchFamily="34" charset="0"/>
              <a:ea typeface="+mn-ea"/>
              <a:cs typeface="Times New Roman" panose="02020603050405020304" pitchFamily="18" charset="0"/>
              <a:sym typeface="Times New Roman" panose="02020603050405020304" pitchFamily="18" charset="0"/>
            </a:endParaRPr>
          </a:p>
        </p:txBody>
      </p:sp>
      <p:sp>
        <p:nvSpPr>
          <p:cNvPr id="20" name="Shape 119"/>
          <p:cNvSpPr>
            <a:spLocks noChangeArrowheads="1"/>
          </p:cNvSpPr>
          <p:nvPr/>
        </p:nvSpPr>
        <p:spPr bwMode="auto">
          <a:xfrm>
            <a:off x="4937125" y="6391275"/>
            <a:ext cx="3819525" cy="974725"/>
          </a:xfrm>
          <a:prstGeom prst="rect">
            <a:avLst/>
          </a:prstGeom>
          <a:noFill/>
          <a:ln w="12700">
            <a:noFill/>
            <a:miter lim="400000"/>
          </a:ln>
        </p:spPr>
        <p:txBody>
          <a:bodyPr lIns="40820" tIns="40820" rIns="40820" bIns="40820">
            <a:spAutoFit/>
          </a:bodyPr>
          <a:lstStyle/>
          <a:p>
            <a:pPr lvl="0" defTabSz="0" fontAlgn="base">
              <a:lnSpc>
                <a:spcPct val="200000"/>
              </a:lnSpc>
              <a:tabLst>
                <a:tab pos="393700" algn="l"/>
                <a:tab pos="812800" algn="l"/>
                <a:tab pos="1219200" algn="l"/>
                <a:tab pos="1625600" algn="l"/>
                <a:tab pos="2032000" algn="l"/>
                <a:tab pos="2438400" algn="l"/>
                <a:tab pos="2844800" algn="l"/>
                <a:tab pos="3251200" algn="l"/>
                <a:tab pos="3657600" algn="l"/>
                <a:tab pos="4064000" algn="l"/>
                <a:tab pos="4470400" algn="l"/>
                <a:tab pos="4876800" algn="l"/>
                <a:tab pos="5295900" algn="l"/>
                <a:tab pos="5702300" algn="l"/>
                <a:tab pos="6108700" algn="l"/>
                <a:tab pos="6515100" algn="l"/>
                <a:tab pos="6921500" algn="l"/>
                <a:tab pos="7327900" algn="l"/>
                <a:tab pos="7734300" algn="l"/>
                <a:tab pos="8140700" algn="l"/>
                <a:tab pos="8534400" algn="l"/>
                <a:tab pos="9182100" algn="l"/>
              </a:tabLst>
            </a:pPr>
            <a:r>
              <a:rPr lang="en-GB" altLang="x-none" sz="2800" b="1" strike="noStrike" noProof="1">
                <a:solidFill>
                  <a:srgbClr val="F2F2F2"/>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Times New Roman" panose="02020603050405020304" pitchFamily="18" charset="0"/>
              </a:rPr>
              <a:t>	 </a:t>
            </a:r>
            <a:endParaRPr lang="en-GB" altLang="x-none" sz="2800" b="1" strike="noStrike" noProof="1">
              <a:solidFill>
                <a:srgbClr val="F2F2F2"/>
              </a:solidFill>
              <a:effectLst>
                <a:outerShdw blurRad="38100" dist="38100" dir="2700000">
                  <a:srgbClr val="000000"/>
                </a:outerShdw>
              </a:effectLst>
              <a:latin typeface="Calibri" panose="020F0502020204030204" pitchFamily="34" charset="0"/>
              <a:ea typeface="Times New Roman" panose="02020603050405020304" pitchFamily="18" charset="0"/>
              <a:sym typeface="Times New Roman" panose="02020603050405020304" pitchFamily="18" charset="0"/>
            </a:endParaRPr>
          </a:p>
        </p:txBody>
      </p:sp>
      <p:sp>
        <p:nvSpPr>
          <p:cNvPr id="21" name="Rettangolo 9"/>
          <p:cNvSpPr/>
          <p:nvPr/>
        </p:nvSpPr>
        <p:spPr>
          <a:xfrm>
            <a:off x="630238" y="3813175"/>
            <a:ext cx="7848600" cy="460375"/>
          </a:xfrm>
          <a:prstGeom prst="rect">
            <a:avLst/>
          </a:prstGeom>
          <a:noFill/>
          <a:ln w="9525">
            <a:noFill/>
          </a:ln>
        </p:spPr>
        <p:txBody>
          <a:bodyPr anchor="t">
            <a:spAutoFit/>
          </a:bodyPr>
          <a:lstStyle/>
          <a:p>
            <a:pPr lvl="0" indent="0" algn="ctr" eaLnBrk="0" hangingPunct="0"/>
            <a:r>
              <a:rPr lang="en-GB" altLang="it-IT" b="1" i="1" dirty="0">
                <a:latin typeface="Calibri" panose="020F0502020204030204" pitchFamily="34" charset="0"/>
                <a:ea typeface="Times New Roman" panose="02020603050405020304" pitchFamily="18" charset="0"/>
              </a:rPr>
              <a:t>(</a:t>
            </a:r>
            <a:r>
              <a:rPr lang="en-US" altLang="en-GB" b="1" i="1" dirty="0">
                <a:latin typeface="Calibri" panose="020F0502020204030204" pitchFamily="34" charset="0"/>
                <a:ea typeface="Times New Roman" panose="02020603050405020304" pitchFamily="18" charset="0"/>
              </a:rPr>
              <a:t>6</a:t>
            </a:r>
            <a:r>
              <a:rPr lang="zh-CN" altLang="en-US" b="1" i="1" dirty="0">
                <a:latin typeface="Calibri" panose="020F0502020204030204" pitchFamily="34" charset="0"/>
                <a:ea typeface="宋体" panose="02010600030101010101" pitchFamily="2" charset="-122"/>
              </a:rPr>
              <a:t>月</a:t>
            </a:r>
            <a:r>
              <a:rPr lang="en-GB" altLang="it-IT" b="1" i="1" dirty="0">
                <a:latin typeface="Calibri" panose="020F0502020204030204" pitchFamily="34" charset="0"/>
                <a:ea typeface="Times New Roman" panose="02020603050405020304" pitchFamily="18" charset="0"/>
              </a:rPr>
              <a:t> 2011 – </a:t>
            </a:r>
            <a:r>
              <a:rPr lang="en-US" altLang="en-GB" b="1" i="1" dirty="0">
                <a:latin typeface="Calibri" panose="020F0502020204030204" pitchFamily="34" charset="0"/>
                <a:ea typeface="Times New Roman" panose="02020603050405020304" pitchFamily="18" charset="0"/>
              </a:rPr>
              <a:t>8</a:t>
            </a:r>
            <a:r>
              <a:rPr lang="zh-CN" altLang="en-US" b="1" i="1" dirty="0">
                <a:latin typeface="Calibri" panose="020F0502020204030204" pitchFamily="34" charset="0"/>
                <a:ea typeface="宋体" panose="02010600030101010101" pitchFamily="2" charset="-122"/>
              </a:rPr>
              <a:t>月</a:t>
            </a:r>
            <a:r>
              <a:rPr lang="en-GB" altLang="it-IT" b="1" i="1" dirty="0">
                <a:latin typeface="Calibri" panose="020F0502020204030204" pitchFamily="34" charset="0"/>
                <a:ea typeface="Times New Roman" panose="02020603050405020304" pitchFamily="18" charset="0"/>
              </a:rPr>
              <a:t>2015)</a:t>
            </a:r>
            <a:endParaRPr lang="en-GB" altLang="it-IT" b="1" i="1" dirty="0">
              <a:latin typeface="Calibri" panose="020F0502020204030204" pitchFamily="34" charset="0"/>
              <a:ea typeface="Times New Roman" panose="02020603050405020304" pitchFamily="18" charset="0"/>
            </a:endParaRPr>
          </a:p>
        </p:txBody>
      </p:sp>
      <p:sp>
        <p:nvSpPr>
          <p:cNvPr id="2" name="CasellaDiTesto 1"/>
          <p:cNvSpPr txBox="1"/>
          <p:nvPr/>
        </p:nvSpPr>
        <p:spPr>
          <a:xfrm>
            <a:off x="301625" y="4737100"/>
            <a:ext cx="3898900" cy="822960"/>
          </a:xfrm>
          <a:prstGeom prst="rect">
            <a:avLst/>
          </a:prstGeom>
          <a:noFill/>
        </p:spPr>
        <p:txBody>
          <a:bodyPr>
            <a:spAutoFit/>
          </a:bodyPr>
          <a:lstStyle/>
          <a:p>
            <a:pPr lvl="0" fontAlgn="base"/>
            <a:r>
              <a:rPr lang="en-GB" altLang="x-none" b="1" strike="noStrike" noProof="1">
                <a:solidFill>
                  <a:srgbClr val="F2F2F2"/>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Times New Roman" panose="02020603050405020304" pitchFamily="18" charset="0"/>
              </a:rPr>
              <a:t>十二指肠头部胰腺切除术</a:t>
            </a:r>
            <a:endParaRPr lang="en-GB" altLang="x-none" b="1" strike="noStrike" noProof="1">
              <a:solidFill>
                <a:srgbClr val="F2F2F2"/>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Times New Roman" panose="02020603050405020304" pitchFamily="18" charset="0"/>
            </a:endParaRPr>
          </a:p>
          <a:p>
            <a:pPr lvl="0" fontAlgn="base"/>
            <a:r>
              <a:rPr lang="en-GB" altLang="x-none" b="1" strike="noStrike" noProof="1">
                <a:solidFill>
                  <a:srgbClr val="F2F2F2"/>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Times New Roman" panose="02020603050405020304" pitchFamily="18" charset="0"/>
              </a:rPr>
              <a:t>                           12（54.5％）</a:t>
            </a:r>
            <a:endParaRPr lang="en-GB" altLang="x-none" b="1" strike="noStrike" noProof="1">
              <a:solidFill>
                <a:srgbClr val="F2F2F2"/>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4" grpId="0" animBg="1"/>
      <p:bldP spid="19"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funzionalità del pancreas"/>
          <p:cNvPicPr>
            <a:picLocks noChangeAspect="1" noChangeArrowheads="1"/>
          </p:cNvPicPr>
          <p:nvPr/>
        </p:nvPicPr>
        <p:blipFill>
          <a:blip r:embed="rId1" cstate="print"/>
          <a:srcRect/>
          <a:stretch>
            <a:fillRect/>
          </a:stretch>
        </p:blipFill>
        <p:spPr bwMode="auto">
          <a:xfrm>
            <a:off x="734985" y="2113804"/>
            <a:ext cx="5484839" cy="4326631"/>
          </a:xfrm>
          <a:prstGeom prst="rect">
            <a:avLst/>
          </a:prstGeom>
          <a:ln>
            <a:noFill/>
          </a:ln>
          <a:effectLst>
            <a:softEdge rad="112500"/>
          </a:effectLst>
        </p:spPr>
      </p:pic>
      <p:pic>
        <p:nvPicPr>
          <p:cNvPr id="6" name="Picture 33"/>
          <p:cNvPicPr>
            <a:picLocks noChangeAspect="1" noChangeArrowheads="1"/>
          </p:cNvPicPr>
          <p:nvPr/>
        </p:nvPicPr>
        <p:blipFill>
          <a:blip r:embed="rId2" cstate="print"/>
          <a:srcRect/>
          <a:stretch>
            <a:fillRect/>
          </a:stretch>
        </p:blipFill>
        <p:spPr bwMode="auto">
          <a:xfrm>
            <a:off x="7796211" y="0"/>
            <a:ext cx="1347789" cy="1011237"/>
          </a:xfrm>
          <a:prstGeom prst="rect">
            <a:avLst/>
          </a:prstGeom>
          <a:ln>
            <a:noFill/>
          </a:ln>
          <a:effectLst>
            <a:softEdge rad="112500"/>
          </a:effectLst>
        </p:spPr>
      </p:pic>
      <p:sp>
        <p:nvSpPr>
          <p:cNvPr id="8" name="CasellaDiTesto 7"/>
          <p:cNvSpPr txBox="1"/>
          <p:nvPr/>
        </p:nvSpPr>
        <p:spPr>
          <a:xfrm>
            <a:off x="2195513" y="620713"/>
            <a:ext cx="4824413" cy="131381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lang="en-US" altLang="zh-CN" b="1" strike="noStrike" noProof="1">
              <a:solidFill>
                <a:srgbClr val="FFFFFF"/>
              </a:solidFill>
              <a:latin typeface="Calibri" panose="020F0502020204030204" pitchFamily="34" charset="0"/>
              <a:ea typeface="Times New Roman" panose="02020603050405020304" pitchFamily="18" charset="0"/>
            </a:endParaRPr>
          </a:p>
          <a:p>
            <a:pPr lvl="0" algn="ctr" fontAlgn="base"/>
            <a:r>
              <a:rPr lang="en-US" altLang="zh-CN" sz="2800" b="1" strike="noStrike" noProof="1">
                <a:solidFill>
                  <a:srgbClr val="FFFFFF"/>
                </a:solidFill>
                <a:effectLst>
                  <a:outerShdw blurRad="38100" dist="38100" dir="2700000">
                    <a:srgbClr val="000000"/>
                  </a:outerShdw>
                </a:effectLst>
                <a:latin typeface="Calibri" panose="020F0502020204030204" pitchFamily="34" charset="0"/>
                <a:ea typeface="Times New Roman" panose="02020603050405020304" pitchFamily="18" charset="0"/>
              </a:rPr>
              <a:t>脾胰切除术</a:t>
            </a:r>
            <a:endParaRPr lang="en-US" altLang="zh-CN" sz="2800" b="1" strike="noStrike" noProof="1">
              <a:solidFill>
                <a:srgbClr val="FFFFFF"/>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fontAlgn="base"/>
            <a:endParaRPr lang="en-US" altLang="zh-CN" sz="2800" b="1" strike="noStrike" noProof="1">
              <a:solidFill>
                <a:srgbClr val="FFFFFF"/>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grpSp>
        <p:nvGrpSpPr>
          <p:cNvPr id="102404" name="Group 6"/>
          <p:cNvGrpSpPr/>
          <p:nvPr/>
        </p:nvGrpSpPr>
        <p:grpSpPr>
          <a:xfrm>
            <a:off x="76200" y="152400"/>
            <a:ext cx="1341438" cy="701675"/>
            <a:chOff x="4889" y="3734"/>
            <a:chExt cx="845" cy="442"/>
          </a:xfrm>
        </p:grpSpPr>
        <p:sp>
          <p:nvSpPr>
            <p:cNvPr id="102405"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102406"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9" name="Rettangolo 8"/>
          <p:cNvSpPr/>
          <p:nvPr/>
        </p:nvSpPr>
        <p:spPr>
          <a:xfrm>
            <a:off x="6143625" y="2855913"/>
            <a:ext cx="2733675" cy="222758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2000" b="0" i="0" u="none" strike="noStrike" kern="1200" cap="none" spc="0" normalizeH="0" baseline="0" noProof="0" dirty="0">
                <a:ln>
                  <a:noFill/>
                </a:ln>
                <a:solidFill>
                  <a:schemeClr val="tx1"/>
                </a:solidFill>
                <a:effectLst/>
                <a:uLnTx/>
                <a:uFillTx/>
                <a:latin typeface="+mn-lt"/>
                <a:ea typeface="+mn-ea"/>
                <a:cs typeface="+mn-cs"/>
              </a:rPr>
              <a:t> 脾脏和胰</a:t>
            </a:r>
            <a:r>
              <a:rPr kumimoji="0" lang="zh-CN" altLang="en-GB" sz="2000" b="0" i="0" u="none" strike="noStrike" kern="1200" cap="none" spc="0" normalizeH="0" baseline="0" noProof="0" dirty="0">
                <a:ln>
                  <a:noFill/>
                </a:ln>
                <a:solidFill>
                  <a:schemeClr val="tx1"/>
                </a:solidFill>
                <a:effectLst/>
                <a:uLnTx/>
                <a:uFillTx/>
                <a:latin typeface="+mn-lt"/>
                <a:ea typeface="+mn-ea"/>
                <a:cs typeface="+mn-cs"/>
              </a:rPr>
              <a:t>体、胰尾的应用</a:t>
            </a:r>
            <a:r>
              <a:rPr kumimoji="0" lang="en-GB" sz="2000" b="0" i="0" u="none" strike="noStrike" kern="1200" cap="none" spc="0" normalizeH="0" baseline="0" noProof="0" dirty="0">
                <a:ln>
                  <a:noFill/>
                </a:ln>
                <a:solidFill>
                  <a:srgbClr val="FF0000"/>
                </a:solidFill>
                <a:effectLst/>
                <a:uLnTx/>
                <a:uFillTx/>
                <a:latin typeface="+mn-lt"/>
                <a:ea typeface="+mn-ea"/>
                <a:cs typeface="+mn-cs"/>
              </a:rPr>
              <a:t> </a:t>
            </a:r>
            <a:r>
              <a:rPr lang="en-GB" sz="2000" noProof="0" dirty="0">
                <a:ln>
                  <a:noFill/>
                </a:ln>
                <a:solidFill>
                  <a:srgbClr val="FF0000"/>
                </a:solidFill>
                <a:effectLst/>
                <a:uLnTx/>
                <a:uFillTx/>
                <a:latin typeface="+mn-lt"/>
                <a:ea typeface="+mn-ea"/>
                <a:cs typeface="+mn-cs"/>
                <a:sym typeface="+mn-ea"/>
              </a:rPr>
              <a:t>Mobilisation</a:t>
            </a:r>
            <a:r>
              <a:rPr lang="zh-CN" altLang="en-GB" sz="2000" noProof="0" dirty="0">
                <a:ln>
                  <a:noFill/>
                </a:ln>
                <a:solidFill>
                  <a:srgbClr val="FF0000"/>
                </a:solidFill>
                <a:effectLst/>
                <a:uLnTx/>
                <a:uFillTx/>
                <a:latin typeface="+mn-lt"/>
                <a:ea typeface="+mn-ea"/>
                <a:cs typeface="+mn-cs"/>
                <a:sym typeface="+mn-ea"/>
              </a:rPr>
              <a:t>？</a:t>
            </a:r>
            <a:endParaRPr lang="zh-CN" altLang="en-GB" sz="2000" noProof="0" dirty="0">
              <a:ln>
                <a:noFill/>
              </a:ln>
              <a:solidFill>
                <a:srgbClr val="FF0000"/>
              </a:solidFill>
              <a:effectLst/>
              <a:uLnTx/>
              <a:uFillTx/>
              <a:latin typeface="+mn-lt"/>
              <a:ea typeface="+mn-ea"/>
              <a:cs typeface="+mn-cs"/>
              <a:sym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GB" sz="2000" b="0" i="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GB" sz="2000" b="0" i="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GB" sz="2000" b="0" i="0" u="none" strike="noStrike" kern="1200" cap="none" spc="0" normalizeH="0" baseline="0" noProof="0" dirty="0">
                <a:ln>
                  <a:noFill/>
                </a:ln>
                <a:solidFill>
                  <a:schemeClr val="tx1"/>
                </a:solidFill>
                <a:effectLst/>
                <a:uLnTx/>
                <a:uFillTx/>
                <a:latin typeface="+mn-lt"/>
                <a:ea typeface="+mn-ea"/>
                <a:cs typeface="+mn-cs"/>
              </a:rPr>
              <a:t>胰腺切片，并在</a:t>
            </a:r>
            <a:r>
              <a:rPr lang="en-GB" sz="2000" noProof="0" dirty="0">
                <a:ln>
                  <a:noFill/>
                </a:ln>
                <a:effectLst/>
                <a:uLnTx/>
                <a:uFillTx/>
                <a:latin typeface="+mn-lt"/>
                <a:ea typeface="+mn-ea"/>
                <a:cs typeface="+mn-cs"/>
                <a:sym typeface="+mn-ea"/>
              </a:rPr>
              <a:t>胰</a:t>
            </a:r>
            <a:r>
              <a:rPr lang="zh-CN" altLang="en-GB" sz="2000" noProof="0" dirty="0">
                <a:ln>
                  <a:noFill/>
                </a:ln>
                <a:effectLst/>
                <a:uLnTx/>
                <a:uFillTx/>
                <a:latin typeface="+mn-lt"/>
                <a:ea typeface="+mn-ea"/>
                <a:cs typeface="+mn-cs"/>
                <a:sym typeface="+mn-ea"/>
              </a:rPr>
              <a:t>体、胰尾</a:t>
            </a:r>
            <a:r>
              <a:rPr kumimoji="0" lang="en-GB" sz="2000" b="0" i="0" u="none" strike="noStrike" kern="1200" cap="none" spc="0" normalizeH="0" baseline="0" noProof="0" dirty="0">
                <a:ln>
                  <a:noFill/>
                </a:ln>
                <a:solidFill>
                  <a:schemeClr val="tx1"/>
                </a:solidFill>
                <a:effectLst/>
                <a:uLnTx/>
                <a:uFillTx/>
                <a:latin typeface="+mn-lt"/>
                <a:ea typeface="+mn-ea"/>
                <a:cs typeface="+mn-cs"/>
              </a:rPr>
              <a:t>和脾脏的</a:t>
            </a:r>
            <a:r>
              <a:rPr kumimoji="0" lang="zh-CN" altLang="en-GB" sz="2000" b="0" i="0" u="none" strike="noStrike" kern="1200" cap="none" spc="0" normalizeH="0" baseline="0" noProof="0" dirty="0">
                <a:ln>
                  <a:noFill/>
                </a:ln>
                <a:solidFill>
                  <a:schemeClr val="tx1"/>
                </a:solidFill>
                <a:effectLst/>
                <a:uLnTx/>
                <a:uFillTx/>
                <a:latin typeface="+mn-lt"/>
                <a:ea typeface="+mn-ea"/>
                <a:cs typeface="+mn-cs"/>
              </a:rPr>
              <a:t>部分</a:t>
            </a:r>
            <a:r>
              <a:rPr kumimoji="0" lang="en-GB" sz="2000" b="0" i="0" u="none" strike="noStrike" kern="1200" cap="none" spc="0" normalizeH="0" baseline="0" noProof="0" dirty="0">
                <a:ln>
                  <a:noFill/>
                </a:ln>
                <a:solidFill>
                  <a:schemeClr val="tx1"/>
                </a:solidFill>
                <a:effectLst/>
                <a:uLnTx/>
                <a:uFillTx/>
                <a:latin typeface="+mn-lt"/>
                <a:ea typeface="+mn-ea"/>
                <a:cs typeface="+mn-cs"/>
              </a:rPr>
              <a:t>中取出</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ttangolo 3"/>
          <p:cNvSpPr/>
          <p:nvPr/>
        </p:nvSpPr>
        <p:spPr>
          <a:xfrm>
            <a:off x="268288" y="1076325"/>
            <a:ext cx="8580437" cy="1191260"/>
          </a:xfrm>
          <a:prstGeom prst="rect">
            <a:avLst/>
          </a:prstGeom>
          <a:noFill/>
          <a:ln w="9525">
            <a:noFill/>
          </a:ln>
        </p:spPr>
        <p:txBody>
          <a:bodyPr anchor="t">
            <a:spAutoFit/>
          </a:bodyPr>
          <a:lstStyle/>
          <a:p>
            <a:pPr lvl="0" indent="0" eaLnBrk="0" hangingPunct="0"/>
            <a:r>
              <a:rPr lang="en-GB" altLang="x-none" sz="1800" dirty="0">
                <a:latin typeface="Calibri" panose="020F0502020204030204" pitchFamily="34" charset="0"/>
                <a:ea typeface="Times New Roman" panose="02020603050405020304" pitchFamily="18" charset="0"/>
              </a:rPr>
              <a:t>也称为“Whipple手术”，</a:t>
            </a:r>
            <a:r>
              <a:rPr lang="en-GB" altLang="x-none" sz="1800" b="1" dirty="0">
                <a:latin typeface="Calibri" panose="020F0502020204030204" pitchFamily="34" charset="0"/>
                <a:ea typeface="Times New Roman" panose="02020603050405020304" pitchFamily="18" charset="0"/>
              </a:rPr>
              <a:t>十二指肠头部胰腺切除术</a:t>
            </a:r>
            <a:r>
              <a:rPr lang="en-GB" altLang="x-none" sz="1800" dirty="0">
                <a:latin typeface="Calibri" panose="020F0502020204030204" pitchFamily="34" charset="0"/>
                <a:ea typeface="Times New Roman" panose="02020603050405020304" pitchFamily="18" charset="0"/>
              </a:rPr>
              <a:t>已成为治疗胃肠肿瘤最有效的方法之一。</a:t>
            </a:r>
            <a:endParaRPr lang="en-GB" altLang="x-none" sz="1800" dirty="0">
              <a:latin typeface="Calibri" panose="020F0502020204030204" pitchFamily="34" charset="0"/>
              <a:ea typeface="Times New Roman" panose="02020603050405020304" pitchFamily="18" charset="0"/>
            </a:endParaRPr>
          </a:p>
          <a:p>
            <a:pPr lvl="0" indent="0" eaLnBrk="0" hangingPunct="0"/>
            <a:endParaRPr lang="en-GB" altLang="x-none" sz="1800" dirty="0">
              <a:latin typeface="Calibri" panose="020F0502020204030204" pitchFamily="34" charset="0"/>
              <a:ea typeface="Times New Roman" panose="02020603050405020304" pitchFamily="18" charset="0"/>
            </a:endParaRPr>
          </a:p>
          <a:p>
            <a:pPr lvl="0" indent="0" eaLnBrk="0" hangingPunct="0"/>
            <a:r>
              <a:rPr sz="1800" dirty="0">
                <a:latin typeface="Calibri" panose="020F0502020204030204" pitchFamily="34" charset="0"/>
                <a:ea typeface="Times New Roman" panose="02020603050405020304" pitchFamily="18" charset="0"/>
              </a:rPr>
              <a:t>其用于从胰腺，胆囊，胆管或称为十二指肠的小肠的上部除去癌性肿瘤。</a:t>
            </a:r>
            <a:endParaRPr sz="1800" dirty="0">
              <a:latin typeface="Calibri" panose="020F0502020204030204" pitchFamily="34" charset="0"/>
              <a:ea typeface="Times New Roman" panose="02020603050405020304" pitchFamily="18" charset="0"/>
            </a:endParaRPr>
          </a:p>
        </p:txBody>
      </p:sp>
      <p:sp>
        <p:nvSpPr>
          <p:cNvPr id="6" name="Rettangolo 5"/>
          <p:cNvSpPr/>
          <p:nvPr/>
        </p:nvSpPr>
        <p:spPr>
          <a:xfrm>
            <a:off x="75883" y="3468053"/>
            <a:ext cx="3533775" cy="1465580"/>
          </a:xfrm>
          <a:prstGeom prst="rect">
            <a:avLst/>
          </a:prstGeom>
          <a:noFill/>
          <a:ln w="9525">
            <a:noFill/>
          </a:ln>
        </p:spPr>
        <p:txBody>
          <a:bodyPr anchor="t">
            <a:spAutoFit/>
          </a:bodyPr>
          <a:lstStyle/>
          <a:p>
            <a:pPr lvl="0" indent="0" eaLnBrk="0" hangingPunct="0"/>
            <a:r>
              <a:rPr lang="en-GB" altLang="x-none" sz="1800" dirty="0">
                <a:latin typeface="Calibri" panose="020F0502020204030204" pitchFamily="34" charset="0"/>
                <a:ea typeface="Times New Roman" panose="02020603050405020304" pitchFamily="18" charset="0"/>
              </a:rPr>
              <a:t>- 胆囊和十二指肠通常全部去除</a:t>
            </a:r>
            <a:endParaRPr lang="en-GB" altLang="x-none" sz="1800" dirty="0">
              <a:latin typeface="Calibri" panose="020F0502020204030204" pitchFamily="34" charset="0"/>
              <a:ea typeface="Times New Roman" panose="02020603050405020304" pitchFamily="18" charset="0"/>
            </a:endParaRPr>
          </a:p>
          <a:p>
            <a:pPr lvl="0" indent="0" eaLnBrk="0" hangingPunct="0"/>
            <a:endParaRPr lang="en-GB" altLang="x-none" sz="1800" dirty="0">
              <a:latin typeface="Calibri" panose="020F0502020204030204" pitchFamily="34" charset="0"/>
              <a:ea typeface="Times New Roman" panose="02020603050405020304" pitchFamily="18" charset="0"/>
            </a:endParaRPr>
          </a:p>
          <a:p>
            <a:pPr lvl="0" indent="0" eaLnBrk="0" hangingPunct="0"/>
            <a:endParaRPr lang="en-GB" altLang="x-none" sz="1800" dirty="0">
              <a:latin typeface="Calibri" panose="020F0502020204030204" pitchFamily="34" charset="0"/>
              <a:ea typeface="Times New Roman" panose="02020603050405020304" pitchFamily="18" charset="0"/>
            </a:endParaRPr>
          </a:p>
          <a:p>
            <a:pPr lvl="0" indent="0" eaLnBrk="0" hangingPunct="0"/>
            <a:r>
              <a:rPr lang="en-GB" altLang="x-none" sz="1800" dirty="0">
                <a:latin typeface="Calibri" panose="020F0502020204030204" pitchFamily="34" charset="0"/>
                <a:ea typeface="Times New Roman" panose="02020603050405020304" pitchFamily="18" charset="0"/>
              </a:rPr>
              <a:t>- </a:t>
            </a:r>
            <a:r>
              <a:rPr lang="zh-CN" altLang="en-GB" sz="1800" dirty="0">
                <a:latin typeface="Calibri" panose="020F0502020204030204" pitchFamily="34" charset="0"/>
                <a:ea typeface="宋体" panose="02010600030101010101" pitchFamily="2" charset="-122"/>
              </a:rPr>
              <a:t>然而</a:t>
            </a:r>
            <a:r>
              <a:rPr lang="en-GB" altLang="x-none" sz="1800" dirty="0">
                <a:latin typeface="Calibri" panose="020F0502020204030204" pitchFamily="34" charset="0"/>
                <a:ea typeface="Times New Roman" panose="02020603050405020304" pitchFamily="18" charset="0"/>
              </a:rPr>
              <a:t>只有胰腺的头部，胃的下部点和胆总管的下端被切除</a:t>
            </a:r>
            <a:endParaRPr lang="en-GB" altLang="x-none" sz="1800" dirty="0">
              <a:latin typeface="Calibri" panose="020F0502020204030204" pitchFamily="34" charset="0"/>
              <a:ea typeface="Times New Roman" panose="02020603050405020304" pitchFamily="18" charset="0"/>
            </a:endParaRPr>
          </a:p>
        </p:txBody>
      </p:sp>
      <p:grpSp>
        <p:nvGrpSpPr>
          <p:cNvPr id="103427" name="Group 6"/>
          <p:cNvGrpSpPr/>
          <p:nvPr/>
        </p:nvGrpSpPr>
        <p:grpSpPr>
          <a:xfrm>
            <a:off x="76200" y="152400"/>
            <a:ext cx="1341438" cy="701675"/>
            <a:chOff x="4889" y="3734"/>
            <a:chExt cx="845" cy="442"/>
          </a:xfrm>
        </p:grpSpPr>
        <p:sp>
          <p:nvSpPr>
            <p:cNvPr id="103428"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103429"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pic>
        <p:nvPicPr>
          <p:cNvPr id="10" name="Picture 33"/>
          <p:cNvPicPr>
            <a:picLocks noChangeAspect="1" noChangeArrowheads="1"/>
          </p:cNvPicPr>
          <p:nvPr/>
        </p:nvPicPr>
        <p:blipFill>
          <a:blip r:embed="rId1" cstate="print"/>
          <a:srcRect/>
          <a:stretch>
            <a:fillRect/>
          </a:stretch>
        </p:blipFill>
        <p:spPr bwMode="auto">
          <a:xfrm>
            <a:off x="7796211" y="0"/>
            <a:ext cx="1347789" cy="1011237"/>
          </a:xfrm>
          <a:prstGeom prst="rect">
            <a:avLst/>
          </a:prstGeom>
          <a:ln>
            <a:noFill/>
          </a:ln>
          <a:effectLst>
            <a:softEdge rad="112500"/>
          </a:effectLst>
        </p:spPr>
      </p:pic>
      <p:sp>
        <p:nvSpPr>
          <p:cNvPr id="11" name="CasellaDiTesto 10"/>
          <p:cNvSpPr txBox="1"/>
          <p:nvPr/>
        </p:nvSpPr>
        <p:spPr>
          <a:xfrm>
            <a:off x="1561951" y="335915"/>
            <a:ext cx="5940152" cy="51816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GB" sz="2800" b="1" i="0" u="none" strike="noStrike" kern="1200" cap="none" spc="0" normalizeH="0" baseline="0" noProof="0" dirty="0">
                <a:ln>
                  <a:noFill/>
                </a:ln>
                <a:solidFill>
                  <a:schemeClr val="lt1"/>
                </a:solidFill>
                <a:effectLst/>
                <a:uLnTx/>
                <a:uFillTx/>
                <a:latin typeface="+mn-lt"/>
                <a:ea typeface="+mn-ea"/>
                <a:cs typeface="+mn-cs"/>
              </a:rPr>
              <a:t>十二指肠头部胰腺切除术</a:t>
            </a:r>
            <a:endParaRPr kumimoji="0" lang="en-GB" sz="2800" b="1"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pic>
        <p:nvPicPr>
          <p:cNvPr id="13" name="Picture 2" descr="pancreas"/>
          <p:cNvPicPr>
            <a:picLocks noChangeAspect="1" noChangeArrowheads="1"/>
          </p:cNvPicPr>
          <p:nvPr/>
        </p:nvPicPr>
        <p:blipFill>
          <a:blip r:embed="rId2" cstate="print"/>
          <a:srcRect/>
          <a:stretch>
            <a:fillRect/>
          </a:stretch>
        </p:blipFill>
        <p:spPr bwMode="auto">
          <a:xfrm>
            <a:off x="4048125" y="2534444"/>
            <a:ext cx="4507858" cy="3863880"/>
          </a:xfrm>
          <a:prstGeom prst="rect">
            <a:avLst/>
          </a:prstGeom>
          <a:ln>
            <a:noFill/>
          </a:ln>
          <a:effectLst>
            <a:softEdge rad="112500"/>
          </a:effectLst>
        </p:spPr>
      </p:pic>
      <p:sp>
        <p:nvSpPr>
          <p:cNvPr id="12" name="CasellaDiTesto 11"/>
          <p:cNvSpPr txBox="1"/>
          <p:nvPr/>
        </p:nvSpPr>
        <p:spPr>
          <a:xfrm>
            <a:off x="7704138" y="5529263"/>
            <a:ext cx="823913" cy="338138"/>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it-IT" sz="1600" b="1" i="0" u="none" strike="noStrike" kern="1200" cap="none" spc="0" normalizeH="0" baseline="0" noProof="0" dirty="0">
                <a:ln>
                  <a:noFill/>
                </a:ln>
                <a:solidFill>
                  <a:schemeClr val="tx1"/>
                </a:solidFill>
                <a:effectLst/>
                <a:uLnTx/>
                <a:uFillTx/>
                <a:latin typeface="+mn-lt"/>
                <a:ea typeface="+mn-ea"/>
                <a:cs typeface="+mn-cs"/>
              </a:rPr>
              <a:t>digiuno</a:t>
            </a:r>
            <a:endParaRPr kumimoji="0" lang="it-IT" sz="16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14" name="Connettore 2 13"/>
          <p:cNvCxnSpPr/>
          <p:nvPr/>
        </p:nvCxnSpPr>
        <p:spPr>
          <a:xfrm flipH="1">
            <a:off x="7315200" y="5695950"/>
            <a:ext cx="419100" cy="142875"/>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a:stCxn id="16" idx="0"/>
          </p:cNvCxnSpPr>
          <p:nvPr/>
        </p:nvCxnSpPr>
        <p:spPr>
          <a:xfrm flipV="1">
            <a:off x="4530725" y="5962650"/>
            <a:ext cx="174625" cy="319088"/>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4056063" y="6281738"/>
            <a:ext cx="950913" cy="338138"/>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it-IT" sz="1600" b="1" i="0" u="none" strike="noStrike" kern="1200" cap="none" spc="0" normalizeH="0" baseline="0" noProof="0" dirty="0">
                <a:ln>
                  <a:noFill/>
                </a:ln>
                <a:solidFill>
                  <a:schemeClr val="tx1"/>
                </a:solidFill>
                <a:effectLst/>
                <a:uLnTx/>
                <a:uFillTx/>
                <a:latin typeface="+mn-lt"/>
                <a:ea typeface="+mn-ea"/>
                <a:cs typeface="+mn-cs"/>
              </a:rPr>
              <a:t>duodeno</a:t>
            </a:r>
            <a:endParaRPr kumimoji="0" lang="it-IT"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21" name="CasellaDiTesto 20"/>
          <p:cNvSpPr txBox="1"/>
          <p:nvPr/>
        </p:nvSpPr>
        <p:spPr>
          <a:xfrm>
            <a:off x="4027488" y="4129088"/>
            <a:ext cx="868363" cy="338138"/>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it-IT" sz="1600" b="1" i="0" u="none" strike="noStrike" kern="1200" cap="none" spc="0" normalizeH="0" baseline="0" noProof="0" dirty="0">
                <a:ln>
                  <a:noFill/>
                </a:ln>
                <a:solidFill>
                  <a:schemeClr val="tx1"/>
                </a:solidFill>
                <a:effectLst/>
                <a:uLnTx/>
                <a:uFillTx/>
                <a:latin typeface="+mn-lt"/>
                <a:ea typeface="+mn-ea"/>
                <a:cs typeface="+mn-cs"/>
              </a:rPr>
              <a:t>colecisti</a:t>
            </a:r>
            <a:endParaRPr kumimoji="0" lang="it-IT"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22" name="CasellaDiTesto 21"/>
          <p:cNvSpPr txBox="1"/>
          <p:nvPr/>
        </p:nvSpPr>
        <p:spPr>
          <a:xfrm>
            <a:off x="4799013" y="5310188"/>
            <a:ext cx="604838" cy="338138"/>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it-IT" sz="1600" b="1" i="0" u="none" strike="noStrike" kern="1200" cap="none" spc="0" normalizeH="0" baseline="0" noProof="0" dirty="0">
                <a:ln>
                  <a:noFill/>
                </a:ln>
                <a:solidFill>
                  <a:schemeClr val="tx1"/>
                </a:solidFill>
                <a:effectLst/>
                <a:uLnTx/>
                <a:uFillTx/>
                <a:latin typeface="+mn-lt"/>
                <a:ea typeface="+mn-ea"/>
                <a:cs typeface="+mn-cs"/>
              </a:rPr>
              <a:t>testa</a:t>
            </a:r>
            <a:endParaRPr kumimoji="0" lang="it-IT" sz="1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584176" y="254000"/>
            <a:ext cx="5940152" cy="5791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lang="en-GB" sz="320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sym typeface="+mn-ea"/>
              </a:rPr>
              <a:t>胰十二指肠切除术</a:t>
            </a:r>
            <a:endParaRPr kumimoji="0" lang="en-GB" sz="3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5" name="Rettangolo 3"/>
          <p:cNvSpPr/>
          <p:nvPr/>
        </p:nvSpPr>
        <p:spPr>
          <a:xfrm>
            <a:off x="598488" y="4581525"/>
            <a:ext cx="4443412" cy="1008380"/>
          </a:xfrm>
          <a:prstGeom prst="rect">
            <a:avLst/>
          </a:prstGeom>
          <a:noFill/>
          <a:ln w="9525">
            <a:noFill/>
          </a:ln>
        </p:spPr>
        <p:txBody>
          <a:bodyPr anchor="t">
            <a:spAutoFit/>
          </a:bodyPr>
          <a:lstStyle/>
          <a:p>
            <a:pPr marL="179705" lvl="0" indent="-179705" eaLnBrk="0" hangingPunct="0">
              <a:buFont typeface="Calibri" panose="020F0502020204030204" pitchFamily="34" charset="0"/>
              <a:buChar char="–"/>
            </a:pPr>
            <a:r>
              <a:rPr lang="es-ES" altLang="it-IT" sz="2000" dirty="0">
                <a:latin typeface="Calibri" panose="020F0502020204030204" pitchFamily="34" charset="0"/>
                <a:ea typeface="Times New Roman" panose="02020603050405020304" pitchFamily="18" charset="0"/>
              </a:rPr>
              <a:t>在胆管和空肠之间</a:t>
            </a:r>
            <a:endParaRPr lang="es-ES" altLang="it-IT" sz="2000" dirty="0">
              <a:latin typeface="Calibri" panose="020F0502020204030204" pitchFamily="34" charset="0"/>
              <a:ea typeface="Times New Roman" panose="02020603050405020304" pitchFamily="18" charset="0"/>
            </a:endParaRPr>
          </a:p>
          <a:p>
            <a:pPr marL="179705" lvl="0" indent="-179705" eaLnBrk="0" hangingPunct="0">
              <a:buFont typeface="Calibri" panose="020F0502020204030204" pitchFamily="34" charset="0"/>
              <a:buChar char="–"/>
            </a:pPr>
            <a:r>
              <a:rPr lang="es-ES" altLang="it-IT" sz="2000" dirty="0">
                <a:latin typeface="Calibri" panose="020F0502020204030204" pitchFamily="34" charset="0"/>
                <a:ea typeface="Times New Roman" panose="02020603050405020304" pitchFamily="18" charset="0"/>
              </a:rPr>
              <a:t>在胰腺和空肠之间</a:t>
            </a:r>
            <a:endParaRPr lang="es-ES" altLang="it-IT" sz="2000" dirty="0">
              <a:latin typeface="Calibri" panose="020F0502020204030204" pitchFamily="34" charset="0"/>
              <a:ea typeface="Times New Roman" panose="02020603050405020304" pitchFamily="18" charset="0"/>
            </a:endParaRPr>
          </a:p>
          <a:p>
            <a:pPr marL="179705" lvl="0" indent="-179705" eaLnBrk="0" hangingPunct="0">
              <a:buFont typeface="Calibri" panose="020F0502020204030204" pitchFamily="34" charset="0"/>
              <a:buChar char="–"/>
            </a:pPr>
            <a:r>
              <a:rPr lang="es-ES" altLang="it-IT" sz="2000" dirty="0">
                <a:latin typeface="Calibri" panose="020F0502020204030204" pitchFamily="34" charset="0"/>
                <a:ea typeface="Times New Roman" panose="02020603050405020304" pitchFamily="18" charset="0"/>
              </a:rPr>
              <a:t>在胃和空肠之间</a:t>
            </a:r>
            <a:endParaRPr lang="es-ES" altLang="it-IT" sz="2000" dirty="0">
              <a:latin typeface="Calibri" panose="020F0502020204030204" pitchFamily="34" charset="0"/>
              <a:ea typeface="Times New Roman" panose="02020603050405020304" pitchFamily="18" charset="0"/>
            </a:endParaRPr>
          </a:p>
        </p:txBody>
      </p:sp>
      <p:pic>
        <p:nvPicPr>
          <p:cNvPr id="24583" name="Picture 33"/>
          <p:cNvPicPr>
            <a:picLocks noChangeAspect="1" noChangeArrowheads="1"/>
          </p:cNvPicPr>
          <p:nvPr/>
        </p:nvPicPr>
        <p:blipFill>
          <a:blip r:embed="rId1" cstate="print"/>
          <a:srcRect/>
          <a:stretch>
            <a:fillRect/>
          </a:stretch>
        </p:blipFill>
        <p:spPr bwMode="auto">
          <a:xfrm>
            <a:off x="7796211" y="0"/>
            <a:ext cx="1347789" cy="1011237"/>
          </a:xfrm>
          <a:prstGeom prst="rect">
            <a:avLst/>
          </a:prstGeom>
          <a:ln>
            <a:noFill/>
          </a:ln>
          <a:effectLst>
            <a:softEdge rad="112500"/>
          </a:effectLst>
        </p:spPr>
      </p:pic>
      <p:sp>
        <p:nvSpPr>
          <p:cNvPr id="34" name="CasellaDiTesto 33"/>
          <p:cNvSpPr txBox="1"/>
          <p:nvPr/>
        </p:nvSpPr>
        <p:spPr>
          <a:xfrm>
            <a:off x="603250" y="5938838"/>
            <a:ext cx="3743325" cy="396240"/>
          </a:xfrm>
          <a:prstGeom prst="rect">
            <a:avLst/>
          </a:prstGeom>
          <a:solidFill>
            <a:schemeClr val="accent5">
              <a:lumMod val="90000"/>
            </a:schemeClr>
          </a:solidFill>
          <a:ln w="28575">
            <a:solidFill>
              <a:schemeClr val="accent6">
                <a:lumMod val="50000"/>
              </a:schemeClr>
            </a:solid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t-IT" sz="2000" b="1"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mn-lt"/>
                <a:ea typeface="+mn-ea"/>
                <a:cs typeface="Arial" panose="020B0604020202020204" pitchFamily="34" charset="0"/>
              </a:rPr>
              <a:t>具有更大的凝固风险的</a:t>
            </a:r>
            <a:r>
              <a:rPr kumimoji="0" lang="zh-CN" altLang="it-IT" sz="2000" b="1"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mn-lt"/>
                <a:ea typeface="+mn-ea"/>
                <a:cs typeface="Arial" panose="020B0604020202020204" pitchFamily="34" charset="0"/>
              </a:rPr>
              <a:t>吻合</a:t>
            </a:r>
            <a:endParaRPr kumimoji="0" lang="zh-CN" altLang="it-IT" sz="2000" b="1"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mn-lt"/>
              <a:ea typeface="+mn-ea"/>
              <a:cs typeface="Arial" panose="020B0604020202020204" pitchFamily="34" charset="0"/>
            </a:endParaRPr>
          </a:p>
        </p:txBody>
      </p:sp>
      <p:sp>
        <p:nvSpPr>
          <p:cNvPr id="35" name="Rettangolo 34"/>
          <p:cNvSpPr/>
          <p:nvPr/>
        </p:nvSpPr>
        <p:spPr>
          <a:xfrm>
            <a:off x="620713" y="4962525"/>
            <a:ext cx="4235450" cy="606425"/>
          </a:xfrm>
          <a:prstGeom prst="rect">
            <a:avLst/>
          </a:prstGeom>
          <a:solidFill>
            <a:srgbClr val="0000FF">
              <a:alpha val="27843"/>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strike="noStrike" noProof="1">
              <a:solidFill>
                <a:srgbClr val="FFFFFF"/>
              </a:solidFill>
              <a:latin typeface="Calibri" panose="020F0502020204030204" pitchFamily="34" charset="0"/>
              <a:ea typeface="Times New Roman" panose="02020603050405020304" pitchFamily="18" charset="0"/>
            </a:endParaRPr>
          </a:p>
        </p:txBody>
      </p:sp>
      <p:pic>
        <p:nvPicPr>
          <p:cNvPr id="20" name="Picture 2" descr="pancreas"/>
          <p:cNvPicPr>
            <a:picLocks noChangeAspect="1" noChangeArrowheads="1"/>
          </p:cNvPicPr>
          <p:nvPr/>
        </p:nvPicPr>
        <p:blipFill>
          <a:blip r:embed="rId2" cstate="print"/>
          <a:srcRect/>
          <a:stretch>
            <a:fillRect/>
          </a:stretch>
        </p:blipFill>
        <p:spPr bwMode="auto">
          <a:xfrm>
            <a:off x="621084" y="1210469"/>
            <a:ext cx="3572450" cy="3062099"/>
          </a:xfrm>
          <a:prstGeom prst="rect">
            <a:avLst/>
          </a:prstGeom>
          <a:ln>
            <a:noFill/>
          </a:ln>
          <a:effectLst>
            <a:softEdge rad="112500"/>
          </a:effectLst>
        </p:spPr>
      </p:pic>
      <p:pic>
        <p:nvPicPr>
          <p:cNvPr id="23" name="Picture 4" descr="funzioni"/>
          <p:cNvPicPr>
            <a:picLocks noChangeAspect="1" noChangeArrowheads="1"/>
          </p:cNvPicPr>
          <p:nvPr/>
        </p:nvPicPr>
        <p:blipFill>
          <a:blip r:embed="rId3" cstate="print"/>
          <a:srcRect/>
          <a:stretch>
            <a:fillRect/>
          </a:stretch>
        </p:blipFill>
        <p:spPr bwMode="auto">
          <a:xfrm>
            <a:off x="4817740" y="3070268"/>
            <a:ext cx="4139952" cy="3700865"/>
          </a:xfrm>
          <a:prstGeom prst="rect">
            <a:avLst/>
          </a:prstGeom>
          <a:ln>
            <a:noFill/>
          </a:ln>
          <a:effectLst>
            <a:softEdge rad="112500"/>
          </a:effectLst>
        </p:spPr>
      </p:pic>
      <p:sp>
        <p:nvSpPr>
          <p:cNvPr id="24" name="Rettangolo 23"/>
          <p:cNvSpPr/>
          <p:nvPr/>
        </p:nvSpPr>
        <p:spPr>
          <a:xfrm>
            <a:off x="4298950" y="1046163"/>
            <a:ext cx="4673600" cy="1386840"/>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GB" sz="1700" noProof="0" dirty="0">
                <a:ln>
                  <a:noFill/>
                </a:ln>
                <a:effectLst/>
                <a:uLnTx/>
                <a:uFillTx/>
                <a:sym typeface="+mn-ea"/>
              </a:rPr>
              <a:t>要重建胃肠道，</a:t>
            </a:r>
            <a:endParaRPr kumimoji="0" lang="en-GB" sz="1700" i="0" u="none" strike="noStrike" kern="1200" cap="none" spc="0" normalizeH="0" baseline="0" noProof="0" dirty="0">
              <a:ln>
                <a:noFill/>
              </a:ln>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700" b="1" i="0" u="none" strike="noStrike" kern="1200" cap="none" spc="0" normalizeH="0" baseline="0" noProof="0" dirty="0">
              <a:ln>
                <a:noFill/>
              </a:ln>
              <a:solidFill>
                <a:srgbClr val="C00000"/>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lang="en-GB" sz="1700" b="1" cap="all" noProof="0" dirty="0">
                <a:ln>
                  <a:noFill/>
                </a:ln>
                <a:solidFill>
                  <a:srgbClr val="C00000"/>
                </a:solidFill>
                <a:effectLst>
                  <a:outerShdw blurRad="38100" dist="38100" dir="2700000" algn="tl">
                    <a:srgbClr val="000000">
                      <a:alpha val="43137"/>
                    </a:srgbClr>
                  </a:outerShdw>
                </a:effectLst>
                <a:uLnTx/>
                <a:uFillTx/>
                <a:sym typeface="+mn-ea"/>
              </a:rPr>
              <a:t>空肠</a:t>
            </a:r>
            <a:r>
              <a:rPr lang="en-GB" sz="1700" noProof="0" dirty="0">
                <a:ln>
                  <a:noFill/>
                </a:ln>
                <a:effectLst/>
                <a:uLnTx/>
                <a:uFillTx/>
                <a:sym typeface="+mn-ea"/>
              </a:rPr>
              <a:t>（在十二指肠后被发现的肠的一部分 - 刚被移除）</a:t>
            </a:r>
            <a:r>
              <a:rPr lang="en-GB" sz="1700" b="1" noProof="0" dirty="0">
                <a:ln>
                  <a:noFill/>
                </a:ln>
                <a:solidFill>
                  <a:srgbClr val="C00000"/>
                </a:solidFill>
                <a:effectLst/>
                <a:uLnTx/>
                <a:uFillTx/>
                <a:sym typeface="+mn-ea"/>
              </a:rPr>
              <a:t>通过3</a:t>
            </a:r>
            <a:r>
              <a:rPr lang="zh-CN" altLang="en-GB" sz="1700" b="1" noProof="0" dirty="0">
                <a:ln>
                  <a:noFill/>
                </a:ln>
                <a:solidFill>
                  <a:srgbClr val="C00000"/>
                </a:solidFill>
                <a:effectLst/>
                <a:uLnTx/>
                <a:uFillTx/>
                <a:sym typeface="+mn-ea"/>
              </a:rPr>
              <a:t>步吻合</a:t>
            </a:r>
            <a:r>
              <a:rPr lang="en-GB" sz="1700" b="1" noProof="0" dirty="0">
                <a:ln>
                  <a:noFill/>
                </a:ln>
                <a:solidFill>
                  <a:srgbClr val="C00000"/>
                </a:solidFill>
                <a:effectLst/>
                <a:uLnTx/>
                <a:uFillTx/>
                <a:sym typeface="+mn-ea"/>
              </a:rPr>
              <a:t>直接连接到胰腺，胃和胆管的其余部分：</a:t>
            </a:r>
            <a:endParaRPr kumimoji="0" lang="en-GB" sz="2000" b="1" i="0" u="none" strike="noStrike" kern="1200" cap="none" spc="0" normalizeH="0" baseline="0" noProof="0" dirty="0">
              <a:ln>
                <a:noFill/>
              </a:ln>
              <a:solidFill>
                <a:srgbClr val="C00000"/>
              </a:solidFill>
              <a:effectLst/>
              <a:uLnTx/>
              <a:uFillTx/>
              <a:latin typeface="+mn-lt"/>
              <a:ea typeface="+mn-ea"/>
              <a:cs typeface="+mn-cs"/>
            </a:endParaRPr>
          </a:p>
        </p:txBody>
      </p:sp>
      <p:cxnSp>
        <p:nvCxnSpPr>
          <p:cNvPr id="15" name="Connettore 2 14"/>
          <p:cNvCxnSpPr>
            <a:stCxn id="35" idx="3"/>
          </p:cNvCxnSpPr>
          <p:nvPr/>
        </p:nvCxnSpPr>
        <p:spPr>
          <a:xfrm>
            <a:off x="4856163" y="5265738"/>
            <a:ext cx="1736725" cy="71438"/>
          </a:xfrm>
          <a:prstGeom prst="straightConnector1">
            <a:avLst/>
          </a:prstGeom>
          <a:ln w="508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a:stCxn id="35" idx="3"/>
          </p:cNvCxnSpPr>
          <p:nvPr/>
        </p:nvCxnSpPr>
        <p:spPr>
          <a:xfrm flipV="1">
            <a:off x="4492625" y="4562475"/>
            <a:ext cx="1660525" cy="234950"/>
          </a:xfrm>
          <a:prstGeom prst="straightConnector1">
            <a:avLst/>
          </a:prstGeom>
          <a:ln w="50800">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a:stCxn id="35" idx="3"/>
          </p:cNvCxnSpPr>
          <p:nvPr/>
        </p:nvCxnSpPr>
        <p:spPr>
          <a:xfrm>
            <a:off x="4856163" y="5730875"/>
            <a:ext cx="2773363" cy="3175"/>
          </a:xfrm>
          <a:prstGeom prst="straightConnector1">
            <a:avLst/>
          </a:prstGeom>
          <a:ln w="4445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ttore 2 41"/>
          <p:cNvCxnSpPr>
            <a:stCxn id="35" idx="3"/>
          </p:cNvCxnSpPr>
          <p:nvPr/>
        </p:nvCxnSpPr>
        <p:spPr>
          <a:xfrm flipV="1">
            <a:off x="5364163" y="5819775"/>
            <a:ext cx="265113" cy="561975"/>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nvGrpSpPr>
          <p:cNvPr id="104461" name="Group 6"/>
          <p:cNvGrpSpPr/>
          <p:nvPr/>
        </p:nvGrpSpPr>
        <p:grpSpPr>
          <a:xfrm>
            <a:off x="76200" y="152400"/>
            <a:ext cx="1341438" cy="701675"/>
            <a:chOff x="4889" y="3734"/>
            <a:chExt cx="845" cy="442"/>
          </a:xfrm>
        </p:grpSpPr>
        <p:sp>
          <p:nvSpPr>
            <p:cNvPr id="104462"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104463"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109583" name="Freccia circolare a destra 42"/>
          <p:cNvSpPr/>
          <p:nvPr/>
        </p:nvSpPr>
        <p:spPr>
          <a:xfrm>
            <a:off x="88900" y="5002213"/>
            <a:ext cx="463550" cy="1457325"/>
          </a:xfrm>
          <a:prstGeom prst="curvedRightArrow">
            <a:avLst>
              <a:gd name="adj1" fmla="val 38030"/>
              <a:gd name="adj2" fmla="val 90168"/>
              <a:gd name="adj3" fmla="val 25000"/>
            </a:avLst>
          </a:prstGeom>
          <a:solidFill>
            <a:schemeClr val="accent1"/>
          </a:solidFill>
          <a:ln w="9525" cap="flat" cmpd="sng">
            <a:solidFill>
              <a:schemeClr val="tx1"/>
            </a:solidFill>
            <a:prstDash val="solid"/>
            <a:round/>
            <a:headEnd type="none" w="med" len="med"/>
            <a:tailEnd type="none" w="med" len="med"/>
          </a:ln>
        </p:spPr>
        <p:txBody>
          <a:bodyPr wrap="none" anchor="t"/>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sp>
        <p:nvSpPr>
          <p:cNvPr id="44" name="CasellaDiTesto 43"/>
          <p:cNvSpPr txBox="1"/>
          <p:nvPr/>
        </p:nvSpPr>
        <p:spPr>
          <a:xfrm>
            <a:off x="4856163" y="6291263"/>
            <a:ext cx="892175" cy="338138"/>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it-IT" sz="1600" b="1" i="0" u="none" strike="noStrike" kern="1200" cap="none" spc="0" normalizeH="0" baseline="0" noProof="0" dirty="0">
                <a:ln>
                  <a:noFill/>
                </a:ln>
                <a:solidFill>
                  <a:schemeClr val="tx1"/>
                </a:solidFill>
                <a:effectLst/>
                <a:uLnTx/>
                <a:uFillTx/>
                <a:latin typeface="+mn-lt"/>
                <a:ea typeface="+mn-ea"/>
                <a:cs typeface="+mn-cs"/>
              </a:rPr>
              <a:t>jejunum</a:t>
            </a:r>
            <a:endParaRPr kumimoji="0" lang="it-IT"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21" name="CasellaDiTesto 20"/>
          <p:cNvSpPr txBox="1"/>
          <p:nvPr/>
        </p:nvSpPr>
        <p:spPr>
          <a:xfrm>
            <a:off x="3541713" y="3519488"/>
            <a:ext cx="892175" cy="338138"/>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it-IT" sz="1600" b="1" i="0" u="none" strike="noStrike" kern="1200" cap="none" spc="0" normalizeH="0" baseline="0" noProof="0" dirty="0">
                <a:ln>
                  <a:noFill/>
                </a:ln>
                <a:solidFill>
                  <a:schemeClr val="tx1"/>
                </a:solidFill>
                <a:effectLst/>
                <a:uLnTx/>
                <a:uFillTx/>
                <a:latin typeface="+mn-lt"/>
                <a:ea typeface="+mn-ea"/>
                <a:cs typeface="+mn-cs"/>
              </a:rPr>
              <a:t>jejunum</a:t>
            </a:r>
            <a:endParaRPr kumimoji="0" lang="it-IT" sz="16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22" name="Connettore 2 21"/>
          <p:cNvCxnSpPr>
            <a:stCxn id="35" idx="3"/>
          </p:cNvCxnSpPr>
          <p:nvPr/>
        </p:nvCxnSpPr>
        <p:spPr>
          <a:xfrm flipH="1">
            <a:off x="3143250" y="3714750"/>
            <a:ext cx="447675" cy="85725"/>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a:stCxn id="35" idx="3"/>
          </p:cNvCxnSpPr>
          <p:nvPr/>
        </p:nvCxnSpPr>
        <p:spPr>
          <a:xfrm flipV="1">
            <a:off x="790575" y="3781425"/>
            <a:ext cx="342900" cy="11430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150813" y="3833813"/>
            <a:ext cx="1117600" cy="338138"/>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it-IT" sz="1600" b="1" i="0" u="none" strike="noStrike" kern="1200" cap="none" spc="0" normalizeH="0" baseline="0" noProof="0" dirty="0">
                <a:ln>
                  <a:noFill/>
                </a:ln>
                <a:solidFill>
                  <a:schemeClr val="tx1"/>
                </a:solidFill>
                <a:effectLst/>
                <a:uLnTx/>
                <a:uFillTx/>
                <a:latin typeface="+mn-lt"/>
                <a:ea typeface="+mn-ea"/>
                <a:cs typeface="+mn-cs"/>
              </a:rPr>
              <a:t>duodenum</a:t>
            </a:r>
            <a:endParaRPr kumimoji="0" lang="it-IT"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31" name="CasellaDiTesto 30"/>
          <p:cNvSpPr txBox="1"/>
          <p:nvPr/>
        </p:nvSpPr>
        <p:spPr>
          <a:xfrm>
            <a:off x="474663" y="2519363"/>
            <a:ext cx="1138238" cy="338138"/>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it-IT" sz="1600" b="1" i="0" u="none" strike="noStrike" kern="1200" cap="none" spc="0" normalizeH="0" baseline="0" noProof="0" dirty="0">
                <a:ln>
                  <a:noFill/>
                </a:ln>
                <a:solidFill>
                  <a:schemeClr val="tx1"/>
                </a:solidFill>
                <a:effectLst/>
                <a:uLnTx/>
                <a:uFillTx/>
                <a:latin typeface="+mn-lt"/>
                <a:ea typeface="+mn-ea"/>
                <a:cs typeface="+mn-cs"/>
              </a:rPr>
              <a:t>gallbladder</a:t>
            </a:r>
            <a:endParaRPr kumimoji="0" lang="it-IT"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32" name="CasellaDiTesto 31"/>
          <p:cNvSpPr txBox="1"/>
          <p:nvPr/>
        </p:nvSpPr>
        <p:spPr>
          <a:xfrm>
            <a:off x="1189038" y="3338513"/>
            <a:ext cx="609600" cy="338138"/>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it-IT" sz="1600" b="1" i="0" u="none" strike="noStrike" kern="1200" cap="none" spc="0" normalizeH="0" baseline="0" noProof="0" dirty="0">
                <a:ln>
                  <a:noFill/>
                </a:ln>
                <a:solidFill>
                  <a:schemeClr val="tx1"/>
                </a:solidFill>
                <a:effectLst/>
                <a:uLnTx/>
                <a:uFillTx/>
                <a:latin typeface="+mn-lt"/>
                <a:ea typeface="+mn-ea"/>
                <a:cs typeface="+mn-cs"/>
              </a:rPr>
              <a:t>head</a:t>
            </a:r>
            <a:endParaRPr kumimoji="0" lang="it-IT"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36" name="CasellaDiTesto 35"/>
          <p:cNvSpPr txBox="1"/>
          <p:nvPr/>
        </p:nvSpPr>
        <p:spPr>
          <a:xfrm>
            <a:off x="1714500" y="923925"/>
            <a:ext cx="897890" cy="518160"/>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it-IT" sz="2800" b="1" noProof="0" dirty="0">
                <a:ln>
                  <a:noFill/>
                </a:ln>
                <a:effectLst>
                  <a:outerShdw blurRad="38100" dist="38100" dir="2700000" algn="tl">
                    <a:srgbClr val="000000">
                      <a:alpha val="43137"/>
                    </a:srgbClr>
                  </a:outerShdw>
                </a:effectLst>
                <a:uLnTx/>
                <a:uFillTx/>
                <a:latin typeface="+mn-lt"/>
                <a:ea typeface="+mn-ea"/>
                <a:cs typeface="+mn-cs"/>
                <a:sym typeface="+mn-ea"/>
              </a:rPr>
              <a:t>术前</a:t>
            </a:r>
            <a:endParaRPr kumimoji="0" lang="it-IT"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37" name="CasellaDiTesto 36"/>
          <p:cNvSpPr txBox="1"/>
          <p:nvPr/>
        </p:nvSpPr>
        <p:spPr>
          <a:xfrm>
            <a:off x="6296025" y="2847975"/>
            <a:ext cx="897890" cy="518160"/>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it-IT" sz="2800" b="1" noProof="0" dirty="0">
                <a:ln>
                  <a:noFill/>
                </a:ln>
                <a:effectLst>
                  <a:outerShdw blurRad="38100" dist="38100" dir="2700000" algn="tl">
                    <a:srgbClr val="000000">
                      <a:alpha val="43137"/>
                    </a:srgbClr>
                  </a:outerShdw>
                </a:effectLst>
                <a:uLnTx/>
                <a:uFillTx/>
                <a:latin typeface="+mn-lt"/>
                <a:ea typeface="+mn-ea"/>
                <a:cs typeface="+mn-cs"/>
                <a:sym typeface="+mn-ea"/>
              </a:rPr>
              <a:t>术后</a:t>
            </a:r>
            <a:endParaRPr kumimoji="0" lang="it-IT"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95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4" grpId="0" bldLvl="0" animBg="1"/>
      <p:bldP spid="109583" grpId="0" animBg="1"/>
      <p:bldP spid="44" grpId="0"/>
      <p:bldP spid="3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18"/>
          <p:cNvSpPr/>
          <p:nvPr/>
        </p:nvSpPr>
        <p:spPr bwMode="auto">
          <a:xfrm>
            <a:off x="257175" y="1714500"/>
            <a:ext cx="8620125" cy="2886075"/>
          </a:xfrm>
          <a:prstGeom prst="rect">
            <a:avLst/>
          </a:prstGeom>
          <a:solidFill>
            <a:schemeClr val="bg1"/>
          </a:solidFill>
          <a:ln w="381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7" name="Shape 157"/>
          <p:cNvSpPr>
            <a:spLocks noChangeArrowheads="1"/>
          </p:cNvSpPr>
          <p:nvPr/>
        </p:nvSpPr>
        <p:spPr bwMode="auto">
          <a:xfrm>
            <a:off x="2779713" y="4743450"/>
            <a:ext cx="3673475" cy="419735"/>
          </a:xfrm>
          <a:prstGeom prst="rect">
            <a:avLst/>
          </a:prstGeom>
          <a:ln w="38100"/>
        </p:spPr>
        <p:style>
          <a:lnRef idx="2">
            <a:schemeClr val="accent1"/>
          </a:lnRef>
          <a:fillRef idx="1">
            <a:schemeClr val="lt1"/>
          </a:fillRef>
          <a:effectRef idx="0">
            <a:schemeClr val="accent1"/>
          </a:effectRef>
          <a:fontRef idx="minor">
            <a:schemeClr val="dk1"/>
          </a:fontRef>
        </p:style>
        <p:txBody>
          <a:bodyPr lIns="40820" tIns="40820" rIns="40820" bIns="40820">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393700" algn="l"/>
                <a:tab pos="812800" algn="l"/>
                <a:tab pos="1219200" algn="l"/>
                <a:tab pos="1625600" algn="l"/>
                <a:tab pos="2032000" algn="l"/>
                <a:tab pos="2438400" algn="l"/>
                <a:tab pos="2844800" algn="l"/>
                <a:tab pos="3251200" algn="l"/>
                <a:tab pos="3657600" algn="l"/>
                <a:tab pos="4064000" algn="l"/>
                <a:tab pos="4470400" algn="l"/>
                <a:tab pos="4876800" algn="l"/>
                <a:tab pos="5295900" algn="l"/>
                <a:tab pos="5702300" algn="l"/>
                <a:tab pos="6108700" algn="l"/>
                <a:tab pos="6515100" algn="l"/>
                <a:tab pos="6921500" algn="l"/>
                <a:tab pos="7327900" algn="l"/>
                <a:tab pos="7734300" algn="l"/>
                <a:tab pos="8140700" algn="l"/>
                <a:tab pos="8534400" algn="l"/>
              </a:tabLst>
              <a:defRPr/>
            </a:pPr>
            <a:r>
              <a:rPr kumimoji="0" lang="zh-CN" altLang="en-GB" sz="22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sym typeface="Times New Roman" panose="02020603050405020304" pitchFamily="18" charset="0"/>
              </a:rPr>
              <a:t>并发症</a:t>
            </a:r>
            <a:r>
              <a:rPr kumimoji="0" lang="en-GB" sz="22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sym typeface="Times New Roman" panose="02020603050405020304" pitchFamily="18" charset="0"/>
              </a:rPr>
              <a:t> </a:t>
            </a:r>
            <a:r>
              <a:rPr kumimoji="0" lang="en-GB" sz="22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sym typeface="Wingdings" panose="05000000000000000000" pitchFamily="2" charset="2"/>
              </a:rPr>
              <a:t> </a:t>
            </a:r>
            <a:r>
              <a:rPr kumimoji="0" lang="en-GB" sz="22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sym typeface="Times New Roman" panose="02020603050405020304" pitchFamily="18" charset="0"/>
              </a:rPr>
              <a:t>4/22 (18%)</a:t>
            </a:r>
            <a:endParaRPr kumimoji="0" lang="en-GB" sz="22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sym typeface="Times New Roman" panose="02020603050405020304" pitchFamily="18" charset="0"/>
            </a:endParaRPr>
          </a:p>
        </p:txBody>
      </p:sp>
      <p:sp>
        <p:nvSpPr>
          <p:cNvPr id="8" name="Shape 158"/>
          <p:cNvSpPr>
            <a:spLocks noChangeArrowheads="1"/>
          </p:cNvSpPr>
          <p:nvPr/>
        </p:nvSpPr>
        <p:spPr bwMode="auto">
          <a:xfrm>
            <a:off x="257175" y="5295900"/>
            <a:ext cx="8620125" cy="998220"/>
          </a:xfrm>
          <a:prstGeom prst="rect">
            <a:avLst/>
          </a:prstGeom>
        </p:spPr>
        <p:style>
          <a:lnRef idx="1">
            <a:schemeClr val="accent4"/>
          </a:lnRef>
          <a:fillRef idx="2">
            <a:schemeClr val="accent4"/>
          </a:fillRef>
          <a:effectRef idx="1">
            <a:schemeClr val="accent4"/>
          </a:effectRef>
          <a:fontRef idx="minor">
            <a:schemeClr val="dk1"/>
          </a:fontRef>
        </p:style>
        <p:txBody>
          <a:bodyPr lIns="40820" tIns="40820" rIns="40820" bIns="40820">
            <a:spAutoFit/>
          </a:bodyP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defTabSz="0" fontAlgn="base">
              <a:tabLst>
                <a:tab pos="393700" algn="l"/>
                <a:tab pos="812800" algn="l"/>
                <a:tab pos="1219200" algn="l"/>
                <a:tab pos="1625600" algn="l"/>
                <a:tab pos="2032000" algn="l"/>
                <a:tab pos="2438400" algn="l"/>
                <a:tab pos="2844800" algn="l"/>
                <a:tab pos="3251200" algn="l"/>
                <a:tab pos="3657600" algn="l"/>
                <a:tab pos="4064000" algn="l"/>
                <a:tab pos="4470400" algn="l"/>
                <a:tab pos="4876800" algn="l"/>
                <a:tab pos="5295900" algn="l"/>
                <a:tab pos="5702300" algn="l"/>
                <a:tab pos="6108700" algn="l"/>
                <a:tab pos="6515100" algn="l"/>
                <a:tab pos="6921500" algn="l"/>
                <a:tab pos="7327900" algn="l"/>
                <a:tab pos="7734300" algn="l"/>
                <a:tab pos="8140700" algn="l"/>
                <a:tab pos="8534400" algn="l"/>
                <a:tab pos="9182100" algn="l"/>
              </a:tabLst>
            </a:pPr>
            <a:r>
              <a:rPr lang="en-GB" altLang="x-none" sz="2000" b="1" strike="noStrike" noProof="1">
                <a:solidFill>
                  <a:srgbClr val="4C004C"/>
                </a:solidFill>
                <a:latin typeface="Calibri" panose="020F0502020204030204" pitchFamily="34" charset="0"/>
                <a:ea typeface="Times New Roman" panose="02020603050405020304" pitchFamily="18" charset="0"/>
                <a:sym typeface="Times New Roman" panose="02020603050405020304" pitchFamily="18" charset="0"/>
              </a:rPr>
              <a:t>2/22（9％）     胰瘘</a:t>
            </a:r>
            <a:endParaRPr lang="en-GB" altLang="x-none" sz="2000" b="1" strike="noStrike" noProof="1">
              <a:solidFill>
                <a:srgbClr val="4C004C"/>
              </a:solidFill>
              <a:latin typeface="Calibri" panose="020F0502020204030204" pitchFamily="34" charset="0"/>
              <a:ea typeface="Times New Roman" panose="02020603050405020304" pitchFamily="18" charset="0"/>
              <a:sym typeface="Times New Roman" panose="02020603050405020304" pitchFamily="18" charset="0"/>
            </a:endParaRPr>
          </a:p>
          <a:p>
            <a:pPr lvl="0" defTabSz="0" fontAlgn="base">
              <a:tabLst>
                <a:tab pos="393700" algn="l"/>
                <a:tab pos="812800" algn="l"/>
                <a:tab pos="1219200" algn="l"/>
                <a:tab pos="1625600" algn="l"/>
                <a:tab pos="2032000" algn="l"/>
                <a:tab pos="2438400" algn="l"/>
                <a:tab pos="2844800" algn="l"/>
                <a:tab pos="3251200" algn="l"/>
                <a:tab pos="3657600" algn="l"/>
                <a:tab pos="4064000" algn="l"/>
                <a:tab pos="4470400" algn="l"/>
                <a:tab pos="4876800" algn="l"/>
                <a:tab pos="5295900" algn="l"/>
                <a:tab pos="5702300" algn="l"/>
                <a:tab pos="6108700" algn="l"/>
                <a:tab pos="6515100" algn="l"/>
                <a:tab pos="6921500" algn="l"/>
                <a:tab pos="7327900" algn="l"/>
                <a:tab pos="7734300" algn="l"/>
                <a:tab pos="8140700" algn="l"/>
                <a:tab pos="8534400" algn="l"/>
                <a:tab pos="9182100" algn="l"/>
              </a:tabLst>
            </a:pPr>
            <a:r>
              <a:rPr lang="en-GB" altLang="x-none" sz="2000" b="1" strike="noStrike" noProof="1">
                <a:solidFill>
                  <a:srgbClr val="4C004C"/>
                </a:solidFill>
                <a:latin typeface="Calibri" panose="020F0502020204030204" pitchFamily="34" charset="0"/>
                <a:ea typeface="Times New Roman" panose="02020603050405020304" pitchFamily="18" charset="0"/>
                <a:sym typeface="Times New Roman" panose="02020603050405020304" pitchFamily="18" charset="0"/>
              </a:rPr>
              <a:t>1/22（4.5％） 胰腺吻合口完全开裂</a:t>
            </a:r>
            <a:endParaRPr lang="en-GB" altLang="x-none" sz="2000" b="1" strike="noStrike" noProof="1">
              <a:solidFill>
                <a:srgbClr val="4C004C"/>
              </a:solidFill>
              <a:latin typeface="Calibri" panose="020F0502020204030204" pitchFamily="34" charset="0"/>
              <a:ea typeface="Times New Roman" panose="02020603050405020304" pitchFamily="18" charset="0"/>
              <a:sym typeface="Times New Roman" panose="02020603050405020304" pitchFamily="18" charset="0"/>
            </a:endParaRPr>
          </a:p>
          <a:p>
            <a:pPr lvl="0" defTabSz="0" fontAlgn="base">
              <a:tabLst>
                <a:tab pos="393700" algn="l"/>
                <a:tab pos="812800" algn="l"/>
                <a:tab pos="1219200" algn="l"/>
                <a:tab pos="1625600" algn="l"/>
                <a:tab pos="2032000" algn="l"/>
                <a:tab pos="2438400" algn="l"/>
                <a:tab pos="2844800" algn="l"/>
                <a:tab pos="3251200" algn="l"/>
                <a:tab pos="3657600" algn="l"/>
                <a:tab pos="4064000" algn="l"/>
                <a:tab pos="4470400" algn="l"/>
                <a:tab pos="4876800" algn="l"/>
                <a:tab pos="5295900" algn="l"/>
                <a:tab pos="5702300" algn="l"/>
                <a:tab pos="6108700" algn="l"/>
                <a:tab pos="6515100" algn="l"/>
                <a:tab pos="6921500" algn="l"/>
                <a:tab pos="7327900" algn="l"/>
                <a:tab pos="7734300" algn="l"/>
                <a:tab pos="8140700" algn="l"/>
                <a:tab pos="8534400" algn="l"/>
                <a:tab pos="9182100" algn="l"/>
              </a:tabLst>
            </a:pPr>
            <a:r>
              <a:rPr lang="en-GB" altLang="x-none" sz="2000" b="1" strike="noStrike" noProof="1">
                <a:solidFill>
                  <a:srgbClr val="4C004C"/>
                </a:solidFill>
                <a:latin typeface="Calibri" panose="020F0502020204030204" pitchFamily="34" charset="0"/>
                <a:ea typeface="Times New Roman" panose="02020603050405020304" pitchFamily="18" charset="0"/>
                <a:sym typeface="Times New Roman" panose="02020603050405020304" pitchFamily="18" charset="0"/>
              </a:rPr>
              <a:t>1/22（4.5％）下腔静脉的病变</a:t>
            </a:r>
            <a:endParaRPr lang="en-GB" altLang="x-none" sz="2000" b="1" strike="noStrike" noProof="1">
              <a:solidFill>
                <a:srgbClr val="4C004C"/>
              </a:solidFill>
              <a:latin typeface="Calibri" panose="020F0502020204030204" pitchFamily="34" charset="0"/>
              <a:ea typeface="Times New Roman" panose="02020603050405020304" pitchFamily="18" charset="0"/>
              <a:sym typeface="Times New Roman" panose="02020603050405020304" pitchFamily="18" charset="0"/>
            </a:endParaRPr>
          </a:p>
        </p:txBody>
      </p:sp>
      <p:pic>
        <p:nvPicPr>
          <p:cNvPr id="25606" name="Picture 33"/>
          <p:cNvPicPr>
            <a:picLocks noChangeAspect="1" noChangeArrowheads="1"/>
          </p:cNvPicPr>
          <p:nvPr/>
        </p:nvPicPr>
        <p:blipFill>
          <a:blip r:embed="rId1" cstate="print"/>
          <a:srcRect/>
          <a:stretch>
            <a:fillRect/>
          </a:stretch>
        </p:blipFill>
        <p:spPr bwMode="auto">
          <a:xfrm>
            <a:off x="7796211" y="0"/>
            <a:ext cx="1347789" cy="1011237"/>
          </a:xfrm>
          <a:prstGeom prst="rect">
            <a:avLst/>
          </a:prstGeom>
          <a:ln>
            <a:noFill/>
          </a:ln>
          <a:effectLst>
            <a:softEdge rad="112500"/>
          </a:effectLst>
        </p:spPr>
      </p:pic>
      <p:grpSp>
        <p:nvGrpSpPr>
          <p:cNvPr id="105477" name="Group 6"/>
          <p:cNvGrpSpPr/>
          <p:nvPr/>
        </p:nvGrpSpPr>
        <p:grpSpPr>
          <a:xfrm>
            <a:off x="76200" y="152400"/>
            <a:ext cx="1341438" cy="701675"/>
            <a:chOff x="4889" y="3734"/>
            <a:chExt cx="845" cy="442"/>
          </a:xfrm>
        </p:grpSpPr>
        <p:sp>
          <p:nvSpPr>
            <p:cNvPr id="105478"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105479"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18" name="Rettangolo 17"/>
          <p:cNvSpPr/>
          <p:nvPr/>
        </p:nvSpPr>
        <p:spPr>
          <a:xfrm>
            <a:off x="476250" y="1111250"/>
            <a:ext cx="8162925" cy="3386455"/>
          </a:xfrm>
          <a:prstGeom prst="rect">
            <a:avLst/>
          </a:prstGeom>
        </p:spPr>
        <p:txBody>
          <a:bodyPr>
            <a:spAutoFit/>
          </a:bodyPr>
          <a:lstStyle/>
          <a:p>
            <a:pPr lvl="0" algn="ctr" fontAlgn="base"/>
            <a:r>
              <a:rPr lang="en-GB" altLang="x-none" b="1" strike="noStrike" noProof="1">
                <a:solidFill>
                  <a:srgbClr val="4C004C"/>
                </a:solidFill>
                <a:latin typeface="Calibri" panose="020F0502020204030204" pitchFamily="34" charset="0"/>
                <a:ea typeface="Times New Roman" panose="02020603050405020304" pitchFamily="18" charset="0"/>
                <a:cs typeface="+mn-ea"/>
                <a:sym typeface="Times New Roman" panose="02020603050405020304" pitchFamily="18" charset="0"/>
              </a:rPr>
              <a:t>在所有22例中使用Glubran 2</a:t>
            </a:r>
            <a:endParaRPr lang="en-GB" altLang="x-none" b="1" strike="noStrike" noProof="1">
              <a:solidFill>
                <a:srgbClr val="4C004C"/>
              </a:solidFill>
              <a:latin typeface="Calibri" panose="020F0502020204030204" pitchFamily="34" charset="0"/>
              <a:ea typeface="Times New Roman" panose="02020603050405020304" pitchFamily="18" charset="0"/>
              <a:cs typeface="+mn-ea"/>
              <a:sym typeface="Times New Roman" panose="02020603050405020304" pitchFamily="18" charset="0"/>
            </a:endParaRPr>
          </a:p>
          <a:p>
            <a:pPr lvl="0" algn="ctr" fontAlgn="base"/>
            <a:endParaRPr lang="en-GB" altLang="x-none" b="1" strike="noStrike" noProof="1">
              <a:solidFill>
                <a:srgbClr val="4C004C"/>
              </a:solidFill>
              <a:latin typeface="Calibri" panose="020F0502020204030204" pitchFamily="34" charset="0"/>
              <a:ea typeface="Times New Roman" panose="02020603050405020304" pitchFamily="18" charset="0"/>
              <a:sym typeface="Times New Roman" panose="02020603050405020304" pitchFamily="18" charset="0"/>
            </a:endParaRPr>
          </a:p>
          <a:p>
            <a:pPr lvl="0" fontAlgn="base">
              <a:buAutoNum type="arabicParenR"/>
            </a:pPr>
            <a:r>
              <a:rPr lang="en-GB" altLang="x-none" b="1" strike="noStrike" noProof="1">
                <a:solidFill>
                  <a:srgbClr val="4C004C"/>
                </a:solidFill>
                <a:latin typeface="Calibri" panose="020F0502020204030204" pitchFamily="34" charset="0"/>
                <a:ea typeface="Times New Roman" panose="02020603050405020304" pitchFamily="18" charset="0"/>
                <a:cs typeface="+mn-ea"/>
                <a:sym typeface="Times New Roman" panose="02020603050405020304" pitchFamily="18" charset="0"/>
              </a:rPr>
              <a:t>在</a:t>
            </a:r>
            <a:r>
              <a:rPr lang="en-GB" altLang="x-none" sz="2000" b="1" strike="noStrike" noProof="1">
                <a:solidFill>
                  <a:srgbClr val="C00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Times New Roman" panose="02020603050405020304" pitchFamily="18" charset="0"/>
              </a:rPr>
              <a:t>胰腺</a:t>
            </a:r>
            <a:r>
              <a:rPr lang="en-GB" altLang="x-none" sz="2000" b="1">
                <a:solidFill>
                  <a:srgbClr val="C00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Times New Roman" panose="02020603050405020304" pitchFamily="18" charset="0"/>
              </a:rPr>
              <a:t>末节</a:t>
            </a:r>
            <a:r>
              <a:rPr lang="en-GB" altLang="x-none" sz="2000" b="1" strike="noStrike" noProof="1">
                <a:solidFill>
                  <a:srgbClr val="C00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Times New Roman" panose="02020603050405020304" pitchFamily="18" charset="0"/>
              </a:rPr>
              <a:t>切除术和脾切除术</a:t>
            </a:r>
            <a:r>
              <a:rPr lang="en-GB" altLang="x-none" b="1" strike="noStrike" noProof="1">
                <a:solidFill>
                  <a:srgbClr val="4C004C"/>
                </a:solidFill>
                <a:latin typeface="Calibri" panose="020F0502020204030204" pitchFamily="34" charset="0"/>
                <a:ea typeface="Times New Roman" panose="02020603050405020304" pitchFamily="18" charset="0"/>
                <a:cs typeface="+mn-ea"/>
                <a:sym typeface="Times New Roman" panose="02020603050405020304" pitchFamily="18" charset="0"/>
              </a:rPr>
              <a:t>中</a:t>
            </a:r>
            <a:endParaRPr lang="en-GB" altLang="x-none" b="1" strike="noStrike" noProof="1">
              <a:solidFill>
                <a:srgbClr val="4C004C"/>
              </a:solidFill>
              <a:latin typeface="Calibri" panose="020F0502020204030204" pitchFamily="34" charset="0"/>
              <a:ea typeface="Times New Roman" panose="02020603050405020304" pitchFamily="18" charset="0"/>
              <a:cs typeface="+mn-ea"/>
              <a:sym typeface="Times New Roman" panose="02020603050405020304" pitchFamily="18" charset="0"/>
            </a:endParaRPr>
          </a:p>
          <a:p>
            <a:pPr lvl="0" fontAlgn="base"/>
            <a:r>
              <a:rPr lang="en-GB" altLang="x-none" sz="2800" b="1" strike="noStrike" noProof="1">
                <a:solidFill>
                  <a:srgbClr val="4C004C"/>
                </a:solidFill>
                <a:latin typeface="Calibri" panose="020F0502020204030204" pitchFamily="34" charset="0"/>
                <a:ea typeface="Times New Roman" panose="02020603050405020304" pitchFamily="18" charset="0"/>
                <a:cs typeface="+mn-ea"/>
                <a:sym typeface="Times New Roman" panose="02020603050405020304" pitchFamily="18" charset="0"/>
              </a:rPr>
              <a:t>密封和加强</a:t>
            </a:r>
            <a:r>
              <a:rPr lang="en-GB" altLang="x-none" b="1" strike="noStrike" noProof="1">
                <a:solidFill>
                  <a:srgbClr val="4C004C"/>
                </a:solidFill>
                <a:latin typeface="Calibri" panose="020F0502020204030204" pitchFamily="34" charset="0"/>
                <a:ea typeface="Times New Roman" panose="02020603050405020304" pitchFamily="18" charset="0"/>
                <a:cs typeface="+mn-ea"/>
                <a:sym typeface="Times New Roman" panose="02020603050405020304" pitchFamily="18" charset="0"/>
              </a:rPr>
              <a:t>机械缝合线，</a:t>
            </a:r>
            <a:endParaRPr lang="en-GB" altLang="x-none" b="1" strike="noStrike" noProof="1">
              <a:solidFill>
                <a:srgbClr val="4C004C"/>
              </a:solidFill>
              <a:latin typeface="Calibri" panose="020F0502020204030204" pitchFamily="34" charset="0"/>
              <a:ea typeface="Times New Roman" panose="02020603050405020304" pitchFamily="18" charset="0"/>
              <a:cs typeface="+mn-ea"/>
              <a:sym typeface="Times New Roman" panose="02020603050405020304" pitchFamily="18" charset="0"/>
            </a:endParaRPr>
          </a:p>
          <a:p>
            <a:pPr lvl="0" fontAlgn="base"/>
            <a:r>
              <a:rPr lang="en-GB" altLang="x-none" sz="2800" b="1" strike="noStrike" noProof="1">
                <a:solidFill>
                  <a:srgbClr val="4C004C"/>
                </a:solidFill>
                <a:latin typeface="Calibri" panose="020F0502020204030204" pitchFamily="34" charset="0"/>
                <a:ea typeface="Times New Roman" panose="02020603050405020304" pitchFamily="18" charset="0"/>
                <a:cs typeface="+mn-ea"/>
                <a:sym typeface="Times New Roman" panose="02020603050405020304" pitchFamily="18" charset="0"/>
              </a:rPr>
              <a:t>在缝合线上喷</a:t>
            </a:r>
            <a:r>
              <a:rPr lang="zh-CN" altLang="en-GB" sz="2800" b="1" strike="noStrike" noProof="1">
                <a:solidFill>
                  <a:srgbClr val="4C004C"/>
                </a:solidFill>
                <a:latin typeface="Calibri" panose="020F0502020204030204" pitchFamily="34" charset="0"/>
                <a:ea typeface="宋体" panose="02010600030101010101" pitchFamily="2" charset="-122"/>
                <a:cs typeface="+mn-ea"/>
                <a:sym typeface="Times New Roman" panose="02020603050405020304" pitchFamily="18" charset="0"/>
              </a:rPr>
              <a:t>雾</a:t>
            </a:r>
            <a:endParaRPr lang="zh-CN" altLang="en-GB" sz="2800" b="1" strike="noStrike" noProof="1">
              <a:solidFill>
                <a:srgbClr val="4C004C"/>
              </a:solidFill>
              <a:latin typeface="Calibri" panose="020F0502020204030204" pitchFamily="34" charset="0"/>
              <a:ea typeface="宋体" panose="02010600030101010101" pitchFamily="2" charset="-122"/>
              <a:cs typeface="+mn-ea"/>
              <a:sym typeface="Times New Roman" panose="02020603050405020304" pitchFamily="18" charset="0"/>
            </a:endParaRPr>
          </a:p>
          <a:p>
            <a:pPr lvl="0" fontAlgn="base"/>
            <a:endParaRPr lang="en-GB" altLang="x-none" sz="2000" strike="noStrike" noProof="1">
              <a:solidFill>
                <a:srgbClr val="000000"/>
              </a:solidFill>
              <a:latin typeface="Calibri" panose="020F0502020204030204" pitchFamily="34" charset="0"/>
              <a:ea typeface="Times New Roman" panose="02020603050405020304" pitchFamily="18" charset="0"/>
            </a:endParaRPr>
          </a:p>
          <a:p>
            <a:pPr lvl="0" fontAlgn="base">
              <a:buAutoNum type="arabicParenR" startAt="2"/>
            </a:pPr>
            <a:r>
              <a:rPr lang="en-GB" altLang="x-none" sz="2000" strike="noStrike" noProof="1">
                <a:solidFill>
                  <a:srgbClr val="4C004C"/>
                </a:solidFill>
                <a:latin typeface="Calibri" panose="020F0502020204030204" pitchFamily="34" charset="0"/>
                <a:ea typeface="Times New Roman" panose="02020603050405020304" pitchFamily="18" charset="0"/>
                <a:cs typeface="+mn-ea"/>
                <a:sym typeface="Times New Roman" panose="02020603050405020304" pitchFamily="18" charset="0"/>
              </a:rPr>
              <a:t>in</a:t>
            </a:r>
            <a:r>
              <a:rPr lang="en-GB" altLang="x-none" sz="2000" b="1" strike="noStrike" noProof="1">
                <a:solidFill>
                  <a:srgbClr val="4C004C"/>
                </a:solidFill>
                <a:latin typeface="Calibri" panose="020F0502020204030204" pitchFamily="34" charset="0"/>
                <a:ea typeface="Times New Roman" panose="02020603050405020304" pitchFamily="18" charset="0"/>
                <a:cs typeface="+mn-ea"/>
                <a:sym typeface="Times New Roman" panose="02020603050405020304" pitchFamily="18" charset="0"/>
              </a:rPr>
              <a:t> </a:t>
            </a:r>
            <a:r>
              <a:rPr lang="en-GB" altLang="x-none" sz="2000" b="1" strike="noStrike" noProof="1">
                <a:solidFill>
                  <a:srgbClr val="C00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Times New Roman" panose="02020603050405020304" pitchFamily="18" charset="0"/>
              </a:rPr>
              <a:t>PANCREATICODUODENECTOMY</a:t>
            </a:r>
            <a:r>
              <a:rPr lang="en-GB" altLang="x-none" sz="2000" b="1" strike="noStrike" noProof="1">
                <a:solidFill>
                  <a:srgbClr val="4C004C"/>
                </a:solidFill>
                <a:latin typeface="Calibri" panose="020F0502020204030204" pitchFamily="34" charset="0"/>
                <a:ea typeface="Times New Roman" panose="02020603050405020304" pitchFamily="18" charset="0"/>
                <a:cs typeface="+mn-ea"/>
                <a:sym typeface="Times New Roman" panose="02020603050405020304" pitchFamily="18" charset="0"/>
              </a:rPr>
              <a:t> </a:t>
            </a:r>
            <a:r>
              <a:rPr lang="en-GB" altLang="x-none" sz="2000" strike="noStrike" noProof="1">
                <a:solidFill>
                  <a:srgbClr val="4C004C"/>
                </a:solidFill>
                <a:latin typeface="Calibri" panose="020F0502020204030204" pitchFamily="34" charset="0"/>
                <a:ea typeface="Times New Roman" panose="02020603050405020304" pitchFamily="18" charset="0"/>
                <a:cs typeface="+mn-ea"/>
                <a:sym typeface="Times New Roman" panose="02020603050405020304" pitchFamily="18" charset="0"/>
              </a:rPr>
              <a:t>to</a:t>
            </a:r>
            <a:r>
              <a:rPr lang="en-GB" altLang="x-none" sz="2000" b="1" strike="noStrike" noProof="1">
                <a:solidFill>
                  <a:srgbClr val="4C004C"/>
                </a:solidFill>
                <a:latin typeface="Calibri" panose="020F0502020204030204" pitchFamily="34" charset="0"/>
                <a:ea typeface="Times New Roman" panose="02020603050405020304" pitchFamily="18" charset="0"/>
                <a:cs typeface="+mn-ea"/>
                <a:sym typeface="Times New Roman" panose="02020603050405020304" pitchFamily="18" charset="0"/>
              </a:rPr>
              <a:t> 在</a:t>
            </a:r>
            <a:r>
              <a:rPr lang="en-GB" altLang="x-none" sz="2000" b="1" strike="noStrike" noProof="1">
                <a:solidFill>
                  <a:srgbClr val="C00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Times New Roman" panose="02020603050405020304" pitchFamily="18" charset="0"/>
              </a:rPr>
              <a:t>胰十二指肠切除术</a:t>
            </a:r>
            <a:r>
              <a:rPr lang="en-GB" altLang="x-none" sz="2000" b="1" strike="noStrike" noProof="1">
                <a:solidFill>
                  <a:srgbClr val="4C004C"/>
                </a:solidFill>
                <a:latin typeface="Calibri" panose="020F0502020204030204" pitchFamily="34" charset="0"/>
                <a:ea typeface="Times New Roman" panose="02020603050405020304" pitchFamily="18" charset="0"/>
                <a:cs typeface="+mn-ea"/>
                <a:sym typeface="Times New Roman" panose="02020603050405020304" pitchFamily="18" charset="0"/>
              </a:rPr>
              <a:t>中</a:t>
            </a:r>
            <a:endParaRPr lang="en-GB" altLang="x-none" sz="2000" b="1" strike="noStrike" noProof="1">
              <a:solidFill>
                <a:srgbClr val="4C004C"/>
              </a:solidFill>
              <a:latin typeface="Calibri" panose="020F0502020204030204" pitchFamily="34" charset="0"/>
              <a:ea typeface="Times New Roman" panose="02020603050405020304" pitchFamily="18" charset="0"/>
              <a:cs typeface="+mn-ea"/>
              <a:sym typeface="Times New Roman" panose="02020603050405020304" pitchFamily="18" charset="0"/>
            </a:endParaRPr>
          </a:p>
          <a:p>
            <a:pPr lvl="0" fontAlgn="base"/>
            <a:r>
              <a:rPr lang="en-GB" altLang="x-none" sz="2800" b="1">
                <a:solidFill>
                  <a:srgbClr val="4C004C"/>
                </a:solidFill>
                <a:latin typeface="Calibri" panose="020F0502020204030204" pitchFamily="34" charset="0"/>
                <a:ea typeface="Times New Roman" panose="02020603050405020304" pitchFamily="18" charset="0"/>
                <a:cs typeface="+mn-ea"/>
                <a:sym typeface="Times New Roman" panose="02020603050405020304" pitchFamily="18" charset="0"/>
              </a:rPr>
              <a:t>密封和加强</a:t>
            </a:r>
            <a:r>
              <a:rPr lang="en-GB" altLang="x-none" sz="2000" b="1" strike="noStrike" noProof="1">
                <a:solidFill>
                  <a:srgbClr val="4C004C"/>
                </a:solidFill>
                <a:latin typeface="Calibri" panose="020F0502020204030204" pitchFamily="34" charset="0"/>
                <a:ea typeface="Times New Roman" panose="02020603050405020304" pitchFamily="18" charset="0"/>
                <a:cs typeface="+mn-ea"/>
                <a:sym typeface="Times New Roman" panose="02020603050405020304" pitchFamily="18" charset="0"/>
              </a:rPr>
              <a:t>胰空肠吻合</a:t>
            </a:r>
            <a:endParaRPr lang="en-GB" altLang="x-none" sz="2000" b="1" strike="noStrike" noProof="1">
              <a:solidFill>
                <a:srgbClr val="4C004C"/>
              </a:solidFill>
              <a:latin typeface="Calibri" panose="020F0502020204030204" pitchFamily="34" charset="0"/>
              <a:ea typeface="Times New Roman" panose="02020603050405020304" pitchFamily="18" charset="0"/>
              <a:sym typeface="Times New Roman" panose="02020603050405020304" pitchFamily="18" charset="0"/>
            </a:endParaRPr>
          </a:p>
          <a:p>
            <a:pPr lvl="0" fontAlgn="base"/>
            <a:r>
              <a:rPr lang="en-GB" altLang="x-none" sz="2000" b="1" strike="noStrike" noProof="1">
                <a:solidFill>
                  <a:srgbClr val="4C004C"/>
                </a:solidFill>
                <a:latin typeface="Calibri" panose="020F0502020204030204" pitchFamily="34" charset="0"/>
                <a:ea typeface="Times New Roman" panose="02020603050405020304" pitchFamily="18" charset="0"/>
                <a:cs typeface="+mn-ea"/>
                <a:sym typeface="Times New Roman" panose="02020603050405020304" pitchFamily="18" charset="0"/>
              </a:rPr>
              <a:t>        （在缝合线上的</a:t>
            </a:r>
            <a:r>
              <a:rPr lang="zh-CN" altLang="en-GB" sz="2000" b="1" strike="noStrike" noProof="1">
                <a:solidFill>
                  <a:srgbClr val="4C004C"/>
                </a:solidFill>
                <a:latin typeface="Calibri" panose="020F0502020204030204" pitchFamily="34" charset="0"/>
                <a:ea typeface="宋体" panose="02010600030101010101" pitchFamily="2" charset="-122"/>
                <a:cs typeface="+mn-ea"/>
                <a:sym typeface="Times New Roman" panose="02020603050405020304" pitchFamily="18" charset="0"/>
              </a:rPr>
              <a:t>涂抹</a:t>
            </a:r>
            <a:r>
              <a:rPr lang="en-GB" altLang="x-none" sz="2000" b="1" strike="noStrike" noProof="1">
                <a:solidFill>
                  <a:srgbClr val="4C004C"/>
                </a:solidFill>
                <a:latin typeface="Calibri" panose="020F0502020204030204" pitchFamily="34" charset="0"/>
                <a:ea typeface="Times New Roman" panose="02020603050405020304" pitchFamily="18" charset="0"/>
                <a:cs typeface="+mn-ea"/>
                <a:sym typeface="Times New Roman" panose="02020603050405020304" pitchFamily="18" charset="0"/>
              </a:rPr>
              <a:t>Glubran 2的薄层， </a:t>
            </a:r>
            <a:r>
              <a:rPr lang="en-GB" altLang="x-none" sz="2000" b="1" strike="noStrike" noProof="1">
                <a:solidFill>
                  <a:srgbClr val="FF0000"/>
                </a:solidFill>
                <a:latin typeface="Calibri" panose="020F0502020204030204" pitchFamily="34" charset="0"/>
                <a:ea typeface="Times New Roman" panose="02020603050405020304" pitchFamily="18" charset="0"/>
                <a:cs typeface="+mn-ea"/>
                <a:sym typeface="Times New Roman" panose="02020603050405020304" pitchFamily="18" charset="0"/>
              </a:rPr>
              <a:t>APPLYING WITH SMALL TIP</a:t>
            </a:r>
            <a:r>
              <a:rPr lang="zh-CN" altLang="en-GB" sz="2000" b="1" strike="noStrike" noProof="1">
                <a:solidFill>
                  <a:srgbClr val="FF0000"/>
                </a:solidFill>
                <a:latin typeface="Calibri" panose="020F0502020204030204" pitchFamily="34" charset="0"/>
                <a:ea typeface="宋体" panose="02010600030101010101" pitchFamily="2" charset="-122"/>
                <a:cs typeface="+mn-ea"/>
                <a:sym typeface="Times New Roman" panose="02020603050405020304" pitchFamily="18" charset="0"/>
              </a:rPr>
              <a:t>？</a:t>
            </a:r>
            <a:r>
              <a:rPr lang="en-GB" altLang="x-none" sz="2000" b="1" strike="noStrike" noProof="1">
                <a:solidFill>
                  <a:srgbClr val="FF0000"/>
                </a:solidFill>
                <a:latin typeface="Calibri" panose="020F0502020204030204" pitchFamily="34" charset="0"/>
                <a:ea typeface="Times New Roman" panose="02020603050405020304" pitchFamily="18" charset="0"/>
                <a:cs typeface="+mn-ea"/>
                <a:sym typeface="Times New Roman" panose="02020603050405020304" pitchFamily="18" charset="0"/>
              </a:rPr>
              <a:t>)</a:t>
            </a:r>
            <a:endParaRPr lang="en-GB" altLang="x-none" sz="2000" b="1" strike="noStrike" noProof="1">
              <a:solidFill>
                <a:srgbClr val="FF0000"/>
              </a:solidFill>
              <a:latin typeface="Calibri" panose="020F0502020204030204" pitchFamily="34" charset="0"/>
              <a:ea typeface="Times New Roman" panose="02020603050405020304" pitchFamily="18" charset="0"/>
              <a:cs typeface="+mn-ea"/>
              <a:sym typeface="Times New Roman" panose="02020603050405020304" pitchFamily="18" charset="0"/>
            </a:endParaRPr>
          </a:p>
        </p:txBody>
      </p:sp>
      <p:sp>
        <p:nvSpPr>
          <p:cNvPr id="20" name="Rettangolo 19"/>
          <p:cNvSpPr/>
          <p:nvPr/>
        </p:nvSpPr>
        <p:spPr bwMode="auto">
          <a:xfrm>
            <a:off x="2044700" y="200025"/>
            <a:ext cx="5003800" cy="600075"/>
          </a:xfrm>
          <a:prstGeom prst="rect">
            <a:avLst/>
          </a:prstGeom>
          <a:solidFill>
            <a:schemeClr val="accent3">
              <a:lumMod val="5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lstStyle/>
          <a:p>
            <a:pPr lvl="0" algn="ctr" fontAlgn="base"/>
            <a:endParaRPr sz="2000" strike="noStrike" noProof="1">
              <a:latin typeface="Calibri" panose="020F0502020204030204" pitchFamily="34" charset="0"/>
              <a:ea typeface="Times New Roman" panose="02020603050405020304" pitchFamily="18" charset="0"/>
            </a:endParaRPr>
          </a:p>
        </p:txBody>
      </p:sp>
      <p:sp>
        <p:nvSpPr>
          <p:cNvPr id="21" name="Rettangolo 20"/>
          <p:cNvSpPr/>
          <p:nvPr/>
        </p:nvSpPr>
        <p:spPr>
          <a:xfrm>
            <a:off x="1562100" y="269875"/>
            <a:ext cx="5981700" cy="460375"/>
          </a:xfrm>
          <a:prstGeom prst="rect">
            <a:avLst/>
          </a:prstGeom>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it-IT"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Times New Roman" panose="02020603050405020304" pitchFamily="18" charset="0"/>
                <a:sym typeface="Times New Roman" panose="02020603050405020304" pitchFamily="18" charset="0"/>
              </a:rPr>
              <a:t>Nasti博士 - Glubran 2的应用</a:t>
            </a:r>
            <a:endParaRPr kumimoji="0" lang="it-IT"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Times New Roman" panose="02020603050405020304" pitchFamily="18" charset="0"/>
              <a:sym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bldLvl="0" animBg="1"/>
      <p:bldP spid="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C:\Users\utente\Documents\FOTO\SFONDO TRAINING.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 name="CasellaDiTesto 3"/>
          <p:cNvSpPr txBox="1"/>
          <p:nvPr/>
        </p:nvSpPr>
        <p:spPr>
          <a:xfrm>
            <a:off x="1276350" y="1114425"/>
            <a:ext cx="6891338" cy="4124325"/>
          </a:xfrm>
          <a:prstGeom prst="rect">
            <a:avLst/>
          </a:prstGeom>
          <a:noFill/>
        </p:spPr>
        <p:txBody>
          <a:bodyPr>
            <a:spAutoFit/>
          </a:bodyPr>
          <a:lstStyle/>
          <a:p>
            <a:pPr lvl="0" algn="ctr" fontAlgn="base"/>
            <a:endParaRPr lang="en-US" altLang="x-none" sz="6600" b="1" strike="noStrike" noProof="1">
              <a:solidFill>
                <a:srgbClr val="C00000"/>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fontAlgn="base"/>
            <a:r>
              <a:rPr lang="en-US" altLang="zh-CN" sz="6600" b="1" strike="noStrike" noProof="1">
                <a:solidFill>
                  <a:srgbClr val="C00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mn-ea"/>
              </a:rPr>
              <a:t>GLUBRAN</a:t>
            </a:r>
            <a:r>
              <a:rPr lang="en-US" altLang="zh-CN" sz="6600" b="1" strike="noStrike" baseline="30000" noProof="1">
                <a:solidFill>
                  <a:srgbClr val="C00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mn-ea"/>
              </a:rPr>
              <a:t>®</a:t>
            </a:r>
            <a:r>
              <a:rPr lang="en-US" altLang="zh-CN" sz="6600" b="1" strike="noStrike" noProof="1">
                <a:solidFill>
                  <a:srgbClr val="C00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mn-ea"/>
              </a:rPr>
              <a:t>2</a:t>
            </a:r>
            <a:r>
              <a:rPr lang="zh-CN" altLang="en-US" sz="6600" b="1" strike="noStrike" noProof="1">
                <a:solidFill>
                  <a:srgbClr val="C00000"/>
                </a:solidFill>
                <a:effectLst>
                  <a:outerShdw blurRad="38100" dist="38100" dir="2700000">
                    <a:srgbClr val="000000"/>
                  </a:outerShdw>
                </a:effectLst>
                <a:latin typeface="Calibri" panose="020F0502020204030204" pitchFamily="34" charset="0"/>
                <a:ea typeface="宋体" panose="02010600030101010101" pitchFamily="2" charset="-122"/>
                <a:cs typeface="+mn-ea"/>
                <a:sym typeface="+mn-ea"/>
              </a:rPr>
              <a:t>可以用于</a:t>
            </a:r>
            <a:r>
              <a:rPr lang="zh-CN" altLang="en-US" sz="6600" b="1" strike="noStrike" noProof="1">
                <a:solidFill>
                  <a:srgbClr val="C00000"/>
                </a:solidFill>
                <a:effectLst>
                  <a:outerShdw blurRad="38100" dist="38100" dir="2700000">
                    <a:srgbClr val="000000"/>
                  </a:outerShdw>
                </a:effectLst>
                <a:latin typeface="Calibri" panose="020F0502020204030204" pitchFamily="34" charset="0"/>
                <a:ea typeface="宋体" panose="02010600030101010101" pitchFamily="2" charset="-122"/>
                <a:cs typeface="+mn-ea"/>
              </a:rPr>
              <a:t>薄壁组织止血剂</a:t>
            </a:r>
            <a:endParaRPr lang="en-US" altLang="zh-CN" sz="6600" b="1" strike="noStrike" noProof="1">
              <a:solidFill>
                <a:srgbClr val="C00000"/>
              </a:solidFill>
              <a:effectLst>
                <a:outerShdw blurRad="38100" dist="38100" dir="2700000">
                  <a:srgbClr val="000000"/>
                </a:outerShdw>
              </a:effectLst>
              <a:latin typeface="Calibri" panose="020F0502020204030204" pitchFamily="34" charset="0"/>
              <a:ea typeface="宋体" panose="02010600030101010101" pitchFamily="2" charset="-122"/>
            </a:endParaRPr>
          </a:p>
        </p:txBody>
      </p:sp>
      <p:grpSp>
        <p:nvGrpSpPr>
          <p:cNvPr id="28675" name="Group 4"/>
          <p:cNvGrpSpPr/>
          <p:nvPr/>
        </p:nvGrpSpPr>
        <p:grpSpPr>
          <a:xfrm>
            <a:off x="76200" y="152400"/>
            <a:ext cx="1341438" cy="701675"/>
            <a:chOff x="4889" y="3734"/>
            <a:chExt cx="845" cy="442"/>
          </a:xfrm>
        </p:grpSpPr>
        <p:sp>
          <p:nvSpPr>
            <p:cNvPr id="28676" name="Rectangle 5"/>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28677" name="Text Box 6"/>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p:cNvPicPr>
            <a:picLocks noChangeAspect="1" noChangeArrowheads="1"/>
          </p:cNvPicPr>
          <p:nvPr/>
        </p:nvPicPr>
        <p:blipFill>
          <a:blip r:embed="rId1" cstate="print"/>
          <a:srcRect/>
          <a:stretch>
            <a:fillRect/>
          </a:stretch>
        </p:blipFill>
        <p:spPr bwMode="auto">
          <a:xfrm>
            <a:off x="7796211" y="0"/>
            <a:ext cx="1347789" cy="1011237"/>
          </a:xfrm>
          <a:prstGeom prst="rect">
            <a:avLst/>
          </a:prstGeom>
          <a:ln>
            <a:noFill/>
          </a:ln>
          <a:effectLst>
            <a:softEdge rad="112500"/>
          </a:effectLst>
        </p:spPr>
      </p:pic>
      <p:grpSp>
        <p:nvGrpSpPr>
          <p:cNvPr id="106498" name="Group 6"/>
          <p:cNvGrpSpPr/>
          <p:nvPr/>
        </p:nvGrpSpPr>
        <p:grpSpPr>
          <a:xfrm>
            <a:off x="76200" y="152400"/>
            <a:ext cx="1341438" cy="701675"/>
            <a:chOff x="4889" y="3734"/>
            <a:chExt cx="845" cy="442"/>
          </a:xfrm>
        </p:grpSpPr>
        <p:sp>
          <p:nvSpPr>
            <p:cNvPr id="106499"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106500"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7" name="Rettangolo 6">
            <a:hlinkClick r:id="rId2" action="ppaction://hlinkfile"/>
          </p:cNvPr>
          <p:cNvSpPr/>
          <p:nvPr/>
        </p:nvSpPr>
        <p:spPr bwMode="auto">
          <a:xfrm>
            <a:off x="1362075" y="1409700"/>
            <a:ext cx="6400800" cy="1428750"/>
          </a:xfrm>
          <a:prstGeom prst="rect">
            <a:avLst/>
          </a:prstGeom>
          <a:solidFill>
            <a:schemeClr val="accent6">
              <a:lumMod val="50000"/>
            </a:schemeClr>
          </a:solidFill>
          <a:ln w="254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8" name="CasellaDiTesto 7">
            <a:hlinkClick r:id="rId3" action="ppaction://hlinkfile"/>
          </p:cNvPr>
          <p:cNvSpPr txBox="1"/>
          <p:nvPr/>
        </p:nvSpPr>
        <p:spPr>
          <a:xfrm>
            <a:off x="1390650" y="1422400"/>
            <a:ext cx="1981200" cy="1446213"/>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VIDEO</a:t>
            </a:r>
            <a:endParaRPr kumimoji="0" 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1 </a:t>
            </a:r>
            <a:endParaRPr kumimoji="0" 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9" name="Rettangolo 8">
            <a:hlinkClick r:id="rId4" action="ppaction://hlinkfile"/>
          </p:cNvPr>
          <p:cNvSpPr/>
          <p:nvPr/>
        </p:nvSpPr>
        <p:spPr bwMode="auto">
          <a:xfrm>
            <a:off x="1362075" y="3165475"/>
            <a:ext cx="6410325" cy="1428750"/>
          </a:xfrm>
          <a:prstGeom prst="rect">
            <a:avLst/>
          </a:prstGeom>
          <a:solidFill>
            <a:schemeClr val="accent6">
              <a:lumMod val="50000"/>
            </a:schemeClr>
          </a:solidFill>
          <a:ln w="254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10" name="CasellaDiTesto 9">
            <a:hlinkClick r:id="rId3" action="ppaction://hlinkfile"/>
          </p:cNvPr>
          <p:cNvSpPr txBox="1"/>
          <p:nvPr/>
        </p:nvSpPr>
        <p:spPr>
          <a:xfrm>
            <a:off x="1381125" y="3165475"/>
            <a:ext cx="1981200" cy="1446213"/>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VIDEO</a:t>
            </a:r>
            <a:endParaRPr kumimoji="0" 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2</a:t>
            </a:r>
            <a:endParaRPr kumimoji="0" 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11" name="Rettangolo 10">
            <a:hlinkClick r:id="rId5" action="ppaction://hlinkfile"/>
          </p:cNvPr>
          <p:cNvSpPr/>
          <p:nvPr/>
        </p:nvSpPr>
        <p:spPr bwMode="auto">
          <a:xfrm>
            <a:off x="1352550" y="4876800"/>
            <a:ext cx="6429375" cy="1428750"/>
          </a:xfrm>
          <a:prstGeom prst="rect">
            <a:avLst/>
          </a:prstGeom>
          <a:solidFill>
            <a:schemeClr val="accent6">
              <a:lumMod val="50000"/>
            </a:schemeClr>
          </a:solidFill>
          <a:ln w="254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12" name="CasellaDiTesto 11">
            <a:hlinkClick r:id="rId3" action="ppaction://hlinkfile"/>
          </p:cNvPr>
          <p:cNvSpPr txBox="1"/>
          <p:nvPr/>
        </p:nvSpPr>
        <p:spPr>
          <a:xfrm>
            <a:off x="1381125" y="4889500"/>
            <a:ext cx="1981200" cy="1446213"/>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VIDEO</a:t>
            </a:r>
            <a:endParaRPr kumimoji="0" 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3</a:t>
            </a:r>
            <a:endParaRPr kumimoji="0" lang="it-IT"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13" name="Rettangolo 12"/>
          <p:cNvSpPr/>
          <p:nvPr/>
        </p:nvSpPr>
        <p:spPr>
          <a:xfrm>
            <a:off x="3543300" y="5140325"/>
            <a:ext cx="3886200" cy="51816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s-ES" sz="2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pitchFamily="34" charset="0"/>
                <a:ea typeface="+mn-ea"/>
                <a:cs typeface="+mn-cs"/>
              </a:rPr>
              <a:t>胃肠吻合</a:t>
            </a:r>
            <a:endParaRPr kumimoji="0" lang="zh-CN" altLang="es-ES" sz="2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4" name="Rettangolo 13"/>
          <p:cNvSpPr/>
          <p:nvPr/>
        </p:nvSpPr>
        <p:spPr>
          <a:xfrm>
            <a:off x="3552825" y="1658938"/>
            <a:ext cx="4219575" cy="52197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s-ES" sz="2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pitchFamily="34" charset="0"/>
                <a:ea typeface="+mn-ea"/>
                <a:cs typeface="+mn-cs"/>
              </a:rPr>
              <a:t>胰腺 - 胃肠吻合</a:t>
            </a:r>
            <a:endParaRPr kumimoji="0" lang="es-ES" sz="2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5" name="Rettangolo 14"/>
          <p:cNvSpPr/>
          <p:nvPr/>
        </p:nvSpPr>
        <p:spPr>
          <a:xfrm>
            <a:off x="3552825" y="3411538"/>
            <a:ext cx="4105275" cy="51816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s-ES" sz="2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pitchFamily="34" charset="0"/>
                <a:ea typeface="+mn-ea"/>
                <a:cs typeface="+mn-cs"/>
              </a:rPr>
              <a:t>胆道空肠吻合</a:t>
            </a:r>
            <a:endParaRPr kumimoji="0" lang="es-ES" sz="2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6" name="CasellaDiTesto 15"/>
          <p:cNvSpPr txBox="1"/>
          <p:nvPr/>
        </p:nvSpPr>
        <p:spPr>
          <a:xfrm>
            <a:off x="1584176" y="254000"/>
            <a:ext cx="5940152" cy="58356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it-IT" sz="3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胰十二指肠切除术</a:t>
            </a:r>
            <a:endParaRPr kumimoji="0" lang="it-IT" sz="3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18"/>
          <p:cNvSpPr/>
          <p:nvPr/>
        </p:nvSpPr>
        <p:spPr bwMode="auto">
          <a:xfrm>
            <a:off x="800100" y="4810125"/>
            <a:ext cx="7543800" cy="1828800"/>
          </a:xfrm>
          <a:prstGeom prst="rect">
            <a:avLst/>
          </a:prstGeom>
          <a:solidFill>
            <a:srgbClr val="FF0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15" name="CasellaDiTesto 14"/>
          <p:cNvSpPr txBox="1"/>
          <p:nvPr/>
        </p:nvSpPr>
        <p:spPr>
          <a:xfrm>
            <a:off x="238125" y="2859088"/>
            <a:ext cx="8696325" cy="1323975"/>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a:spAutoFit/>
          </a:bodyP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lang="en-US" altLang="zh-CN" sz="2000" strike="noStrike" noProof="1">
              <a:solidFill>
                <a:srgbClr val="FFFFFF"/>
              </a:solidFill>
              <a:latin typeface="Calibri" panose="020F0502020204030204" pitchFamily="34" charset="0"/>
              <a:ea typeface="Times New Roman" panose="02020603050405020304" pitchFamily="18" charset="0"/>
            </a:endParaRPr>
          </a:p>
          <a:p>
            <a:pPr lvl="0" algn="ctr" fontAlgn="base"/>
            <a:endParaRPr lang="en-US" altLang="zh-CN" sz="2000" strike="noStrike" noProof="1">
              <a:solidFill>
                <a:srgbClr val="FFFFFF"/>
              </a:solidFill>
              <a:latin typeface="Calibri" panose="020F0502020204030204" pitchFamily="34" charset="0"/>
              <a:ea typeface="Times New Roman" panose="02020603050405020304" pitchFamily="18" charset="0"/>
            </a:endParaRPr>
          </a:p>
          <a:p>
            <a:pPr lvl="0" algn="ctr" fontAlgn="base"/>
            <a:endParaRPr lang="en-US" altLang="zh-CN" sz="2000" strike="noStrike" noProof="1">
              <a:solidFill>
                <a:srgbClr val="FFFFFF"/>
              </a:solidFill>
              <a:latin typeface="Calibri" panose="020F0502020204030204" pitchFamily="34" charset="0"/>
              <a:ea typeface="Times New Roman" panose="02020603050405020304" pitchFamily="18" charset="0"/>
            </a:endParaRPr>
          </a:p>
          <a:p>
            <a:pPr lvl="0" algn="ctr" fontAlgn="base"/>
            <a:endParaRPr lang="en-US" altLang="zh-CN" sz="2000" strike="noStrike" noProof="1">
              <a:solidFill>
                <a:srgbClr val="FFFFFF"/>
              </a:solidFill>
              <a:latin typeface="Calibri" panose="020F0502020204030204" pitchFamily="34" charset="0"/>
              <a:ea typeface="Times New Roman" panose="02020603050405020304" pitchFamily="18" charset="0"/>
            </a:endParaRPr>
          </a:p>
        </p:txBody>
      </p:sp>
      <p:sp>
        <p:nvSpPr>
          <p:cNvPr id="28674" name="CasellaDiTesto 1"/>
          <p:cNvSpPr txBox="1">
            <a:spLocks noChangeArrowheads="1"/>
          </p:cNvSpPr>
          <p:nvPr/>
        </p:nvSpPr>
        <p:spPr bwMode="auto">
          <a:xfrm>
            <a:off x="1322388" y="1019175"/>
            <a:ext cx="6624638" cy="583565"/>
          </a:xfrm>
          <a:prstGeom prst="rect">
            <a:avLst/>
          </a:prstGeom>
          <a:solidFill>
            <a:schemeClr val="bg1">
              <a:lumMod val="65000"/>
            </a:schemeClr>
          </a:solidFill>
          <a:ln w="9525">
            <a:noFill/>
            <a:miter lim="800000"/>
          </a:ln>
          <a:effectLst>
            <a:outerShdw blurRad="50800" dist="38100" dir="2700000" algn="tl" rotWithShape="0">
              <a:prstClr val="black">
                <a:alpha val="40000"/>
              </a:prst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32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n-lt"/>
                <a:ea typeface="+mn-ea"/>
                <a:cs typeface="Arial" panose="020B0604020202020204" pitchFamily="34" charset="0"/>
              </a:rPr>
              <a:t>假性乳头状实体瘤（SPT）</a:t>
            </a:r>
            <a:endParaRPr kumimoji="0" lang="en-GB" sz="32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n-lt"/>
              <a:ea typeface="+mn-ea"/>
              <a:cs typeface="Arial" panose="020B0604020202020204" pitchFamily="34" charset="0"/>
            </a:endParaRPr>
          </a:p>
        </p:txBody>
      </p:sp>
      <p:pic>
        <p:nvPicPr>
          <p:cNvPr id="28676" name="Picture 33"/>
          <p:cNvPicPr>
            <a:picLocks noChangeAspect="1" noChangeArrowheads="1"/>
          </p:cNvPicPr>
          <p:nvPr/>
        </p:nvPicPr>
        <p:blipFill>
          <a:blip r:embed="rId1" cstate="print"/>
          <a:srcRect/>
          <a:stretch>
            <a:fillRect/>
          </a:stretch>
        </p:blipFill>
        <p:spPr bwMode="auto">
          <a:xfrm>
            <a:off x="7796211" y="0"/>
            <a:ext cx="1347789" cy="1011237"/>
          </a:xfrm>
          <a:prstGeom prst="rect">
            <a:avLst/>
          </a:prstGeom>
          <a:ln>
            <a:noFill/>
          </a:ln>
          <a:effectLst>
            <a:softEdge rad="112500"/>
          </a:effectLst>
        </p:spPr>
      </p:pic>
      <p:sp>
        <p:nvSpPr>
          <p:cNvPr id="8" name="CasellaDiTesto 7"/>
          <p:cNvSpPr txBox="1"/>
          <p:nvPr/>
        </p:nvSpPr>
        <p:spPr>
          <a:xfrm>
            <a:off x="1323975" y="1601788"/>
            <a:ext cx="6638925" cy="1008380"/>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2000" b="0" i="0" u="none" strike="noStrike" kern="1200" cap="none" spc="0" normalizeH="0" baseline="0" noProof="0" dirty="0">
                <a:ln>
                  <a:noFill/>
                </a:ln>
                <a:solidFill>
                  <a:schemeClr val="lt1"/>
                </a:solidFill>
                <a:effectLst/>
                <a:uLnTx/>
                <a:uFillTx/>
                <a:latin typeface="+mn-lt"/>
                <a:ea typeface="+mn-ea"/>
                <a:cs typeface="+mn-cs"/>
              </a:rPr>
              <a:t>在年轻女性中</a:t>
            </a:r>
            <a:r>
              <a:rPr lang="en-GB" sz="2000" noProof="0" dirty="0">
                <a:ln>
                  <a:noFill/>
                </a:ln>
                <a:effectLst/>
                <a:uLnTx/>
                <a:uFillTx/>
                <a:sym typeface="+mn-ea"/>
              </a:rPr>
              <a:t>罕见（0.13 - 2.7％）</a:t>
            </a:r>
            <a:r>
              <a:rPr lang="zh-CN" altLang="en-GB" sz="2000" noProof="0" dirty="0">
                <a:ln>
                  <a:noFill/>
                </a:ln>
                <a:effectLst/>
                <a:uLnTx/>
                <a:uFillTx/>
                <a:sym typeface="+mn-ea"/>
              </a:rPr>
              <a:t>，</a:t>
            </a:r>
            <a:r>
              <a:rPr kumimoji="0" lang="en-GB" sz="2000" b="0" i="0" u="none" strike="noStrike" kern="1200" cap="none" spc="0" normalizeH="0" baseline="0" noProof="0" dirty="0">
                <a:ln>
                  <a:noFill/>
                </a:ln>
                <a:solidFill>
                  <a:schemeClr val="lt1"/>
                </a:solidFill>
                <a:effectLst/>
                <a:uLnTx/>
                <a:uFillTx/>
                <a:latin typeface="+mn-lt"/>
                <a:ea typeface="+mn-ea"/>
                <a:cs typeface="+mn-cs"/>
              </a:rPr>
              <a:t>通常在胰腺的尾部，低度恶性肿瘤</a:t>
            </a:r>
            <a:endParaRPr kumimoji="0" lang="en-GB" sz="2000" b="0" i="0" u="none" strike="noStrike" kern="1200" cap="none" spc="0" normalizeH="0" baseline="0" noProof="0" dirty="0">
              <a:ln>
                <a:noFill/>
              </a:ln>
              <a:solidFill>
                <a:schemeClr val="lt1"/>
              </a:solidFill>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GB" sz="2000" b="0" i="0" u="none" strike="noStrike" kern="1200" cap="none" spc="0" normalizeH="0" baseline="0" noProof="0" dirty="0">
                <a:ln>
                  <a:noFill/>
                </a:ln>
                <a:solidFill>
                  <a:schemeClr val="lt1"/>
                </a:solidFill>
                <a:effectLst/>
                <a:uLnTx/>
                <a:uFillTx/>
                <a:latin typeface="+mn-lt"/>
                <a:ea typeface="+mn-ea"/>
                <a:cs typeface="+mn-cs"/>
              </a:rPr>
              <a:t>治疗的黄金标准是手术</a:t>
            </a:r>
            <a:endParaRPr kumimoji="0" lang="en-GB" sz="20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CasellaDiTesto 11"/>
          <p:cNvSpPr txBox="1"/>
          <p:nvPr/>
        </p:nvSpPr>
        <p:spPr>
          <a:xfrm>
            <a:off x="722313" y="4824413"/>
            <a:ext cx="7707313" cy="1680210"/>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a:spAutoFit/>
          </a:bodyP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r>
              <a:rPr lang="zh-CN" altLang="en-US" sz="2800" b="1" dirty="0">
                <a:solidFill>
                  <a:srgbClr val="FFFFFF"/>
                </a:solidFill>
                <a:effectLst>
                  <a:outerShdw blurRad="38100" dist="38100" dir="2700000">
                    <a:srgbClr val="000000"/>
                  </a:outerShdw>
                </a:effectLst>
                <a:latin typeface="Calibri" panose="020F0502020204030204" pitchFamily="34" charset="0"/>
                <a:ea typeface="宋体" panose="02010600030101010101" pitchFamily="2" charset="-122"/>
                <a:sym typeface="+mn-ea"/>
              </a:rPr>
              <a:t>用</a:t>
            </a:r>
            <a:r>
              <a:rPr lang="en-US" altLang="zh-CN" sz="2800" b="1" dirty="0">
                <a:solidFill>
                  <a:srgbClr val="FFFFFF"/>
                </a:solidFill>
                <a:effectLst>
                  <a:outerShdw blurRad="38100" dist="38100" dir="2700000">
                    <a:srgbClr val="000000"/>
                  </a:outerShdw>
                </a:effectLst>
                <a:latin typeface="Calibri" panose="020F0502020204030204" pitchFamily="34" charset="0"/>
                <a:ea typeface="Times New Roman" panose="02020603050405020304" pitchFamily="18" charset="0"/>
                <a:sym typeface="+mn-ea"/>
              </a:rPr>
              <a:t>GLUBRAN 2</a:t>
            </a:r>
            <a:r>
              <a:rPr lang="zh-CN" altLang="en-US" sz="2800" b="1" dirty="0">
                <a:solidFill>
                  <a:srgbClr val="FFFFFF"/>
                </a:solidFill>
                <a:effectLst>
                  <a:outerShdw blurRad="38100" dist="38100" dir="2700000">
                    <a:srgbClr val="000000"/>
                  </a:outerShdw>
                </a:effectLst>
                <a:latin typeface="Calibri" panose="020F0502020204030204" pitchFamily="34" charset="0"/>
                <a:ea typeface="宋体" panose="02010600030101010101" pitchFamily="2" charset="-122"/>
                <a:sym typeface="+mn-ea"/>
              </a:rPr>
              <a:t>密封胰腺残端</a:t>
            </a:r>
            <a:endParaRPr lang="zh-CN" altLang="en-US" sz="2800" b="1" strike="noStrike" noProof="1" dirty="0">
              <a:solidFill>
                <a:srgbClr val="FFFFFF"/>
              </a:solidFill>
              <a:effectLst>
                <a:outerShdw blurRad="38100" dist="38100" dir="2700000">
                  <a:srgbClr val="000000"/>
                </a:outerShdw>
              </a:effectLst>
              <a:latin typeface="Calibri" panose="020F0502020204030204" pitchFamily="34" charset="0"/>
              <a:ea typeface="宋体" panose="02010600030101010101" pitchFamily="2" charset="-122"/>
            </a:endParaRPr>
          </a:p>
          <a:p>
            <a:pPr lvl="0" algn="ctr" fontAlgn="base"/>
            <a:endParaRPr lang="en-US" altLang="zh-CN" sz="2800" b="1" strike="noStrike" noProof="1" dirty="0">
              <a:solidFill>
                <a:srgbClr val="FFFFFF"/>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fontAlgn="base"/>
            <a:r>
              <a:rPr lang="en-US" altLang="zh-CN" sz="2800" b="1" dirty="0">
                <a:solidFill>
                  <a:srgbClr val="FFFFFF"/>
                </a:solidFill>
                <a:effectLst>
                  <a:outerShdw blurRad="38100" dist="38100" dir="2700000">
                    <a:srgbClr val="000000"/>
                  </a:outerShdw>
                </a:effectLst>
                <a:latin typeface="Calibri" panose="020F0502020204030204" pitchFamily="34" charset="0"/>
                <a:ea typeface="Times New Roman" panose="02020603050405020304" pitchFamily="18" charset="0"/>
                <a:sym typeface="+mn-ea"/>
              </a:rPr>
              <a:t> </a:t>
            </a:r>
            <a:endParaRPr lang="en-US" altLang="zh-CN" sz="2800" b="1" strike="noStrike" noProof="1" dirty="0">
              <a:solidFill>
                <a:srgbClr val="FFFFFF"/>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fontAlgn="base"/>
            <a:r>
              <a:rPr lang="en-US" altLang="zh-CN" sz="2000" b="1" dirty="0">
                <a:solidFill>
                  <a:srgbClr val="FFFFFF"/>
                </a:solidFill>
                <a:effectLst>
                  <a:outerShdw blurRad="38100" dist="38100" dir="2700000">
                    <a:srgbClr val="000000"/>
                  </a:outerShdw>
                </a:effectLst>
                <a:latin typeface="Calibri" panose="020F0502020204030204" pitchFamily="34" charset="0"/>
                <a:ea typeface="Times New Roman" panose="02020603050405020304" pitchFamily="18" charset="0"/>
                <a:sym typeface="+mn-ea"/>
              </a:rPr>
              <a:t>常规术后，第9天出院，7个月阳性随访</a:t>
            </a:r>
            <a:endParaRPr lang="en-GB" altLang="x-none" sz="2000" strike="noStrike" noProof="1">
              <a:solidFill>
                <a:srgbClr val="FFFFFF"/>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sp>
        <p:nvSpPr>
          <p:cNvPr id="17" name="Rettangolo 16"/>
          <p:cNvSpPr/>
          <p:nvPr/>
        </p:nvSpPr>
        <p:spPr bwMode="auto">
          <a:xfrm>
            <a:off x="2044700" y="200025"/>
            <a:ext cx="5003800" cy="600075"/>
          </a:xfrm>
          <a:prstGeom prst="rect">
            <a:avLst/>
          </a:prstGeom>
          <a:solidFill>
            <a:schemeClr val="accent3">
              <a:lumMod val="5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lstStyle/>
          <a:p>
            <a:pPr lvl="0" algn="ctr" fontAlgn="base"/>
            <a:endParaRPr lang="en-GB" altLang="x-none" sz="2000" strike="noStrike" noProof="1">
              <a:latin typeface="Calibri" panose="020F0502020204030204" pitchFamily="34" charset="0"/>
              <a:ea typeface="Times New Roman" panose="02020603050405020304" pitchFamily="18" charset="0"/>
            </a:endParaRPr>
          </a:p>
        </p:txBody>
      </p:sp>
      <p:grpSp>
        <p:nvGrpSpPr>
          <p:cNvPr id="107528" name="Group 6"/>
          <p:cNvGrpSpPr/>
          <p:nvPr/>
        </p:nvGrpSpPr>
        <p:grpSpPr>
          <a:xfrm>
            <a:off x="76200" y="152400"/>
            <a:ext cx="1341438" cy="701675"/>
            <a:chOff x="4889" y="3734"/>
            <a:chExt cx="845" cy="442"/>
          </a:xfrm>
        </p:grpSpPr>
        <p:sp>
          <p:nvSpPr>
            <p:cNvPr id="107529"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107530"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21" name="Rettangolo 20"/>
          <p:cNvSpPr/>
          <p:nvPr/>
        </p:nvSpPr>
        <p:spPr>
          <a:xfrm>
            <a:off x="1562100" y="269875"/>
            <a:ext cx="5981700" cy="460375"/>
          </a:xfrm>
          <a:prstGeom prst="rect">
            <a:avLst/>
          </a:prstGeom>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lang="it-IT" b="1" noProof="0" dirty="0">
                <a:ln>
                  <a:noFill/>
                </a:ln>
                <a:solidFill>
                  <a:schemeClr val="bg1"/>
                </a:solidFill>
                <a:effectLst>
                  <a:outerShdw blurRad="38100" dist="38100" dir="2700000" algn="tl">
                    <a:srgbClr val="000000">
                      <a:alpha val="43137"/>
                    </a:srgbClr>
                  </a:outerShdw>
                </a:effectLst>
                <a:uLnTx/>
                <a:uFillTx/>
                <a:latin typeface="+mn-lt"/>
                <a:ea typeface="+mn-ea"/>
                <a:cs typeface="Times New Roman" panose="02020603050405020304" pitchFamily="18" charset="0"/>
                <a:sym typeface="Times New Roman" panose="02020603050405020304" pitchFamily="18" charset="0"/>
              </a:rPr>
              <a:t>Nasti博士 - Glubran 2的应用</a:t>
            </a:r>
            <a:endParaRPr kumimoji="0" lang="it-IT"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Times New Roman" panose="02020603050405020304" pitchFamily="18" charset="0"/>
              <a:sym typeface="Times New Roman" panose="02020603050405020304" pitchFamily="18" charset="0"/>
            </a:endParaRPr>
          </a:p>
        </p:txBody>
      </p:sp>
      <p:sp>
        <p:nvSpPr>
          <p:cNvPr id="22" name="Rettangolo 21"/>
          <p:cNvSpPr/>
          <p:nvPr/>
        </p:nvSpPr>
        <p:spPr>
          <a:xfrm>
            <a:off x="163513" y="2940050"/>
            <a:ext cx="8770937" cy="1191895"/>
          </a:xfrm>
          <a:prstGeom prst="rect">
            <a:avLst/>
          </a:prstGeom>
          <a:noFill/>
          <a:ln w="9525">
            <a:noFill/>
          </a:ln>
        </p:spPr>
        <p:txBody>
          <a:bodyPr anchor="t">
            <a:spAutoFit/>
          </a:bodyPr>
          <a:lstStyle/>
          <a:p>
            <a:pPr lvl="0" indent="0" algn="ctr" eaLnBrk="0" hangingPunct="0"/>
            <a:r>
              <a:rPr lang="en-GB" altLang="x-none" b="1" dirty="0">
                <a:solidFill>
                  <a:schemeClr val="bg1"/>
                </a:solidFill>
                <a:latin typeface="Calibri" panose="020F0502020204030204" pitchFamily="34" charset="0"/>
                <a:sym typeface="+mn-ea"/>
              </a:rPr>
              <a:t>病例报告：16岁的女孩与胰腺体内的SPT</a:t>
            </a:r>
            <a:endParaRPr lang="en-GB" altLang="x-none" b="1" dirty="0">
              <a:solidFill>
                <a:schemeClr val="bg1"/>
              </a:solidFill>
              <a:latin typeface="Calibri" panose="020F0502020204030204" pitchFamily="34" charset="0"/>
              <a:ea typeface="Arial" panose="020B0604020202020204" pitchFamily="34" charset="0"/>
            </a:endParaRPr>
          </a:p>
          <a:p>
            <a:pPr lvl="0" indent="0" algn="ctr" eaLnBrk="0" hangingPunct="0"/>
            <a:endParaRPr lang="en-GB" altLang="x-none" b="1" dirty="0">
              <a:solidFill>
                <a:schemeClr val="bg1"/>
              </a:solidFill>
              <a:latin typeface="Calibri" panose="020F0502020204030204" pitchFamily="34" charset="0"/>
              <a:ea typeface="Arial" panose="020B0604020202020204" pitchFamily="34" charset="0"/>
            </a:endParaRPr>
          </a:p>
          <a:p>
            <a:pPr lvl="0" indent="0" algn="ctr" eaLnBrk="0" hangingPunct="0"/>
            <a:r>
              <a:rPr lang="zh-CN" altLang="en-GB" b="1" dirty="0">
                <a:solidFill>
                  <a:schemeClr val="bg1"/>
                </a:solidFill>
                <a:latin typeface="Calibri" panose="020F0502020204030204" pitchFamily="34" charset="0"/>
                <a:ea typeface="宋体" panose="02010600030101010101" pitchFamily="2" charset="-122"/>
                <a:sym typeface="+mn-ea"/>
              </a:rPr>
              <a:t>末</a:t>
            </a:r>
            <a:r>
              <a:rPr lang="en-GB" altLang="x-none" b="1" dirty="0">
                <a:solidFill>
                  <a:schemeClr val="bg1"/>
                </a:solidFill>
                <a:latin typeface="Calibri" panose="020F0502020204030204" pitchFamily="34" charset="0"/>
                <a:sym typeface="+mn-ea"/>
              </a:rPr>
              <a:t>端脾胰腺切除术</a:t>
            </a:r>
            <a:r>
              <a:rPr lang="zh-CN" altLang="en-GB" b="1" dirty="0">
                <a:solidFill>
                  <a:schemeClr val="bg1"/>
                </a:solidFill>
                <a:latin typeface="Calibri" panose="020F0502020204030204" pitchFamily="34" charset="0"/>
                <a:ea typeface="宋体" panose="02010600030101010101" pitchFamily="2" charset="-122"/>
                <a:sym typeface="+mn-ea"/>
              </a:rPr>
              <a:t>（整块）</a:t>
            </a:r>
            <a:endParaRPr lang="en-GB" altLang="x-none" sz="2000" dirty="0">
              <a:solidFill>
                <a:schemeClr val="bg1"/>
              </a:solidFill>
              <a:latin typeface="Calibri" panose="020F0502020204030204" pitchFamily="34" charset="0"/>
              <a:ea typeface="Times New Roman" panose="02020603050405020304" pitchFamily="18" charset="0"/>
            </a:endParaRPr>
          </a:p>
        </p:txBody>
      </p:sp>
      <p:sp>
        <p:nvSpPr>
          <p:cNvPr id="14" name="Freccia a destra 13"/>
          <p:cNvSpPr/>
          <p:nvPr/>
        </p:nvSpPr>
        <p:spPr>
          <a:xfrm rot="5400000">
            <a:off x="4325938" y="3303588"/>
            <a:ext cx="406400" cy="542925"/>
          </a:xfrm>
          <a:prstGeom prst="rightArrow">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strike="noStrike" noProof="1">
              <a:solidFill>
                <a:srgbClr val="FFFFFF"/>
              </a:solidFill>
              <a:latin typeface="Calibri" panose="020F0502020204030204" pitchFamily="34" charset="0"/>
              <a:ea typeface="Times New Roman" panose="02020603050405020304" pitchFamily="18" charset="0"/>
            </a:endParaRPr>
          </a:p>
        </p:txBody>
      </p:sp>
      <p:sp>
        <p:nvSpPr>
          <p:cNvPr id="23" name="Freccia a destra 22"/>
          <p:cNvSpPr/>
          <p:nvPr/>
        </p:nvSpPr>
        <p:spPr>
          <a:xfrm rot="5400000">
            <a:off x="4316413" y="4227513"/>
            <a:ext cx="406400" cy="542925"/>
          </a:xfrm>
          <a:prstGeom prst="rightArrow">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strike="noStrike" noProof="1">
              <a:solidFill>
                <a:srgbClr val="FFFFFF"/>
              </a:solidFill>
              <a:latin typeface="Calibri" panose="020F0502020204030204" pitchFamily="34" charset="0"/>
              <a:ea typeface="Times New Roman" panose="02020603050405020304" pitchFamily="18" charset="0"/>
            </a:endParaRPr>
          </a:p>
        </p:txBody>
      </p:sp>
      <p:sp>
        <p:nvSpPr>
          <p:cNvPr id="24" name="Freccia a destra 23"/>
          <p:cNvSpPr/>
          <p:nvPr/>
        </p:nvSpPr>
        <p:spPr>
          <a:xfrm rot="5400000">
            <a:off x="4343083" y="5527993"/>
            <a:ext cx="406400" cy="542925"/>
          </a:xfrm>
          <a:prstGeom prst="rightArrow">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strike="noStrike" noProof="1">
              <a:solidFill>
                <a:srgbClr val="FFFFFF"/>
              </a:solidFill>
              <a:latin typeface="Calibri" panose="020F0502020204030204" pitchFamily="34"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8" grpId="0" bldLvl="0" animBg="1"/>
      <p:bldP spid="14" grpId="0" animBg="1"/>
      <p:bldP spid="23" grpId="0" animBg="1"/>
      <p:bldP spid="24"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e 25"/>
          <p:cNvSpPr/>
          <p:nvPr/>
        </p:nvSpPr>
        <p:spPr bwMode="auto">
          <a:xfrm>
            <a:off x="5010150" y="2000250"/>
            <a:ext cx="3886200" cy="1524000"/>
          </a:xfrm>
          <a:prstGeom prst="ellipse">
            <a:avLst/>
          </a:prstGeom>
          <a:solidFill>
            <a:srgbClr val="FF0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33" name="Rettangolo 32"/>
          <p:cNvSpPr/>
          <p:nvPr/>
        </p:nvSpPr>
        <p:spPr bwMode="auto">
          <a:xfrm>
            <a:off x="638175" y="1057275"/>
            <a:ext cx="7781925" cy="1304925"/>
          </a:xfrm>
          <a:prstGeom prst="rect">
            <a:avLst/>
          </a:prstGeom>
          <a:solidFill>
            <a:schemeClr val="bg1"/>
          </a:solidFill>
          <a:ln w="38100" cap="flat" cmpd="sng" algn="ctr">
            <a:solidFill>
              <a:schemeClr val="accent6">
                <a:lumMod val="50000"/>
              </a:schemeClr>
            </a:solidFill>
            <a:prstDash val="solid"/>
            <a:round/>
            <a:headEnd type="none" w="med" len="med"/>
            <a:tailEnd type="none" w="med" len="med"/>
          </a:ln>
          <a:effectLst/>
        </p:spPr>
        <p:txBody>
          <a:bodyPr wrap="none"/>
          <a:lstStyle/>
          <a:p>
            <a:pPr lvl="0" algn="ctr" fontAlgn="base"/>
            <a:endParaRPr strike="noStrike" noProof="1">
              <a:latin typeface="Times New Roman" panose="02020603050405020304" pitchFamily="18" charset="0"/>
              <a:ea typeface="Times New Roman" panose="02020603050405020304" pitchFamily="18" charset="0"/>
            </a:endParaRPr>
          </a:p>
        </p:txBody>
      </p:sp>
      <p:sp>
        <p:nvSpPr>
          <p:cNvPr id="29698" name="CasellaDiTesto 1"/>
          <p:cNvSpPr txBox="1">
            <a:spLocks noChangeArrowheads="1"/>
          </p:cNvSpPr>
          <p:nvPr/>
        </p:nvSpPr>
        <p:spPr bwMode="auto">
          <a:xfrm>
            <a:off x="727075" y="1111250"/>
            <a:ext cx="7597775" cy="11938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GB" sz="3600" b="1" i="0" u="none" strike="noStrike" kern="1200" cap="all" spc="0" normalizeH="0" baseline="0" noProof="0" dirty="0">
                <a:ln>
                  <a:noFill/>
                </a:ln>
                <a:solidFill>
                  <a:srgbClr val="4C004C"/>
                </a:solidFill>
                <a:effectLst/>
                <a:uLnTx/>
                <a:uFillTx/>
                <a:latin typeface="+mn-lt"/>
                <a:ea typeface="+mn-ea"/>
                <a:cs typeface="Times New Roman" panose="02020603050405020304" pitchFamily="18" charset="0"/>
                <a:sym typeface="Times New Roman" panose="02020603050405020304" pitchFamily="18" charset="0"/>
              </a:rPr>
              <a:t>用</a:t>
            </a:r>
            <a:r>
              <a:rPr kumimoji="0" lang="en-GB" sz="3600" b="1" i="0" u="none" strike="noStrike" kern="1200" cap="all" spc="0" normalizeH="0" baseline="0" noProof="0" dirty="0">
                <a:ln>
                  <a:noFill/>
                </a:ln>
                <a:solidFill>
                  <a:srgbClr val="4C004C"/>
                </a:solidFill>
                <a:effectLst/>
                <a:uLnTx/>
                <a:uFillTx/>
                <a:latin typeface="+mn-lt"/>
                <a:ea typeface="+mn-ea"/>
                <a:cs typeface="Times New Roman" panose="02020603050405020304" pitchFamily="18" charset="0"/>
                <a:sym typeface="Times New Roman" panose="02020603050405020304" pitchFamily="18" charset="0"/>
              </a:rPr>
              <a:t>Glubran 2</a:t>
            </a:r>
            <a:endParaRPr kumimoji="0" lang="en-GB" sz="3600" b="1" i="0" u="none" strike="noStrike" kern="1200" cap="all" spc="0" normalizeH="0" baseline="0" noProof="0" dirty="0">
              <a:ln>
                <a:noFill/>
              </a:ln>
              <a:solidFill>
                <a:srgbClr val="4C004C"/>
              </a:solidFill>
              <a:effectLst/>
              <a:uLnTx/>
              <a:uFillTx/>
              <a:latin typeface="+mn-lt"/>
              <a:ea typeface="+mn-ea"/>
              <a:cs typeface="Times New Roman" panose="02020603050405020304" pitchFamily="18" charset="0"/>
              <a:sym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GB" sz="3600" b="1" i="0" u="none" strike="noStrike" kern="1200" cap="all" spc="0" normalizeH="0" baseline="0" noProof="0" dirty="0">
                <a:ln>
                  <a:noFill/>
                </a:ln>
                <a:solidFill>
                  <a:srgbClr val="C00000"/>
                </a:solidFill>
                <a:effectLst/>
                <a:uLnTx/>
                <a:uFillTx/>
                <a:latin typeface="+mn-lt"/>
                <a:ea typeface="+mn-ea"/>
                <a:cs typeface="Times New Roman" panose="02020603050405020304" pitchFamily="18" charset="0"/>
                <a:sym typeface="Times New Roman" panose="02020603050405020304" pitchFamily="18" charset="0"/>
              </a:rPr>
              <a:t>闭塞/密封</a:t>
            </a:r>
            <a:r>
              <a:rPr kumimoji="0" lang="en-GB" sz="3600" b="1" i="0" u="none" strike="noStrike" kern="1200" cap="all" spc="0" normalizeH="0" baseline="0" noProof="0" dirty="0">
                <a:ln>
                  <a:noFill/>
                </a:ln>
                <a:solidFill>
                  <a:srgbClr val="4C004C"/>
                </a:solidFill>
                <a:effectLst/>
                <a:uLnTx/>
                <a:uFillTx/>
                <a:latin typeface="+mn-lt"/>
                <a:ea typeface="+mn-ea"/>
                <a:cs typeface="Times New Roman" panose="02020603050405020304" pitchFamily="18" charset="0"/>
                <a:sym typeface="Times New Roman" panose="02020603050405020304" pitchFamily="18" charset="0"/>
              </a:rPr>
              <a:t>Wirsung管</a:t>
            </a:r>
            <a:endParaRPr kumimoji="0" lang="en-GB" sz="3600" b="1" i="0" u="none" strike="noStrike" kern="1200" cap="all" spc="0" normalizeH="0" baseline="0" noProof="0" dirty="0">
              <a:ln>
                <a:noFill/>
              </a:ln>
              <a:solidFill>
                <a:srgbClr val="4C004C"/>
              </a:solidFill>
              <a:effectLst/>
              <a:uLnTx/>
              <a:uFillTx/>
              <a:latin typeface="+mn-lt"/>
              <a:ea typeface="+mn-ea"/>
              <a:cs typeface="Times New Roman" panose="02020603050405020304" pitchFamily="18" charset="0"/>
              <a:sym typeface="Times New Roman" panose="02020603050405020304" pitchFamily="18" charset="0"/>
            </a:endParaRPr>
          </a:p>
        </p:txBody>
      </p:sp>
      <p:pic>
        <p:nvPicPr>
          <p:cNvPr id="26628" name="Picture 33"/>
          <p:cNvPicPr>
            <a:picLocks noChangeAspect="1" noChangeArrowheads="1"/>
          </p:cNvPicPr>
          <p:nvPr/>
        </p:nvPicPr>
        <p:blipFill>
          <a:blip r:embed="rId1" cstate="print"/>
          <a:srcRect/>
          <a:stretch>
            <a:fillRect/>
          </a:stretch>
        </p:blipFill>
        <p:spPr bwMode="auto">
          <a:xfrm>
            <a:off x="7796211" y="0"/>
            <a:ext cx="1347789" cy="1011237"/>
          </a:xfrm>
          <a:prstGeom prst="rect">
            <a:avLst/>
          </a:prstGeom>
          <a:ln>
            <a:noFill/>
          </a:ln>
          <a:effectLst>
            <a:softEdge rad="112500"/>
          </a:effectLst>
        </p:spPr>
      </p:pic>
      <p:sp>
        <p:nvSpPr>
          <p:cNvPr id="8" name="CasellaDiTesto 7"/>
          <p:cNvSpPr txBox="1"/>
          <p:nvPr/>
        </p:nvSpPr>
        <p:spPr>
          <a:xfrm>
            <a:off x="5343525" y="2530475"/>
            <a:ext cx="3233738" cy="460375"/>
          </a:xfrm>
          <a:prstGeom prst="rect">
            <a:avLst/>
          </a:prstGeom>
          <a:solidFill>
            <a:schemeClr val="bg2">
              <a:lumMod val="75000"/>
            </a:schemeClr>
          </a:solidFill>
          <a:ln w="28575">
            <a:noFill/>
          </a:ln>
          <a:effectLst>
            <a:outerShdw blurRad="50800" dist="38100" dir="2700000" algn="tl" rotWithShape="0">
              <a:prstClr val="black">
                <a:alpha val="40000"/>
              </a:prstClr>
            </a:outerShdw>
          </a:effectLst>
        </p:spPr>
        <p:txBody>
          <a:bodyPr>
            <a:spAutoFit/>
          </a:bodyPr>
          <a:lstStyle/>
          <a:p>
            <a:pPr lvl="0" algn="ctr" fontAlgn="base"/>
            <a:r>
              <a:rPr lang="en-GB" altLang="x-none" b="1" strike="noStrike" noProof="1">
                <a:solidFill>
                  <a:srgbClr val="FF0000"/>
                </a:solidFill>
                <a:effectLst>
                  <a:outerShdw blurRad="38100" dist="38100" dir="2700000">
                    <a:srgbClr val="000000"/>
                  </a:outerShdw>
                </a:effectLst>
                <a:latin typeface="Calibri" panose="020F0502020204030204" pitchFamily="34" charset="0"/>
                <a:ea typeface="Arial" panose="020B0604020202020204" pitchFamily="34" charset="0"/>
                <a:cs typeface="+mn-ea"/>
              </a:rPr>
              <a:t>“化学封闭”</a:t>
            </a:r>
            <a:endParaRPr lang="en-GB" altLang="x-none" b="1" strike="noStrike" noProof="1">
              <a:solidFill>
                <a:srgbClr val="FF0000"/>
              </a:solidFill>
              <a:effectLst>
                <a:outerShdw blurRad="38100" dist="38100" dir="2700000">
                  <a:srgbClr val="000000"/>
                </a:outerShdw>
              </a:effectLst>
              <a:latin typeface="Calibri" panose="020F0502020204030204" pitchFamily="34" charset="0"/>
              <a:ea typeface="Arial" panose="020B0604020202020204" pitchFamily="34" charset="0"/>
            </a:endParaRPr>
          </a:p>
        </p:txBody>
      </p:sp>
      <p:sp>
        <p:nvSpPr>
          <p:cNvPr id="9" name="Freccia curva 8"/>
          <p:cNvSpPr/>
          <p:nvPr/>
        </p:nvSpPr>
        <p:spPr>
          <a:xfrm rot="6887866">
            <a:off x="7967663" y="1792288"/>
            <a:ext cx="777875" cy="755650"/>
          </a:xfrm>
          <a:prstGeom prst="bentArrow">
            <a:avLst>
              <a:gd name="adj1" fmla="val 25392"/>
              <a:gd name="adj2" fmla="val 28307"/>
              <a:gd name="adj3" fmla="val 28983"/>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it-IT"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asellaDiTesto 10"/>
          <p:cNvSpPr txBox="1"/>
          <p:nvPr/>
        </p:nvSpPr>
        <p:spPr>
          <a:xfrm>
            <a:off x="323528" y="3180207"/>
            <a:ext cx="8572821" cy="8547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38100">
            <a:solidFill>
              <a:srgbClr val="008000"/>
            </a:solidFill>
            <a:prstDash val="sysDash"/>
          </a:ln>
        </p:spPr>
        <p:txBody>
          <a:bodyPr>
            <a:spAutoFit/>
          </a:bodyPr>
          <a:lstStyle/>
          <a:p>
            <a:pPr lvl="0" algn="ctr" fontAlgn="base"/>
            <a:endParaRPr lang="en-GB" altLang="x-none" sz="1000" strike="noStrike" noProof="1">
              <a:latin typeface="Calibri" panose="020F0502020204030204" pitchFamily="34" charset="0"/>
              <a:ea typeface="Arial" panose="020B0604020202020204" pitchFamily="34" charset="0"/>
            </a:endParaRPr>
          </a:p>
          <a:p>
            <a:pPr lvl="0" algn="ctr" fontAlgn="base"/>
            <a:r>
              <a:rPr lang="en-GB" altLang="x-none" sz="2000" b="1" strike="noStrike" noProof="1">
                <a:latin typeface="Calibri" panose="020F0502020204030204" pitchFamily="34" charset="0"/>
                <a:ea typeface="Arial" panose="020B0604020202020204" pitchFamily="34" charset="0"/>
                <a:cs typeface="+mn-ea"/>
              </a:rPr>
              <a:t>但</a:t>
            </a:r>
            <a:r>
              <a:rPr lang="zh-CN" altLang="en-GB" sz="2000" b="1" strike="noStrike" noProof="1">
                <a:latin typeface="Calibri" panose="020F0502020204030204" pitchFamily="34" charset="0"/>
                <a:ea typeface="宋体" panose="02010600030101010101" pitchFamily="2" charset="-122"/>
                <a:cs typeface="+mn-ea"/>
              </a:rPr>
              <a:t>使</a:t>
            </a:r>
            <a:r>
              <a:rPr lang="en-GB" altLang="x-none" sz="2000" b="1" strike="noStrike" noProof="1">
                <a:latin typeface="Calibri" panose="020F0502020204030204" pitchFamily="34" charset="0"/>
                <a:ea typeface="Arial" panose="020B0604020202020204" pitchFamily="34" charset="0"/>
                <a:cs typeface="+mn-ea"/>
              </a:rPr>
              <a:t>正常/非扩张</a:t>
            </a:r>
            <a:r>
              <a:rPr lang="zh-CN" altLang="en-GB" sz="2000" b="1" strike="noStrike" noProof="1">
                <a:latin typeface="Calibri" panose="020F0502020204030204" pitchFamily="34" charset="0"/>
                <a:ea typeface="宋体" panose="02010600030101010101" pitchFamily="2" charset="-122"/>
                <a:cs typeface="+mn-ea"/>
              </a:rPr>
              <a:t>的</a:t>
            </a:r>
            <a:r>
              <a:rPr lang="en-GB" altLang="x-none" sz="2000" b="1" strike="noStrike" noProof="1">
                <a:latin typeface="Calibri" panose="020F0502020204030204" pitchFamily="34" charset="0"/>
                <a:ea typeface="Arial" panose="020B0604020202020204" pitchFamily="34" charset="0"/>
                <a:cs typeface="+mn-ea"/>
              </a:rPr>
              <a:t>Wirsung导管</a:t>
            </a:r>
            <a:endParaRPr lang="en-GB" altLang="x-none" sz="2000" b="1" strike="noStrike" noProof="1">
              <a:latin typeface="Calibri" panose="020F0502020204030204" pitchFamily="34" charset="0"/>
              <a:ea typeface="Arial" panose="020B0604020202020204" pitchFamily="34" charset="0"/>
              <a:cs typeface="+mn-ea"/>
            </a:endParaRPr>
          </a:p>
          <a:p>
            <a:pPr lvl="0" algn="ctr" fontAlgn="base"/>
            <a:r>
              <a:rPr lang="en-GB" altLang="x-none" sz="2000" b="1" strike="noStrike" noProof="1">
                <a:latin typeface="Calibri" panose="020F0502020204030204" pitchFamily="34" charset="0"/>
                <a:ea typeface="Arial" panose="020B0604020202020204" pitchFamily="34" charset="0"/>
                <a:cs typeface="+mn-ea"/>
              </a:rPr>
              <a:t>无纤维化（保留外分泌功能的指标）</a:t>
            </a:r>
            <a:endParaRPr lang="en-GB" altLang="x-none" sz="2000" b="1" strike="noStrike" noProof="1">
              <a:latin typeface="Calibri" panose="020F0502020204030204" pitchFamily="34" charset="0"/>
              <a:ea typeface="Arial" panose="020B0604020202020204" pitchFamily="34" charset="0"/>
              <a:cs typeface="+mn-ea"/>
            </a:endParaRPr>
          </a:p>
        </p:txBody>
      </p:sp>
      <p:sp>
        <p:nvSpPr>
          <p:cNvPr id="12" name="CasellaDiTesto 11"/>
          <p:cNvSpPr txBox="1"/>
          <p:nvPr/>
        </p:nvSpPr>
        <p:spPr>
          <a:xfrm>
            <a:off x="180975" y="4848225"/>
            <a:ext cx="8772525" cy="518160"/>
          </a:xfrm>
          <a:prstGeom prst="rect">
            <a:avLst/>
          </a:prstGeom>
          <a:ln>
            <a:noFill/>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bodyPr>
          <a:lstStyle/>
          <a:p>
            <a:pPr marL="0" marR="0" lvl="0" indent="0" algn="ctr" defTabSz="914400" rtl="0" eaLnBrk="0" fontAlgn="base" latinLnBrk="0" hangingPunct="0">
              <a:lnSpc>
                <a:spcPct val="100000"/>
              </a:lnSpc>
              <a:spcBef>
                <a:spcPts val="0"/>
              </a:spcBef>
              <a:spcAft>
                <a:spcPts val="0"/>
              </a:spcAft>
              <a:buClrTx/>
              <a:buSzTx/>
              <a:buFontTx/>
              <a:buNone/>
              <a:defRPr/>
            </a:pPr>
            <a:r>
              <a:rPr kumimoji="0" lang="en-GB" sz="2400" b="1"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rPr>
              <a:t>胰腺胃肠吻合术不推荐，因为它具有</a:t>
            </a:r>
            <a:r>
              <a:rPr kumimoji="0" lang="en-GB" sz="2800" b="1" i="0"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mn-lt"/>
                <a:ea typeface="+mn-ea"/>
                <a:cs typeface="+mn-cs"/>
              </a:rPr>
              <a:t>开裂的高风险</a:t>
            </a:r>
            <a:endParaRPr kumimoji="0" lang="en-GB" sz="2800" b="1" i="0" u="none" strike="noStrike" kern="1200" cap="all" spc="0" normalizeH="0" baseline="0" noProof="0" dirty="0">
              <a:ln>
                <a:noFill/>
              </a:ln>
              <a:solidFill>
                <a:srgbClr val="FFC000"/>
              </a:solidFill>
              <a:effectLst>
                <a:outerShdw blurRad="38100" dist="38100" dir="2700000" algn="tl">
                  <a:srgbClr val="000000">
                    <a:alpha val="43137"/>
                  </a:srgbClr>
                </a:outerShdw>
              </a:effectLst>
              <a:uLnTx/>
              <a:uFillTx/>
              <a:latin typeface="+mn-lt"/>
              <a:ea typeface="+mn-ea"/>
              <a:cs typeface="+mn-cs"/>
            </a:endParaRPr>
          </a:p>
        </p:txBody>
      </p:sp>
      <p:sp>
        <p:nvSpPr>
          <p:cNvPr id="13" name="CasellaDiTesto 12"/>
          <p:cNvSpPr txBox="1"/>
          <p:nvPr/>
        </p:nvSpPr>
        <p:spPr>
          <a:xfrm>
            <a:off x="2873375" y="6149975"/>
            <a:ext cx="3413125" cy="457200"/>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2400" b="1" i="0" u="none" strike="noStrike" kern="1200" cap="none" spc="0" normalizeH="0" baseline="0" noProof="0" dirty="0">
                <a:ln>
                  <a:noFill/>
                </a:ln>
                <a:solidFill>
                  <a:schemeClr val="lt1"/>
                </a:solidFill>
                <a:effectLst/>
                <a:uLnTx/>
                <a:uFillTx/>
                <a:latin typeface="+mn-lt"/>
                <a:ea typeface="+mn-ea"/>
                <a:cs typeface="+mn-cs"/>
              </a:rPr>
              <a:t>管道闭塞</a:t>
            </a:r>
            <a:endParaRPr kumimoji="0" lang="en-GB"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14" name="Doppia parentesi quadra 13"/>
          <p:cNvSpPr/>
          <p:nvPr/>
        </p:nvSpPr>
        <p:spPr>
          <a:xfrm>
            <a:off x="576263" y="3341688"/>
            <a:ext cx="8034338" cy="1019175"/>
          </a:xfrm>
          <a:prstGeom prst="bracketPair">
            <a:avLst/>
          </a:prstGeom>
          <a:ln w="38100"/>
        </p:spPr>
        <p:style>
          <a:lnRef idx="1">
            <a:schemeClr val="accent1"/>
          </a:lnRef>
          <a:fillRef idx="0">
            <a:schemeClr val="accent1"/>
          </a:fillRef>
          <a:effectRef idx="0">
            <a:schemeClr val="accent1"/>
          </a:effectRef>
          <a:fontRef idx="minor">
            <a:schemeClr val="tx1"/>
          </a:fontRef>
        </p:style>
        <p:txBody>
          <a:bodyPr anchor="ct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endParaRPr strike="noStrike" noProof="1">
              <a:latin typeface="Calibri" panose="020F0502020204030204" pitchFamily="34" charset="0"/>
              <a:ea typeface="Times New Roman" panose="02020603050405020304" pitchFamily="18" charset="0"/>
            </a:endParaRPr>
          </a:p>
        </p:txBody>
      </p:sp>
      <p:cxnSp>
        <p:nvCxnSpPr>
          <p:cNvPr id="19" name="Connettore 2 18"/>
          <p:cNvCxnSpPr/>
          <p:nvPr/>
        </p:nvCxnSpPr>
        <p:spPr>
          <a:xfrm>
            <a:off x="3214688" y="4394200"/>
            <a:ext cx="0" cy="503238"/>
          </a:xfrm>
          <a:prstGeom prst="straightConnector1">
            <a:avLst/>
          </a:prstGeom>
          <a:ln w="44450">
            <a:solidFill>
              <a:srgbClr val="3333FF"/>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3" name="Rettangolo 22"/>
          <p:cNvSpPr/>
          <p:nvPr/>
        </p:nvSpPr>
        <p:spPr bwMode="auto">
          <a:xfrm>
            <a:off x="2044700" y="200025"/>
            <a:ext cx="5003800" cy="600075"/>
          </a:xfrm>
          <a:prstGeom prst="rect">
            <a:avLst/>
          </a:prstGeom>
          <a:solidFill>
            <a:schemeClr val="accent3">
              <a:lumMod val="5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lstStyle/>
          <a:p>
            <a:pPr lvl="0" algn="ctr" fontAlgn="base"/>
            <a:endParaRPr sz="2000" strike="noStrike" noProof="1">
              <a:latin typeface="Calibri" panose="020F0502020204030204" pitchFamily="34" charset="0"/>
              <a:ea typeface="Times New Roman" panose="02020603050405020304" pitchFamily="18" charset="0"/>
            </a:endParaRPr>
          </a:p>
        </p:txBody>
      </p:sp>
      <p:sp>
        <p:nvSpPr>
          <p:cNvPr id="24" name="Rettangolo 23"/>
          <p:cNvSpPr/>
          <p:nvPr/>
        </p:nvSpPr>
        <p:spPr>
          <a:xfrm>
            <a:off x="1562100" y="269875"/>
            <a:ext cx="5981700" cy="460375"/>
          </a:xfrm>
          <a:prstGeom prst="rect">
            <a:avLst/>
          </a:prstGeom>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lang="it-IT" b="1" noProof="0" dirty="0">
                <a:ln>
                  <a:noFill/>
                </a:ln>
                <a:solidFill>
                  <a:schemeClr val="bg1"/>
                </a:solidFill>
                <a:effectLst>
                  <a:outerShdw blurRad="38100" dist="38100" dir="2700000" algn="tl">
                    <a:srgbClr val="000000">
                      <a:alpha val="43137"/>
                    </a:srgbClr>
                  </a:outerShdw>
                </a:effectLst>
                <a:uLnTx/>
                <a:uFillTx/>
                <a:latin typeface="+mn-lt"/>
                <a:ea typeface="+mn-ea"/>
                <a:cs typeface="Times New Roman" panose="02020603050405020304" pitchFamily="18" charset="0"/>
                <a:sym typeface="Times New Roman" panose="02020603050405020304" pitchFamily="18" charset="0"/>
              </a:rPr>
              <a:t>Nasti博士 - Glubran 2的应用</a:t>
            </a:r>
            <a:endParaRPr kumimoji="0" lang="it-IT"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Times New Roman" panose="02020603050405020304" pitchFamily="18" charset="0"/>
              <a:sym typeface="Times New Roman" panose="02020603050405020304" pitchFamily="18" charset="0"/>
            </a:endParaRPr>
          </a:p>
        </p:txBody>
      </p:sp>
      <p:grpSp>
        <p:nvGrpSpPr>
          <p:cNvPr id="108558" name="Group 6"/>
          <p:cNvGrpSpPr/>
          <p:nvPr/>
        </p:nvGrpSpPr>
        <p:grpSpPr>
          <a:xfrm>
            <a:off x="76200" y="152400"/>
            <a:ext cx="1341438" cy="701675"/>
            <a:chOff x="4889" y="3734"/>
            <a:chExt cx="845" cy="442"/>
          </a:xfrm>
        </p:grpSpPr>
        <p:sp>
          <p:nvSpPr>
            <p:cNvPr id="108559"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108560"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cxnSp>
        <p:nvCxnSpPr>
          <p:cNvPr id="28" name="Connettore 2 27"/>
          <p:cNvCxnSpPr/>
          <p:nvPr/>
        </p:nvCxnSpPr>
        <p:spPr>
          <a:xfrm>
            <a:off x="4529138" y="4403725"/>
            <a:ext cx="0" cy="503238"/>
          </a:xfrm>
          <a:prstGeom prst="straightConnector1">
            <a:avLst/>
          </a:prstGeom>
          <a:ln w="44450">
            <a:solidFill>
              <a:srgbClr val="3333FF"/>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a:off x="5919788" y="4394200"/>
            <a:ext cx="0" cy="503238"/>
          </a:xfrm>
          <a:prstGeom prst="straightConnector1">
            <a:avLst/>
          </a:prstGeom>
          <a:ln w="44450">
            <a:solidFill>
              <a:srgbClr val="3333FF"/>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a:off x="3214688" y="5708650"/>
            <a:ext cx="0" cy="503238"/>
          </a:xfrm>
          <a:prstGeom prst="straightConnector1">
            <a:avLst/>
          </a:prstGeom>
          <a:ln w="44450">
            <a:solidFill>
              <a:srgbClr val="3333FF"/>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a:off x="4529138" y="5718175"/>
            <a:ext cx="0" cy="503238"/>
          </a:xfrm>
          <a:prstGeom prst="straightConnector1">
            <a:avLst/>
          </a:prstGeom>
          <a:ln w="44450">
            <a:solidFill>
              <a:srgbClr val="3333FF"/>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2" name="Connettore 2 31"/>
          <p:cNvCxnSpPr/>
          <p:nvPr/>
        </p:nvCxnSpPr>
        <p:spPr>
          <a:xfrm>
            <a:off x="5919788" y="5708650"/>
            <a:ext cx="0" cy="503238"/>
          </a:xfrm>
          <a:prstGeom prst="straightConnector1">
            <a:avLst/>
          </a:prstGeom>
          <a:ln w="44450">
            <a:solidFill>
              <a:srgbClr val="3333FF"/>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 grpId="0" bldLvl="0" animBg="1"/>
      <p:bldP spid="12" grpId="0" bldLvl="0" animBg="1"/>
      <p:bldP spid="13" grpId="0" bldLvl="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1" descr="C:\Users\utente\Documents\FOTO\SFONDO TRAINING.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 name="CasellaDiTesto 6"/>
          <p:cNvSpPr txBox="1"/>
          <p:nvPr/>
        </p:nvSpPr>
        <p:spPr>
          <a:xfrm>
            <a:off x="0" y="0"/>
            <a:ext cx="9144000" cy="4181475"/>
          </a:xfrm>
          <a:prstGeom prst="rect">
            <a:avLst/>
          </a:prstGeom>
          <a:noFill/>
        </p:spPr>
        <p:txBody>
          <a:bodyPr>
            <a:spAutoFit/>
          </a:bodyPr>
          <a:lstStyle/>
          <a:p>
            <a:pPr lvl="0" algn="ctr" fontAlgn="base"/>
            <a:r>
              <a:rPr lang="en-US" altLang="zh-CN" sz="4000" b="1" i="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CURATIVE TREATMENT</a:t>
            </a:r>
            <a:endParaRPr lang="en-US" altLang="zh-CN" sz="4000" b="1" i="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fontAlgn="base"/>
            <a:r>
              <a:rPr lang="en-US" altLang="zh-CN" sz="4000" b="1" i="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OF POST-SURGICAL</a:t>
            </a:r>
            <a:endParaRPr lang="en-US" altLang="zh-CN" sz="4000" b="1" i="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fontAlgn="base"/>
            <a:r>
              <a:rPr lang="en-US" altLang="zh-CN" sz="4000" b="1" i="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PANCREATIC FISTULA</a:t>
            </a:r>
            <a:r>
              <a:rPr lang="zh-CN" altLang="en-US" sz="4000" b="1" i="1" strike="noStrike" noProof="1">
                <a:solidFill>
                  <a:srgbClr val="FF33CC"/>
                </a:solidFill>
                <a:effectLst>
                  <a:outerShdw blurRad="38100" dist="38100" dir="2700000">
                    <a:srgbClr val="000000"/>
                  </a:outerShdw>
                </a:effectLst>
                <a:latin typeface="Calibri" panose="020F0502020204030204" pitchFamily="34" charset="0"/>
                <a:ea typeface="宋体" panose="02010600030101010101" pitchFamily="2" charset="-122"/>
                <a:cs typeface="+mn-ea"/>
              </a:rPr>
              <a:t>术后胰瘘的根治性治疗</a:t>
            </a:r>
            <a:endParaRPr lang="zh-CN" altLang="en-US" sz="4000" b="1" i="1" strike="noStrike" noProof="1">
              <a:solidFill>
                <a:srgbClr val="FF33CC"/>
              </a:solidFill>
              <a:effectLst>
                <a:outerShdw blurRad="38100" dist="38100" dir="2700000">
                  <a:srgbClr val="000000"/>
                </a:outerShdw>
              </a:effectLst>
              <a:latin typeface="Calibri" panose="020F0502020204030204" pitchFamily="34" charset="0"/>
              <a:ea typeface="宋体" panose="02010600030101010101" pitchFamily="2" charset="-122"/>
              <a:cs typeface="+mn-ea"/>
            </a:endParaRPr>
          </a:p>
          <a:p>
            <a:pPr lvl="0" algn="ctr" fontAlgn="base"/>
            <a:r>
              <a:rPr lang="en-US" altLang="zh-CN" sz="36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a:t>
            </a:r>
            <a:endParaRPr lang="en-US" altLang="zh-CN" sz="36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endParaRPr>
          </a:p>
          <a:p>
            <a:pPr lvl="0" algn="ctr" fontAlgn="base"/>
            <a:r>
              <a:rPr lang="zh-CN" altLang="en-US" sz="7200" b="1" strike="noStrike" noProof="1">
                <a:solidFill>
                  <a:srgbClr val="FF33CC"/>
                </a:solidFill>
                <a:effectLst>
                  <a:outerShdw blurRad="38100" dist="38100" dir="2700000">
                    <a:srgbClr val="000000"/>
                  </a:outerShdw>
                </a:effectLst>
                <a:latin typeface="Calibri" panose="020F0502020204030204" pitchFamily="34" charset="0"/>
                <a:ea typeface="宋体" panose="02010600030101010101" pitchFamily="2" charset="-122"/>
                <a:cs typeface="+mn-ea"/>
              </a:rPr>
              <a:t>运用</a:t>
            </a:r>
            <a:r>
              <a:rPr lang="en-US" altLang="zh-CN" sz="72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GLUBRAN</a:t>
            </a:r>
            <a:r>
              <a:rPr lang="en-US" altLang="zh-CN" sz="7200" b="1" strike="noStrike" baseline="30000"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a:t>
            </a:r>
            <a:r>
              <a:rPr lang="en-US" altLang="zh-CN" sz="72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2</a:t>
            </a:r>
            <a:endParaRPr lang="en-US" altLang="zh-CN" sz="7200" b="1" strike="noStrike" noProof="1">
              <a:solidFill>
                <a:srgbClr val="FF33CC"/>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grpSp>
        <p:nvGrpSpPr>
          <p:cNvPr id="109571" name="Group 6"/>
          <p:cNvGrpSpPr/>
          <p:nvPr/>
        </p:nvGrpSpPr>
        <p:grpSpPr>
          <a:xfrm>
            <a:off x="76200" y="152400"/>
            <a:ext cx="1341438" cy="701675"/>
            <a:chOff x="4889" y="3734"/>
            <a:chExt cx="845" cy="442"/>
          </a:xfrm>
        </p:grpSpPr>
        <p:sp>
          <p:nvSpPr>
            <p:cNvPr id="109572"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109573"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598805" y="3759518"/>
            <a:ext cx="7954963" cy="1206500"/>
          </a:xfrm>
          <a:prstGeom prst="rect">
            <a:avLst/>
          </a:prstGeom>
          <a:solidFill>
            <a:srgbClr val="A3C2FF"/>
          </a:solidFill>
          <a:ln w="9525" cap="flat" cmpd="sng">
            <a:solidFill>
              <a:schemeClr val="tx1"/>
            </a:solidFill>
            <a:prstDash val="solid"/>
            <a:round/>
            <a:headEnd type="none" w="med" len="med"/>
            <a:tailEnd type="none" w="med" len="med"/>
          </a:ln>
        </p:spPr>
        <p:txBody>
          <a:bodyPr wrap="none" anchor="t"/>
          <a:lstStyle/>
          <a:p>
            <a:pPr lvl="0" indent="0" algn="ctr" eaLnBrk="0" hangingPunct="0"/>
            <a:endParaRPr lang="it-IT" altLang="en-US" dirty="0">
              <a:latin typeface="Calibri" panose="020F0502020204030204" pitchFamily="34" charset="0"/>
              <a:ea typeface="Times New Roman" panose="02020603050405020304" pitchFamily="18" charset="0"/>
            </a:endParaRPr>
          </a:p>
        </p:txBody>
      </p:sp>
      <p:sp>
        <p:nvSpPr>
          <p:cNvPr id="30" name="Rettangolo 29"/>
          <p:cNvSpPr/>
          <p:nvPr/>
        </p:nvSpPr>
        <p:spPr>
          <a:xfrm>
            <a:off x="430213" y="2093913"/>
            <a:ext cx="8283575" cy="1162050"/>
          </a:xfrm>
          <a:prstGeom prst="rect">
            <a:avLst/>
          </a:prstGeom>
          <a:solidFill>
            <a:srgbClr val="EABD00"/>
          </a:solidFill>
          <a:ln w="9525" cap="flat" cmpd="sng">
            <a:solidFill>
              <a:schemeClr val="tx1"/>
            </a:solidFill>
            <a:prstDash val="solid"/>
            <a:round/>
            <a:headEnd type="none" w="med" len="med"/>
            <a:tailEnd type="none" w="med" len="med"/>
          </a:ln>
        </p:spPr>
        <p:txBody>
          <a:bodyPr wrap="none" anchor="t"/>
          <a:lstStyle/>
          <a:p>
            <a:pPr lvl="0" indent="0" algn="ctr" eaLnBrk="0" hangingPunct="0"/>
            <a:endParaRPr lang="it-IT" altLang="en-US" dirty="0">
              <a:latin typeface="Calibri" panose="020F0502020204030204" pitchFamily="34" charset="0"/>
              <a:ea typeface="Times New Roman" panose="02020603050405020304" pitchFamily="18" charset="0"/>
            </a:endParaRPr>
          </a:p>
        </p:txBody>
      </p:sp>
      <p:sp>
        <p:nvSpPr>
          <p:cNvPr id="110595" name="Text Box 4"/>
          <p:cNvSpPr txBox="1"/>
          <p:nvPr/>
        </p:nvSpPr>
        <p:spPr>
          <a:xfrm>
            <a:off x="533400" y="304800"/>
            <a:ext cx="1371600" cy="579438"/>
          </a:xfrm>
          <a:prstGeom prst="rect">
            <a:avLst/>
          </a:prstGeom>
          <a:noFill/>
          <a:ln w="9525">
            <a:noFill/>
          </a:ln>
        </p:spPr>
        <p:txBody>
          <a:bodyPr anchor="t">
            <a:spAutoFit/>
          </a:bodyPr>
          <a:lstStyle/>
          <a:p>
            <a:pPr lvl="0" indent="0">
              <a:spcBef>
                <a:spcPct val="50000"/>
              </a:spcBef>
            </a:pPr>
            <a:endParaRPr lang="en-GB" altLang="it-IT" sz="3200" dirty="0">
              <a:solidFill>
                <a:schemeClr val="accent1"/>
              </a:solidFill>
              <a:latin typeface="Calibri" panose="020F0502020204030204" pitchFamily="34" charset="0"/>
              <a:ea typeface="Times New Roman" panose="02020603050405020304" pitchFamily="18" charset="0"/>
            </a:endParaRPr>
          </a:p>
        </p:txBody>
      </p:sp>
      <p:sp>
        <p:nvSpPr>
          <p:cNvPr id="110596" name="Rectangle 11"/>
          <p:cNvSpPr/>
          <p:nvPr/>
        </p:nvSpPr>
        <p:spPr>
          <a:xfrm>
            <a:off x="69850" y="3000375"/>
            <a:ext cx="0" cy="461963"/>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110597" name="Rectangle 14"/>
          <p:cNvSpPr/>
          <p:nvPr/>
        </p:nvSpPr>
        <p:spPr>
          <a:xfrm>
            <a:off x="80963" y="2982913"/>
            <a:ext cx="0" cy="461962"/>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110598" name="Text Box 4"/>
          <p:cNvSpPr txBox="1"/>
          <p:nvPr/>
        </p:nvSpPr>
        <p:spPr>
          <a:xfrm>
            <a:off x="533400" y="304800"/>
            <a:ext cx="1371600" cy="579438"/>
          </a:xfrm>
          <a:prstGeom prst="rect">
            <a:avLst/>
          </a:prstGeom>
          <a:noFill/>
          <a:ln w="9525">
            <a:noFill/>
          </a:ln>
        </p:spPr>
        <p:txBody>
          <a:bodyPr anchor="t">
            <a:spAutoFit/>
          </a:bodyPr>
          <a:lstStyle/>
          <a:p>
            <a:pPr lvl="0" indent="0">
              <a:spcBef>
                <a:spcPct val="50000"/>
              </a:spcBef>
            </a:pPr>
            <a:endParaRPr lang="en-GB" altLang="it-IT" sz="3200" dirty="0">
              <a:solidFill>
                <a:schemeClr val="accent1"/>
              </a:solidFill>
              <a:latin typeface="Calibri" panose="020F0502020204030204" pitchFamily="34" charset="0"/>
              <a:ea typeface="Times New Roman" panose="02020603050405020304" pitchFamily="18" charset="0"/>
            </a:endParaRPr>
          </a:p>
        </p:txBody>
      </p:sp>
      <p:sp>
        <p:nvSpPr>
          <p:cNvPr id="23" name="Rettangolo 22"/>
          <p:cNvSpPr/>
          <p:nvPr/>
        </p:nvSpPr>
        <p:spPr>
          <a:xfrm>
            <a:off x="255588" y="234950"/>
            <a:ext cx="8640763" cy="155892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GB"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Glubran 2</a:t>
            </a:r>
            <a:r>
              <a:rPr kumimoji="0" lang="zh-CN" altLang="en-GB"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可</a:t>
            </a:r>
            <a:r>
              <a:rPr kumimoji="0" lang="en-GB"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作为</a:t>
            </a:r>
            <a:r>
              <a:rPr lang="en-GB" sz="3200" b="1" noProof="0" dirty="0">
                <a:ln>
                  <a:noFill/>
                </a:ln>
                <a:solidFill>
                  <a:srgbClr val="C00000"/>
                </a:solidFill>
                <a:effectLst>
                  <a:outerShdw blurRad="38100" dist="38100" dir="2700000" algn="tl">
                    <a:srgbClr val="000000">
                      <a:alpha val="43137"/>
                    </a:srgbClr>
                  </a:outerShdw>
                </a:effectLst>
                <a:uLnTx/>
                <a:uFillTx/>
                <a:latin typeface="+mn-lt"/>
                <a:ea typeface="+mn-ea"/>
                <a:cs typeface="+mn-cs"/>
                <a:sym typeface="+mn-ea"/>
              </a:rPr>
              <a:t>术后胰瘘</a:t>
            </a:r>
            <a:endParaRPr kumimoji="0" lang="en-GB"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GB"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的</a:t>
            </a:r>
            <a:r>
              <a:rPr kumimoji="0" lang="en-GB" sz="3200" b="1" i="0" u="sng" strike="noStrike" kern="1200" cap="all"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rPr>
              <a:t>根治性治疗</a:t>
            </a:r>
            <a:endParaRPr kumimoji="0" lang="en-GB" sz="3200" b="1" i="0" u="sng" strike="noStrike" kern="1200" cap="all"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32" name="Rettangolo 31"/>
          <p:cNvSpPr/>
          <p:nvPr/>
        </p:nvSpPr>
        <p:spPr>
          <a:xfrm>
            <a:off x="2203450" y="5123815"/>
            <a:ext cx="5111750" cy="1132205"/>
          </a:xfrm>
          <a:prstGeom prst="rect">
            <a:avLst/>
          </a:prstGeom>
        </p:spPr>
        <p:txBody>
          <a:bodyPr wrap="square">
            <a:spAutoFit/>
          </a:bodyPr>
          <a:lstStyle/>
          <a:p>
            <a:pPr lvl="0" algn="ctr" fontAlgn="base"/>
            <a:r>
              <a:rPr lang="en-GB" altLang="x-none" sz="3200" b="1" strike="noStrike" noProof="1">
                <a:solidFill>
                  <a:srgbClr val="FFC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GLUBRAN 2 </a:t>
            </a:r>
            <a:r>
              <a:rPr lang="zh-CN" altLang="en-GB" sz="3200" b="1" strike="noStrike" noProof="1">
                <a:solidFill>
                  <a:srgbClr val="FFC000"/>
                </a:solidFill>
                <a:effectLst>
                  <a:outerShdw blurRad="38100" dist="38100" dir="2700000">
                    <a:srgbClr val="000000"/>
                  </a:outerShdw>
                </a:effectLst>
                <a:latin typeface="Calibri" panose="020F0502020204030204" pitchFamily="34" charset="0"/>
                <a:ea typeface="宋体" panose="02010600030101010101" pitchFamily="2" charset="-122"/>
                <a:cs typeface="+mn-ea"/>
              </a:rPr>
              <a:t>可作为</a:t>
            </a:r>
            <a:r>
              <a:rPr lang="en-GB" altLang="x-none" sz="3200" b="1">
                <a:solidFill>
                  <a:srgbClr val="FFC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mn-ea"/>
              </a:rPr>
              <a:t>瘘管道</a:t>
            </a:r>
            <a:r>
              <a:rPr lang="zh-CN" altLang="en-GB" sz="3200" b="1">
                <a:solidFill>
                  <a:srgbClr val="FFC000"/>
                </a:solidFill>
                <a:effectLst>
                  <a:outerShdw blurRad="38100" dist="38100" dir="2700000">
                    <a:srgbClr val="000000"/>
                  </a:outerShdw>
                </a:effectLst>
                <a:latin typeface="Calibri" panose="020F0502020204030204" pitchFamily="34" charset="0"/>
                <a:ea typeface="宋体" panose="02010600030101010101" pitchFamily="2" charset="-122"/>
                <a:cs typeface="+mn-ea"/>
                <a:sym typeface="+mn-ea"/>
              </a:rPr>
              <a:t>的</a:t>
            </a:r>
            <a:r>
              <a:rPr lang="en-GB" altLang="x-none" sz="3600" b="1" strike="noStrike" noProof="1">
                <a:solidFill>
                  <a:srgbClr val="FFC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填充物和密封剂</a:t>
            </a:r>
            <a:endParaRPr lang="en-GB" altLang="x-none" sz="3600" b="1" strike="noStrike" noProof="1">
              <a:solidFill>
                <a:srgbClr val="FFC000"/>
              </a:solidFill>
              <a:effectLst>
                <a:outerShdw blurRad="38100" dist="38100" dir="2700000">
                  <a:srgbClr val="000000"/>
                </a:outerShdw>
              </a:effectLst>
              <a:latin typeface="Calibri" panose="020F0502020204030204" pitchFamily="34" charset="0"/>
              <a:ea typeface="Times New Roman" panose="02020603050405020304" pitchFamily="18" charset="0"/>
              <a:cs typeface="+mn-ea"/>
            </a:endParaRPr>
          </a:p>
        </p:txBody>
      </p:sp>
      <p:sp>
        <p:nvSpPr>
          <p:cNvPr id="28" name="Rettangolo 27"/>
          <p:cNvSpPr/>
          <p:nvPr/>
        </p:nvSpPr>
        <p:spPr>
          <a:xfrm>
            <a:off x="292100" y="2039938"/>
            <a:ext cx="8550275" cy="2926080"/>
          </a:xfrm>
          <a:prstGeom prst="rect">
            <a:avLst/>
          </a:prstGeom>
          <a:noFill/>
          <a:ln w="9525">
            <a:noFill/>
          </a:ln>
        </p:spPr>
        <p:txBody>
          <a:bodyPr anchor="t">
            <a:spAutoFit/>
          </a:bodyPr>
          <a:lstStyle/>
          <a:p>
            <a:pPr lvl="0" indent="0" algn="ctr" eaLnBrk="0" hangingPunct="0">
              <a:lnSpc>
                <a:spcPct val="150000"/>
              </a:lnSpc>
            </a:pPr>
            <a:r>
              <a:rPr lang="en-GB" altLang="x-none" sz="2000" dirty="0">
                <a:latin typeface="Calibri" panose="020F0502020204030204" pitchFamily="34" charset="0"/>
                <a:ea typeface="Times New Roman" panose="02020603050405020304" pitchFamily="18" charset="0"/>
              </a:rPr>
              <a:t>当不可能防止瘘形成</a:t>
            </a:r>
            <a:r>
              <a:rPr lang="zh-CN" altLang="en-GB" sz="2000" dirty="0">
                <a:latin typeface="Calibri" panose="020F0502020204030204" pitchFamily="34" charset="0"/>
                <a:ea typeface="宋体" panose="02010600030101010101" pitchFamily="2" charset="-122"/>
              </a:rPr>
              <a:t>的时候</a:t>
            </a:r>
            <a:r>
              <a:rPr lang="en-GB" altLang="x-none" sz="2000" dirty="0">
                <a:latin typeface="Calibri" panose="020F0502020204030204" pitchFamily="34" charset="0"/>
                <a:ea typeface="Times New Roman" panose="02020603050405020304" pitchFamily="18" charset="0"/>
              </a:rPr>
              <a:t>...</a:t>
            </a:r>
            <a:endParaRPr lang="en-GB" altLang="x-none" sz="2000" dirty="0">
              <a:latin typeface="Calibri" panose="020F0502020204030204" pitchFamily="34" charset="0"/>
              <a:ea typeface="Times New Roman" panose="02020603050405020304" pitchFamily="18" charset="0"/>
            </a:endParaRPr>
          </a:p>
          <a:p>
            <a:pPr lvl="0" indent="0" algn="ctr" eaLnBrk="0" hangingPunct="0">
              <a:lnSpc>
                <a:spcPct val="150000"/>
              </a:lnSpc>
            </a:pPr>
            <a:r>
              <a:rPr lang="en-GB" altLang="x-none" sz="2000" dirty="0">
                <a:latin typeface="Calibri" panose="020F0502020204030204" pitchFamily="34" charset="0"/>
                <a:ea typeface="Times New Roman" panose="02020603050405020304" pitchFamily="18" charset="0"/>
              </a:rPr>
              <a:t>...</a:t>
            </a:r>
            <a:r>
              <a:rPr lang="en-GB" altLang="x-none" sz="2800" b="1" dirty="0">
                <a:latin typeface="Calibri" panose="020F0502020204030204" pitchFamily="34" charset="0"/>
                <a:ea typeface="Times New Roman" panose="02020603050405020304" pitchFamily="18" charset="0"/>
                <a:cs typeface="+mn-ea"/>
              </a:rPr>
              <a:t>你需要关闭它</a:t>
            </a:r>
            <a:r>
              <a:rPr lang="en-GB" altLang="x-none" sz="2000" dirty="0">
                <a:latin typeface="Calibri" panose="020F0502020204030204" pitchFamily="34" charset="0"/>
                <a:ea typeface="Times New Roman" panose="02020603050405020304" pitchFamily="18" charset="0"/>
              </a:rPr>
              <a:t>！</a:t>
            </a:r>
            <a:endParaRPr lang="en-US" altLang="x-none" sz="800" b="1" dirty="0">
              <a:latin typeface="Calibri" panose="020F0502020204030204" pitchFamily="34" charset="0"/>
              <a:ea typeface="Times New Roman" panose="02020603050405020304" pitchFamily="18" charset="0"/>
            </a:endParaRPr>
          </a:p>
          <a:p>
            <a:pPr lvl="0" indent="0" algn="ctr" eaLnBrk="0" hangingPunct="0">
              <a:lnSpc>
                <a:spcPct val="150000"/>
              </a:lnSpc>
            </a:pPr>
            <a:r>
              <a:rPr lang="zh-CN" altLang="en-US" sz="2000" dirty="0">
                <a:latin typeface="Calibri" panose="020F0502020204030204" pitchFamily="34" charset="0"/>
                <a:ea typeface="宋体" panose="02010600030101010101" pitchFamily="2" charset="-122"/>
              </a:rPr>
              <a:t>建议使用微创手术</a:t>
            </a:r>
            <a:endParaRPr lang="zh-CN" altLang="en-US" sz="2000" dirty="0">
              <a:latin typeface="Calibri" panose="020F0502020204030204" pitchFamily="34" charset="0"/>
              <a:ea typeface="宋体" panose="02010600030101010101" pitchFamily="2" charset="-122"/>
            </a:endParaRPr>
          </a:p>
          <a:p>
            <a:pPr lvl="0" indent="0" algn="ctr" eaLnBrk="0" hangingPunct="0">
              <a:lnSpc>
                <a:spcPct val="150000"/>
              </a:lnSpc>
            </a:pPr>
            <a:r>
              <a:rPr lang="en-US" altLang="x-none" sz="2800" b="1" dirty="0">
                <a:latin typeface="Calibri" panose="020F0502020204030204" pitchFamily="34" charset="0"/>
                <a:ea typeface="Times New Roman" panose="02020603050405020304" pitchFamily="18" charset="0"/>
              </a:rPr>
              <a:t> </a:t>
            </a:r>
            <a:r>
              <a:rPr lang="en-US" altLang="x-none" sz="2800" b="1" u="sng" dirty="0">
                <a:solidFill>
                  <a:srgbClr val="C00000"/>
                </a:solidFill>
                <a:latin typeface="Calibri" panose="020F0502020204030204" pitchFamily="34" charset="0"/>
                <a:ea typeface="Times New Roman" panose="02020603050405020304" pitchFamily="18" charset="0"/>
                <a:cs typeface="+mn-ea"/>
              </a:rPr>
              <a:t>内</a:t>
            </a:r>
            <a:r>
              <a:rPr lang="zh-CN" altLang="en-US" sz="2800" b="1" u="sng" dirty="0">
                <a:solidFill>
                  <a:srgbClr val="C00000"/>
                </a:solidFill>
                <a:latin typeface="Calibri" panose="020F0502020204030204" pitchFamily="34" charset="0"/>
                <a:ea typeface="宋体" panose="02010600030101010101" pitchFamily="2" charset="-122"/>
                <a:cs typeface="+mn-ea"/>
              </a:rPr>
              <a:t>窥</a:t>
            </a:r>
            <a:r>
              <a:rPr lang="en-US" altLang="x-none" sz="2800" b="1" u="sng" dirty="0">
                <a:solidFill>
                  <a:srgbClr val="C00000"/>
                </a:solidFill>
                <a:latin typeface="Calibri" panose="020F0502020204030204" pitchFamily="34" charset="0"/>
                <a:ea typeface="Times New Roman" panose="02020603050405020304" pitchFamily="18" charset="0"/>
                <a:cs typeface="+mn-ea"/>
              </a:rPr>
              <a:t>镜下</a:t>
            </a:r>
            <a:r>
              <a:rPr lang="en-US" altLang="x-none" sz="2800" b="1" dirty="0">
                <a:latin typeface="Calibri" panose="020F0502020204030204" pitchFamily="34" charset="0"/>
                <a:ea typeface="Times New Roman" panose="02020603050405020304" pitchFamily="18" charset="0"/>
              </a:rPr>
              <a:t>闭塞瘘管</a:t>
            </a:r>
            <a:endParaRPr lang="en-US" altLang="x-none" sz="2800" b="1" dirty="0">
              <a:latin typeface="Calibri" panose="020F0502020204030204" pitchFamily="34" charset="0"/>
              <a:ea typeface="Times New Roman" panose="02020603050405020304" pitchFamily="18" charset="0"/>
            </a:endParaRPr>
          </a:p>
          <a:p>
            <a:pPr lvl="0" indent="0" algn="ctr" eaLnBrk="0" hangingPunct="0">
              <a:lnSpc>
                <a:spcPct val="150000"/>
              </a:lnSpc>
            </a:pPr>
            <a:r>
              <a:rPr lang="en-US" altLang="x-none" sz="2800" b="1" dirty="0">
                <a:latin typeface="Calibri" panose="020F0502020204030204" pitchFamily="34" charset="0"/>
                <a:ea typeface="Times New Roman" panose="02020603050405020304" pitchFamily="18" charset="0"/>
              </a:rPr>
              <a:t>注射Glubran 2</a:t>
            </a:r>
            <a:endParaRPr lang="en-US" altLang="x-none" sz="2800" b="1" dirty="0">
              <a:latin typeface="Calibri" panose="020F0502020204030204" pitchFamily="34" charset="0"/>
              <a:ea typeface="Times New Roman" panose="02020603050405020304" pitchFamily="18" charset="0"/>
            </a:endParaRPr>
          </a:p>
        </p:txBody>
      </p:sp>
      <p:pic>
        <p:nvPicPr>
          <p:cNvPr id="19" name="Picture 33"/>
          <p:cNvPicPr>
            <a:picLocks noChangeAspect="1" noChangeArrowheads="1"/>
          </p:cNvPicPr>
          <p:nvPr/>
        </p:nvPicPr>
        <p:blipFill>
          <a:blip r:embed="rId1" cstate="print"/>
          <a:srcRect/>
          <a:stretch>
            <a:fillRect/>
          </a:stretch>
        </p:blipFill>
        <p:spPr bwMode="auto">
          <a:xfrm>
            <a:off x="7796211" y="0"/>
            <a:ext cx="1347789" cy="1011237"/>
          </a:xfrm>
          <a:prstGeom prst="rect">
            <a:avLst/>
          </a:prstGeom>
          <a:ln>
            <a:noFill/>
          </a:ln>
          <a:effectLst>
            <a:softEdge rad="112500"/>
          </a:effectLst>
        </p:spPr>
      </p:pic>
      <p:grpSp>
        <p:nvGrpSpPr>
          <p:cNvPr id="110604" name="Group 6"/>
          <p:cNvGrpSpPr/>
          <p:nvPr/>
        </p:nvGrpSpPr>
        <p:grpSpPr>
          <a:xfrm>
            <a:off x="76200" y="152400"/>
            <a:ext cx="1341438" cy="701675"/>
            <a:chOff x="4889" y="3734"/>
            <a:chExt cx="845" cy="442"/>
          </a:xfrm>
        </p:grpSpPr>
        <p:sp>
          <p:nvSpPr>
            <p:cNvPr id="110605"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110606"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grpSp>
        <p:nvGrpSpPr>
          <p:cNvPr id="110607" name="Group 6"/>
          <p:cNvGrpSpPr/>
          <p:nvPr/>
        </p:nvGrpSpPr>
        <p:grpSpPr>
          <a:xfrm>
            <a:off x="76200" y="152400"/>
            <a:ext cx="1341438" cy="701675"/>
            <a:chOff x="4889" y="3734"/>
            <a:chExt cx="845" cy="442"/>
          </a:xfrm>
        </p:grpSpPr>
        <p:sp>
          <p:nvSpPr>
            <p:cNvPr id="110608"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110609"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0" grpId="0" animBg="1"/>
      <p:bldP spid="3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Box 4"/>
          <p:cNvSpPr txBox="1"/>
          <p:nvPr/>
        </p:nvSpPr>
        <p:spPr>
          <a:xfrm>
            <a:off x="533400" y="304800"/>
            <a:ext cx="1371600" cy="579438"/>
          </a:xfrm>
          <a:prstGeom prst="rect">
            <a:avLst/>
          </a:prstGeom>
          <a:noFill/>
          <a:ln w="9525">
            <a:noFill/>
          </a:ln>
        </p:spPr>
        <p:txBody>
          <a:bodyPr anchor="t">
            <a:spAutoFit/>
          </a:bodyPr>
          <a:lstStyle/>
          <a:p>
            <a:pPr lvl="0" indent="0">
              <a:spcBef>
                <a:spcPct val="50000"/>
              </a:spcBef>
            </a:pPr>
            <a:endParaRPr lang="en-GB" altLang="it-IT" sz="3200" dirty="0">
              <a:solidFill>
                <a:schemeClr val="accent1"/>
              </a:solidFill>
              <a:latin typeface="Times New Roman" panose="02020603050405020304" pitchFamily="18" charset="0"/>
              <a:ea typeface="Times New Roman" panose="02020603050405020304" pitchFamily="18" charset="0"/>
            </a:endParaRPr>
          </a:p>
        </p:txBody>
      </p:sp>
      <p:grpSp>
        <p:nvGrpSpPr>
          <p:cNvPr id="112642" name="Group 6"/>
          <p:cNvGrpSpPr/>
          <p:nvPr/>
        </p:nvGrpSpPr>
        <p:grpSpPr>
          <a:xfrm>
            <a:off x="76200" y="152400"/>
            <a:ext cx="1341438" cy="701675"/>
            <a:chOff x="4889" y="3734"/>
            <a:chExt cx="845" cy="442"/>
          </a:xfrm>
        </p:grpSpPr>
        <p:sp>
          <p:nvSpPr>
            <p:cNvPr id="112643"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112644"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112645" name="Rectangle 11"/>
          <p:cNvSpPr/>
          <p:nvPr/>
        </p:nvSpPr>
        <p:spPr>
          <a:xfrm>
            <a:off x="69850" y="2835275"/>
            <a:ext cx="0" cy="88900"/>
          </a:xfrm>
          <a:prstGeom prst="rect">
            <a:avLst/>
          </a:prstGeom>
          <a:noFill/>
          <a:ln w="9525">
            <a:noFill/>
          </a:ln>
        </p:spPr>
        <p:txBody>
          <a:bodyPr anchor="t">
            <a:spAutoFit/>
          </a:bodyPr>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sp>
        <p:nvSpPr>
          <p:cNvPr id="112646" name="Rectangle 14"/>
          <p:cNvSpPr/>
          <p:nvPr/>
        </p:nvSpPr>
        <p:spPr>
          <a:xfrm>
            <a:off x="80963" y="2817813"/>
            <a:ext cx="0" cy="88900"/>
          </a:xfrm>
          <a:prstGeom prst="rect">
            <a:avLst/>
          </a:prstGeom>
          <a:noFill/>
          <a:ln w="9525">
            <a:noFill/>
          </a:ln>
        </p:spPr>
        <p:txBody>
          <a:bodyPr anchor="t">
            <a:spAutoFit/>
          </a:bodyPr>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sp>
        <p:nvSpPr>
          <p:cNvPr id="62475" name="Rettangolo 2"/>
          <p:cNvSpPr/>
          <p:nvPr/>
        </p:nvSpPr>
        <p:spPr>
          <a:xfrm>
            <a:off x="533400" y="2308225"/>
            <a:ext cx="8321675" cy="802005"/>
          </a:xfrm>
          <a:prstGeom prst="rect">
            <a:avLst/>
          </a:prstGeom>
          <a:noFill/>
          <a:ln w="9525">
            <a:noFill/>
          </a:ln>
        </p:spPr>
        <p:txBody>
          <a:bodyPr anchor="t">
            <a:spAutoFit/>
          </a:bodyPr>
          <a:lstStyle/>
          <a:p>
            <a:pPr lvl="0" indent="0" eaLnBrk="0" hangingPunct="0">
              <a:lnSpc>
                <a:spcPts val="1565"/>
              </a:lnSpc>
              <a:spcBef>
                <a:spcPts val="450"/>
              </a:spcBef>
              <a:spcAft>
                <a:spcPts val="450"/>
              </a:spcAft>
            </a:pPr>
            <a:r>
              <a:rPr lang="en-US" altLang="it-IT" sz="1200" i="1" dirty="0">
                <a:latin typeface="Bookman Old Style" panose="02050604050505090204" pitchFamily="18" charset="0"/>
                <a:ea typeface="Times New Roman" panose="02020603050405020304" pitchFamily="18" charset="0"/>
              </a:rPr>
              <a:t>M. Mutignani, A. Tringali, E. Koddadian, L. Petruzziello, C. Spada, G. Spera, P. Familiari, G. Costamagna</a:t>
            </a:r>
            <a:br>
              <a:rPr lang="en-US" altLang="it-IT" sz="1200" dirty="0">
                <a:latin typeface="Bookman Old Style" panose="02050604050505090204" pitchFamily="18" charset="0"/>
                <a:ea typeface="Times New Roman" panose="02020603050405020304" pitchFamily="18" charset="0"/>
              </a:rPr>
            </a:br>
            <a:r>
              <a:rPr lang="en-GB" altLang="it-IT" sz="1200" b="1" dirty="0">
                <a:solidFill>
                  <a:srgbClr val="0563C1"/>
                </a:solidFill>
                <a:latin typeface="Bookman Old Style" panose="02050604050505090204" pitchFamily="18" charset="0"/>
                <a:ea typeface="Times New Roman" panose="02020603050405020304" pitchFamily="18" charset="0"/>
                <a:cs typeface="+mn-ea"/>
              </a:rPr>
              <a:t>胰外瘘常规内镜治疗 ：内窥镜下 用正2氰基丙烯酸酯（Glubran 2）闭合</a:t>
            </a:r>
            <a:endParaRPr lang="zh-CN" altLang="en-US" sz="1200" dirty="0">
              <a:latin typeface="Bookman Old Style" panose="02050604050505090204" pitchFamily="18" charset="0"/>
              <a:ea typeface="宋体" panose="02010600030101010101" pitchFamily="2" charset="-122"/>
            </a:endParaRPr>
          </a:p>
          <a:p>
            <a:pPr lvl="0" indent="0" eaLnBrk="0" hangingPunct="0">
              <a:lnSpc>
                <a:spcPts val="1565"/>
              </a:lnSpc>
              <a:spcBef>
                <a:spcPts val="450"/>
              </a:spcBef>
              <a:spcAft>
                <a:spcPts val="450"/>
              </a:spcAft>
            </a:pPr>
            <a:r>
              <a:rPr lang="en-US" altLang="it-IT" sz="1200" dirty="0">
                <a:latin typeface="Bookman Old Style" panose="02050604050505090204" pitchFamily="18" charset="0"/>
                <a:ea typeface="Times New Roman" panose="02020603050405020304" pitchFamily="18" charset="0"/>
              </a:rPr>
              <a:t>Endoscopy 2004; 36: 738-742 </a:t>
            </a:r>
            <a:endParaRPr lang="en-US" altLang="it-IT" sz="1200" dirty="0">
              <a:latin typeface="Bookman Old Style" panose="02050604050505090204" pitchFamily="18" charset="0"/>
              <a:ea typeface="Times New Roman" panose="02020603050405020304" pitchFamily="18" charset="0"/>
            </a:endParaRPr>
          </a:p>
        </p:txBody>
      </p:sp>
      <p:sp>
        <p:nvSpPr>
          <p:cNvPr id="62476" name="Rettangolo 3"/>
          <p:cNvSpPr/>
          <p:nvPr/>
        </p:nvSpPr>
        <p:spPr>
          <a:xfrm>
            <a:off x="527050" y="3771900"/>
            <a:ext cx="8213725" cy="822960"/>
          </a:xfrm>
          <a:prstGeom prst="rect">
            <a:avLst/>
          </a:prstGeom>
          <a:noFill/>
          <a:ln w="9525">
            <a:noFill/>
          </a:ln>
        </p:spPr>
        <p:txBody>
          <a:bodyPr anchor="t">
            <a:spAutoFit/>
          </a:bodyPr>
          <a:lstStyle/>
          <a:p>
            <a:pPr lvl="0" indent="0" eaLnBrk="0" hangingPunct="0"/>
            <a:r>
              <a:rPr lang="it-IT" altLang="it-IT" sz="1200" i="1" dirty="0">
                <a:latin typeface="Bookman Old Style" panose="02050604050505090204" pitchFamily="18" charset="0"/>
                <a:ea typeface="Times New Roman" panose="02020603050405020304" pitchFamily="18" charset="0"/>
              </a:rPr>
              <a:t>A. Romano, M. Spaggiari, M. Masetti, R. Sassatelli, F. Di Benedetto, N. De Ruvo, R. Montalti, G. Arzu, G. Guerrini, R. Ballarin, M.G. De Blasiis, S. Di Sandro, N. Smerieri, G. Rompianesi, G.E. Gerunda</a:t>
            </a:r>
            <a:br>
              <a:rPr lang="it-IT" altLang="it-IT" sz="1200" dirty="0">
                <a:latin typeface="Bookman Old Style" panose="02050604050505090204" pitchFamily="18" charset="0"/>
                <a:ea typeface="Times New Roman" panose="02020603050405020304" pitchFamily="18" charset="0"/>
              </a:rPr>
            </a:br>
            <a:r>
              <a:rPr lang="zh-CN" altLang="en-GB" sz="1200" b="1" dirty="0">
                <a:solidFill>
                  <a:srgbClr val="0563C1"/>
                </a:solidFill>
                <a:latin typeface="Bookman Old Style" panose="02050604050505090204" pitchFamily="18" charset="0"/>
                <a:ea typeface="宋体" panose="02010600030101010101" pitchFamily="2" charset="-122"/>
                <a:cs typeface="+mn-ea"/>
              </a:rPr>
              <a:t>新型内窥镜下</a:t>
            </a:r>
            <a:r>
              <a:rPr lang="en-GB" altLang="it-IT" sz="1200" b="1" dirty="0">
                <a:solidFill>
                  <a:srgbClr val="0563C1"/>
                </a:solidFill>
                <a:latin typeface="Bookman Old Style" panose="02050604050505090204" pitchFamily="18" charset="0"/>
                <a:ea typeface="Times New Roman" panose="02020603050405020304" pitchFamily="18" charset="0"/>
                <a:cs typeface="+mn-ea"/>
              </a:rPr>
              <a:t>治疗胰瘘</a:t>
            </a:r>
            <a:r>
              <a:rPr lang="zh-CN" altLang="en-GB" sz="1200" b="1" dirty="0">
                <a:solidFill>
                  <a:srgbClr val="0563C1"/>
                </a:solidFill>
                <a:latin typeface="Bookman Old Style" panose="02050604050505090204" pitchFamily="18" charset="0"/>
                <a:ea typeface="宋体" panose="02010600030101010101" pitchFamily="2" charset="-122"/>
                <a:cs typeface="+mn-ea"/>
              </a:rPr>
              <a:t>：</a:t>
            </a:r>
            <a:r>
              <a:rPr lang="zh-CN" altLang="en-GB" sz="1200" b="1" dirty="0">
                <a:solidFill>
                  <a:srgbClr val="0563C1"/>
                </a:solidFill>
                <a:latin typeface="Bookman Old Style" panose="02050604050505090204" pitchFamily="18" charset="0"/>
                <a:ea typeface="宋体" panose="02010600030101010101" pitchFamily="2" charset="-122"/>
                <a:cs typeface="+mn-ea"/>
              </a:rPr>
              <a:t>末</a:t>
            </a:r>
            <a:r>
              <a:rPr lang="en-GB" altLang="it-IT" sz="1200" b="1" dirty="0">
                <a:solidFill>
                  <a:srgbClr val="0563C1"/>
                </a:solidFill>
                <a:latin typeface="Bookman Old Style" panose="02050604050505090204" pitchFamily="18" charset="0"/>
                <a:ea typeface="Times New Roman" panose="02020603050405020304" pitchFamily="18" charset="0"/>
                <a:cs typeface="+mn-ea"/>
              </a:rPr>
              <a:t>端胰腺切除术：病例报告和文学评论</a:t>
            </a:r>
            <a:br>
              <a:rPr lang="en-GB" altLang="it-IT" sz="1200" dirty="0">
                <a:latin typeface="Bookman Old Style" panose="02050604050505090204" pitchFamily="18" charset="0"/>
                <a:ea typeface="Times New Roman" panose="02020603050405020304" pitchFamily="18" charset="0"/>
              </a:rPr>
            </a:br>
            <a:r>
              <a:rPr lang="en-GB" altLang="it-IT" sz="1200" dirty="0">
                <a:latin typeface="Bookman Old Style" panose="02050604050505090204" pitchFamily="18" charset="0"/>
                <a:ea typeface="Times New Roman" panose="02020603050405020304" pitchFamily="18" charset="0"/>
              </a:rPr>
              <a:t>Comunicazione a Congresso - Eur Surg Res - 2008;40:61–183</a:t>
            </a:r>
            <a:endParaRPr lang="en-GB" altLang="it-IT" sz="1400" dirty="0">
              <a:latin typeface="Times New Roman" panose="02020603050405020304" pitchFamily="18" charset="0"/>
              <a:ea typeface="Times New Roman" panose="02020603050405020304" pitchFamily="18" charset="0"/>
            </a:endParaRPr>
          </a:p>
        </p:txBody>
      </p:sp>
      <p:sp>
        <p:nvSpPr>
          <p:cNvPr id="112649" name="Text Box 4"/>
          <p:cNvSpPr txBox="1"/>
          <p:nvPr/>
        </p:nvSpPr>
        <p:spPr>
          <a:xfrm>
            <a:off x="533400" y="304800"/>
            <a:ext cx="1371600" cy="579438"/>
          </a:xfrm>
          <a:prstGeom prst="rect">
            <a:avLst/>
          </a:prstGeom>
          <a:noFill/>
          <a:ln w="9525">
            <a:noFill/>
          </a:ln>
        </p:spPr>
        <p:txBody>
          <a:bodyPr anchor="t">
            <a:spAutoFit/>
          </a:bodyPr>
          <a:lstStyle/>
          <a:p>
            <a:pPr lvl="0" indent="0">
              <a:spcBef>
                <a:spcPct val="50000"/>
              </a:spcBef>
            </a:pPr>
            <a:endParaRPr lang="en-GB" altLang="it-IT" sz="3200" dirty="0">
              <a:solidFill>
                <a:schemeClr val="accent1"/>
              </a:solidFill>
              <a:latin typeface="Times New Roman" panose="02020603050405020304" pitchFamily="18" charset="0"/>
              <a:ea typeface="Times New Roman" panose="02020603050405020304" pitchFamily="18" charset="0"/>
            </a:endParaRPr>
          </a:p>
        </p:txBody>
      </p:sp>
      <p:grpSp>
        <p:nvGrpSpPr>
          <p:cNvPr id="112650" name="Group 6"/>
          <p:cNvGrpSpPr/>
          <p:nvPr/>
        </p:nvGrpSpPr>
        <p:grpSpPr>
          <a:xfrm>
            <a:off x="76200" y="152400"/>
            <a:ext cx="1341438" cy="701675"/>
            <a:chOff x="4889" y="3734"/>
            <a:chExt cx="845" cy="442"/>
          </a:xfrm>
        </p:grpSpPr>
        <p:sp>
          <p:nvSpPr>
            <p:cNvPr id="112651"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112652"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22" name="CasellaDiTesto 21"/>
          <p:cNvSpPr txBox="1"/>
          <p:nvPr/>
        </p:nvSpPr>
        <p:spPr>
          <a:xfrm>
            <a:off x="0" y="1692275"/>
            <a:ext cx="9144000" cy="57912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GB" sz="3200" b="1" i="0" u="none" strike="noStrike" kern="1200" cap="all"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参考书目</a:t>
            </a:r>
            <a:endParaRPr kumimoji="0" lang="zh-CN" altLang="en-GB" sz="3200" b="1" i="0" u="none" strike="noStrike" kern="1200" cap="all"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
        <p:nvSpPr>
          <p:cNvPr id="24" name="Rettangolo 23"/>
          <p:cNvSpPr/>
          <p:nvPr/>
        </p:nvSpPr>
        <p:spPr>
          <a:xfrm>
            <a:off x="255588" y="234950"/>
            <a:ext cx="8640763" cy="107124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en-GB" sz="3200" b="1" noProof="0" dirty="0">
                <a:ln>
                  <a:noFill/>
                </a:ln>
                <a:solidFill>
                  <a:srgbClr val="C00000"/>
                </a:solidFill>
                <a:effectLst>
                  <a:outerShdw blurRad="38100" dist="38100" dir="2700000" algn="tl">
                    <a:srgbClr val="000000">
                      <a:alpha val="43137"/>
                    </a:srgbClr>
                  </a:outerShdw>
                </a:effectLst>
                <a:uLnTx/>
                <a:uFillTx/>
                <a:latin typeface="+mn-lt"/>
                <a:ea typeface="+mn-ea"/>
                <a:cs typeface="+mn-cs"/>
                <a:sym typeface="+mn-ea"/>
              </a:rPr>
              <a:t>Glubran 2</a:t>
            </a:r>
            <a:r>
              <a:rPr lang="zh-CN" altLang="en-GB" sz="3200" b="1" noProof="0" dirty="0">
                <a:ln>
                  <a:noFill/>
                </a:ln>
                <a:solidFill>
                  <a:srgbClr val="C00000"/>
                </a:solidFill>
                <a:effectLst>
                  <a:outerShdw blurRad="38100" dist="38100" dir="2700000" algn="tl">
                    <a:srgbClr val="000000">
                      <a:alpha val="43137"/>
                    </a:srgbClr>
                  </a:outerShdw>
                </a:effectLst>
                <a:uLnTx/>
                <a:uFillTx/>
                <a:latin typeface="+mn-lt"/>
                <a:ea typeface="+mn-ea"/>
                <a:cs typeface="+mn-cs"/>
                <a:sym typeface="+mn-ea"/>
              </a:rPr>
              <a:t>可</a:t>
            </a:r>
            <a:r>
              <a:rPr lang="en-GB" sz="3200" b="1" noProof="0" dirty="0">
                <a:ln>
                  <a:noFill/>
                </a:ln>
                <a:solidFill>
                  <a:srgbClr val="C00000"/>
                </a:solidFill>
                <a:effectLst>
                  <a:outerShdw blurRad="38100" dist="38100" dir="2700000" algn="tl">
                    <a:srgbClr val="000000">
                      <a:alpha val="43137"/>
                    </a:srgbClr>
                  </a:outerShdw>
                </a:effectLst>
                <a:uLnTx/>
                <a:uFillTx/>
                <a:latin typeface="+mn-lt"/>
                <a:ea typeface="+mn-ea"/>
                <a:cs typeface="+mn-cs"/>
                <a:sym typeface="+mn-ea"/>
              </a:rPr>
              <a:t>作为</a:t>
            </a:r>
            <a:r>
              <a:rPr lang="en-GB" sz="3200" b="1" noProof="0" dirty="0">
                <a:ln>
                  <a:noFill/>
                </a:ln>
                <a:solidFill>
                  <a:srgbClr val="C00000"/>
                </a:solidFill>
                <a:effectLst>
                  <a:outerShdw blurRad="38100" dist="38100" dir="2700000" algn="tl">
                    <a:srgbClr val="000000">
                      <a:alpha val="43137"/>
                    </a:srgbClr>
                  </a:outerShdw>
                </a:effectLst>
                <a:uLnTx/>
                <a:uFillTx/>
                <a:latin typeface="+mn-lt"/>
                <a:ea typeface="+mn-ea"/>
                <a:cs typeface="+mn-cs"/>
                <a:sym typeface="+mn-ea"/>
              </a:rPr>
              <a:t>术后胰瘘</a:t>
            </a:r>
            <a:endParaRPr kumimoji="0" lang="en-GB"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lang="zh-CN" altLang="en-GB" sz="3200" b="1" noProof="0" dirty="0">
                <a:ln>
                  <a:noFill/>
                </a:ln>
                <a:solidFill>
                  <a:srgbClr val="C00000"/>
                </a:solidFill>
                <a:effectLst>
                  <a:outerShdw blurRad="38100" dist="38100" dir="2700000" algn="tl">
                    <a:srgbClr val="000000">
                      <a:alpha val="43137"/>
                    </a:srgbClr>
                  </a:outerShdw>
                </a:effectLst>
                <a:uLnTx/>
                <a:uFillTx/>
                <a:latin typeface="+mn-lt"/>
                <a:ea typeface="+mn-ea"/>
                <a:cs typeface="+mn-cs"/>
                <a:sym typeface="+mn-ea"/>
              </a:rPr>
              <a:t>的</a:t>
            </a:r>
            <a:r>
              <a:rPr lang="en-GB" sz="3200" b="1" u="sng" cap="all" noProof="0" dirty="0">
                <a:ln>
                  <a:noFill/>
                </a:ln>
                <a:solidFill>
                  <a:srgbClr val="FF0000"/>
                </a:solidFill>
                <a:effectLst>
                  <a:outerShdw blurRad="38100" dist="38100" dir="2700000" algn="tl">
                    <a:srgbClr val="000000">
                      <a:alpha val="43137"/>
                    </a:srgbClr>
                  </a:outerShdw>
                </a:effectLst>
                <a:uLnTx/>
                <a:uFillTx/>
                <a:latin typeface="+mn-lt"/>
                <a:ea typeface="+mn-ea"/>
                <a:cs typeface="+mn-cs"/>
                <a:sym typeface="+mn-ea"/>
              </a:rPr>
              <a:t>根治性治疗</a:t>
            </a:r>
            <a:endParaRPr kumimoji="0" lang="en-GB"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
        <p:nvSpPr>
          <p:cNvPr id="17" name="Rettangolo 16"/>
          <p:cNvSpPr/>
          <p:nvPr/>
        </p:nvSpPr>
        <p:spPr>
          <a:xfrm>
            <a:off x="533400" y="3151188"/>
            <a:ext cx="8386763" cy="646113"/>
          </a:xfrm>
          <a:prstGeom prst="rect">
            <a:avLst/>
          </a:prstGeom>
        </p:spPr>
        <p:txBody>
          <a:bodyPr>
            <a:spAutoFit/>
          </a:bodyPr>
          <a:lstStyle/>
          <a:p>
            <a:pPr lvl="0" fontAlgn="base"/>
            <a:r>
              <a:rPr lang="en-GB" altLang="x-none" sz="1800" b="1" strike="noStrike" noProof="1">
                <a:solidFill>
                  <a:srgbClr val="404040"/>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Wingdings" panose="05000000000000000000" pitchFamily="2" charset="2"/>
              </a:rPr>
              <a:t>Injection of Glubran 2 directly in the fistula as a filler (endoscopically)</a:t>
            </a:r>
            <a:endParaRPr lang="en-GB" altLang="x-none" sz="1800" b="1" strike="noStrike" noProof="1">
              <a:solidFill>
                <a:srgbClr val="404040"/>
              </a:solidFill>
              <a:effectLst>
                <a:outerShdw blurRad="38100" dist="38100" dir="2700000">
                  <a:srgbClr val="000000"/>
                </a:outerShdw>
              </a:effectLst>
              <a:latin typeface="Calibri" panose="020F0502020204030204" pitchFamily="34" charset="0"/>
              <a:ea typeface="Times New Roman" panose="02020603050405020304" pitchFamily="18" charset="0"/>
              <a:sym typeface="Wingdings" panose="05000000000000000000" pitchFamily="2" charset="2"/>
            </a:endParaRPr>
          </a:p>
          <a:p>
            <a:pPr lvl="0" fontAlgn="base"/>
            <a:r>
              <a:rPr lang="en-GB" altLang="x-none" sz="1800" b="1" strike="noStrike" noProof="1">
                <a:solidFill>
                  <a:srgbClr val="404040"/>
                </a:solidFill>
                <a:effectLst>
                  <a:outerShdw blurRad="38100" dist="38100" dir="2700000">
                    <a:srgbClr val="000000"/>
                  </a:outerShdw>
                </a:effectLst>
                <a:latin typeface="Calibri" panose="020F0502020204030204" pitchFamily="34" charset="0"/>
                <a:ea typeface="Times New Roman" panose="02020603050405020304" pitchFamily="18" charset="0"/>
                <a:cs typeface="+mn-ea"/>
                <a:sym typeface="Wingdings" panose="05000000000000000000" pitchFamily="2" charset="2"/>
              </a:rPr>
              <a:t>Application of Glubran 2 with sclerosis needle with retracted needle</a:t>
            </a:r>
            <a:endParaRPr lang="en-GB" altLang="x-none" sz="1800" b="1" strike="noStrike" noProof="1">
              <a:solidFill>
                <a:srgbClr val="404040"/>
              </a:solidFill>
              <a:effectLst>
                <a:outerShdw blurRad="38100" dist="38100" dir="2700000">
                  <a:srgbClr val="000000"/>
                </a:outerShdw>
              </a:effectLst>
              <a:latin typeface="Calibri" panose="020F0502020204030204" pitchFamily="34" charset="0"/>
              <a:ea typeface="Times New Roman" panose="02020603050405020304" pitchFamily="18" charset="0"/>
              <a:sym typeface="Wingdings" panose="05000000000000000000" pitchFamily="2" charset="2"/>
            </a:endParaRPr>
          </a:p>
        </p:txBody>
      </p:sp>
      <p:pic>
        <p:nvPicPr>
          <p:cNvPr id="18" name="Picture 33"/>
          <p:cNvPicPr>
            <a:picLocks noChangeAspect="1" noChangeArrowheads="1"/>
          </p:cNvPicPr>
          <p:nvPr/>
        </p:nvPicPr>
        <p:blipFill>
          <a:blip r:embed="rId1" cstate="print"/>
          <a:srcRect/>
          <a:stretch>
            <a:fillRect/>
          </a:stretch>
        </p:blipFill>
        <p:spPr bwMode="auto">
          <a:xfrm>
            <a:off x="7796211" y="0"/>
            <a:ext cx="1347789" cy="1011237"/>
          </a:xfrm>
          <a:prstGeom prst="rect">
            <a:avLst/>
          </a:prstGeom>
          <a:ln>
            <a:noFill/>
          </a:ln>
          <a:effectLst>
            <a:softEdge rad="112500"/>
          </a:effectLst>
        </p:spPr>
      </p:pic>
      <p:pic>
        <p:nvPicPr>
          <p:cNvPr id="112657" name="Immagine 19"/>
          <p:cNvPicPr>
            <a:picLocks noChangeAspect="1"/>
          </p:cNvPicPr>
          <p:nvPr/>
        </p:nvPicPr>
        <p:blipFill>
          <a:blip r:embed="rId2"/>
          <a:srcRect b="72104"/>
          <a:stretch>
            <a:fillRect/>
          </a:stretch>
        </p:blipFill>
        <p:spPr>
          <a:xfrm>
            <a:off x="1471613" y="4914900"/>
            <a:ext cx="4805362" cy="1735138"/>
          </a:xfrm>
          <a:prstGeom prst="rect">
            <a:avLst/>
          </a:prstGeom>
          <a:noFill/>
          <a:ln w="9525">
            <a:noFill/>
          </a:ln>
        </p:spPr>
      </p:pic>
      <p:pic>
        <p:nvPicPr>
          <p:cNvPr id="112658" name="Immagine 20"/>
          <p:cNvPicPr>
            <a:picLocks noChangeAspect="1"/>
          </p:cNvPicPr>
          <p:nvPr/>
        </p:nvPicPr>
        <p:blipFill>
          <a:blip r:embed="rId3"/>
          <a:stretch>
            <a:fillRect/>
          </a:stretch>
        </p:blipFill>
        <p:spPr>
          <a:xfrm>
            <a:off x="6215063" y="4633913"/>
            <a:ext cx="1622425" cy="22240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5" grpId="0"/>
      <p:bldP spid="6247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0" y="615950"/>
            <a:ext cx="9144000" cy="640080"/>
          </a:xfrm>
          <a:prstGeom prst="rect">
            <a:avLst/>
          </a:prstGeom>
          <a:noFill/>
          <a:ln w="9525">
            <a:noFill/>
            <a:miter lim="800000"/>
          </a:ln>
        </p:spPr>
        <p:txBody>
          <a:bodyPr wrap="square">
            <a:spAutoFit/>
          </a:bodyPr>
          <a:lstStyle/>
          <a:p>
            <a:pPr marL="0" marR="0" lvl="0" indent="0" algn="ctr" defTabSz="914400" rtl="0" eaLnBrk="0" fontAlgn="base" latinLnBrk="0" hangingPunct="0">
              <a:lnSpc>
                <a:spcPct val="100000"/>
              </a:lnSpc>
              <a:spcBef>
                <a:spcPts val="0"/>
              </a:spcBef>
              <a:spcAft>
                <a:spcPct val="0"/>
              </a:spcAft>
              <a:buClrTx/>
              <a:buSzTx/>
              <a:buFontTx/>
              <a:buNone/>
              <a:defRPr/>
            </a:pPr>
            <a:r>
              <a:rPr lang="zh-CN" altLang="en-GB" sz="3600" b="1" noProof="0" dirty="0">
                <a:ln>
                  <a:noFill/>
                </a:ln>
                <a:effectLst/>
                <a:uLnTx/>
                <a:uFillTx/>
                <a:latin typeface="+mn-lt"/>
                <a:ea typeface="+mn-ea"/>
                <a:cs typeface="+mn-cs"/>
                <a:sym typeface="+mn-ea"/>
              </a:rPr>
              <a:t>作为薄壁组织密封的竞争对手</a:t>
            </a:r>
            <a:endParaRPr kumimoji="0" lang="en-GB" altLang="it-IT" sz="36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114712" name="Group 6"/>
          <p:cNvGrpSpPr/>
          <p:nvPr/>
        </p:nvGrpSpPr>
        <p:grpSpPr>
          <a:xfrm>
            <a:off x="76200" y="152400"/>
            <a:ext cx="1341438" cy="701675"/>
            <a:chOff x="4889" y="3734"/>
            <a:chExt cx="845" cy="442"/>
          </a:xfrm>
        </p:grpSpPr>
        <p:sp>
          <p:nvSpPr>
            <p:cNvPr id="114713"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114714"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grpSp>
        <p:nvGrpSpPr>
          <p:cNvPr id="114715" name="Group 6"/>
          <p:cNvGrpSpPr/>
          <p:nvPr/>
        </p:nvGrpSpPr>
        <p:grpSpPr>
          <a:xfrm>
            <a:off x="76200" y="152400"/>
            <a:ext cx="1341438" cy="701675"/>
            <a:chOff x="4889" y="3734"/>
            <a:chExt cx="845" cy="442"/>
          </a:xfrm>
        </p:grpSpPr>
        <p:sp>
          <p:nvSpPr>
            <p:cNvPr id="114716"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114717"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graphicFrame>
        <p:nvGraphicFramePr>
          <p:cNvPr id="65540" name="表格 65539"/>
          <p:cNvGraphicFramePr/>
          <p:nvPr/>
        </p:nvGraphicFramePr>
        <p:xfrm>
          <a:off x="349250" y="1524000"/>
          <a:ext cx="8153400" cy="4991100"/>
        </p:xfrm>
        <a:graphic>
          <a:graphicData uri="http://schemas.openxmlformats.org/drawingml/2006/table">
            <a:tbl>
              <a:tblPr/>
              <a:tblGrid>
                <a:gridCol w="2286000"/>
                <a:gridCol w="2384425"/>
                <a:gridCol w="3482975"/>
              </a:tblGrid>
              <a:tr h="762000">
                <a:tc>
                  <a:txBody>
                    <a:bodyPr/>
                    <a:p>
                      <a:pPr lvl="0" algn="ctr" eaLnBrk="1" hangingPunct="1">
                        <a:spcBef>
                          <a:spcPct val="20000"/>
                        </a:spcBef>
                        <a:buNone/>
                      </a:pPr>
                      <a:r>
                        <a:rPr lang="en-US" altLang="zh-CN" sz="2800" b="1" dirty="0">
                          <a:solidFill>
                            <a:srgbClr val="000099"/>
                          </a:solidFill>
                          <a:latin typeface="Calibri" panose="020F0502020204030204" pitchFamily="34" charset="0"/>
                          <a:ea typeface="Times New Roman" panose="02020603050405020304" pitchFamily="18" charset="0"/>
                        </a:rPr>
                        <a:t>EVICEL</a:t>
                      </a:r>
                      <a:endParaRPr lang="zh-CN" altLang="en-US" sz="2800" b="1" dirty="0">
                        <a:solidFill>
                          <a:srgbClr val="000099"/>
                        </a:solidFill>
                        <a:latin typeface="Calibri" panose="020F0502020204030204" pitchFamily="34" charset="0"/>
                        <a:ea typeface="Times New Roman" panose="02020603050405020304" pitchFamily="18" charset="0"/>
                      </a:endParaRPr>
                    </a:p>
                  </a:txBody>
                  <a:tcPr marT="45716" marB="45716"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p>
                      <a:pPr lvl="0" algn="ctr" eaLnBrk="1" hangingPunct="1">
                        <a:spcBef>
                          <a:spcPct val="20000"/>
                        </a:spcBef>
                        <a:buNone/>
                      </a:pPr>
                      <a:r>
                        <a:rPr lang="en-US" altLang="zh-CN" sz="2000" dirty="0">
                          <a:latin typeface="Calibri" panose="020F0502020204030204" pitchFamily="34" charset="0"/>
                          <a:ea typeface="Times New Roman" panose="02020603050405020304" pitchFamily="18" charset="0"/>
                        </a:rPr>
                        <a:t>Johnson &amp; Johnson</a:t>
                      </a:r>
                      <a:endParaRPr lang="zh-CN" altLang="en-US" sz="2000" dirty="0">
                        <a:latin typeface="Calibri" panose="020F0502020204030204" pitchFamily="34" charset="0"/>
                        <a:ea typeface="Times New Roman" panose="02020603050405020304" pitchFamily="18" charset="0"/>
                      </a:endParaRPr>
                    </a:p>
                  </a:txBody>
                  <a:tcPr marT="45716" marB="45716"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p>
                      <a:pPr lvl="0" algn="ctr" eaLnBrk="1" hangingPunct="1">
                        <a:spcBef>
                          <a:spcPct val="20000"/>
                        </a:spcBef>
                        <a:buNone/>
                      </a:pPr>
                      <a:r>
                        <a:rPr lang="en-GB" altLang="x-none" sz="1600" b="1" dirty="0" smtClean="0">
                          <a:solidFill>
                            <a:srgbClr val="FF33CC"/>
                          </a:solidFill>
                          <a:latin typeface="Calibri" panose="020F0502020204030204" pitchFamily="34" charset="0"/>
                          <a:ea typeface="Times New Roman" panose="02020603050405020304" pitchFamily="18" charset="0"/>
                        </a:rPr>
                        <a:t>Thrombin</a:t>
                      </a:r>
                      <a:r>
                        <a:rPr lang="en-GB" altLang="x-none" sz="1600" dirty="0" smtClean="0">
                          <a:solidFill>
                            <a:schemeClr val="bg2"/>
                          </a:solidFill>
                          <a:latin typeface="Calibri" panose="020F0502020204030204" pitchFamily="34" charset="0"/>
                          <a:ea typeface="Times New Roman" panose="02020603050405020304" pitchFamily="18" charset="0"/>
                        </a:rPr>
                        <a:t> </a:t>
                      </a:r>
                      <a:r>
                        <a:rPr lang="en-GB" altLang="x-none" sz="1600" dirty="0" smtClean="0">
                          <a:latin typeface="Calibri" panose="020F0502020204030204" pitchFamily="34" charset="0"/>
                          <a:ea typeface="Times New Roman" panose="02020603050405020304" pitchFamily="18" charset="0"/>
                        </a:rPr>
                        <a:t>+</a:t>
                      </a:r>
                      <a:r>
                        <a:rPr lang="en-GB" altLang="x-none" sz="1600" dirty="0" smtClean="0">
                          <a:solidFill>
                            <a:schemeClr val="bg2"/>
                          </a:solidFill>
                          <a:latin typeface="Calibri" panose="020F0502020204030204" pitchFamily="34" charset="0"/>
                          <a:ea typeface="Times New Roman" panose="02020603050405020304" pitchFamily="18" charset="0"/>
                        </a:rPr>
                        <a:t> </a:t>
                      </a:r>
                      <a:r>
                        <a:rPr lang="en-GB" altLang="x-none" sz="1600" b="1" dirty="0" smtClean="0">
                          <a:solidFill>
                            <a:srgbClr val="FF33CC"/>
                          </a:solidFill>
                          <a:latin typeface="Calibri" panose="020F0502020204030204" pitchFamily="34" charset="0"/>
                          <a:ea typeface="Times New Roman" panose="02020603050405020304" pitchFamily="18" charset="0"/>
                        </a:rPr>
                        <a:t>Fibrinogen</a:t>
                      </a:r>
                      <a:endParaRPr lang="en-GB" altLang="x-none" sz="1600" b="1" dirty="0" smtClean="0">
                        <a:solidFill>
                          <a:srgbClr val="FF33CC"/>
                        </a:solidFill>
                        <a:latin typeface="Calibri" panose="020F0502020204030204" pitchFamily="34" charset="0"/>
                        <a:ea typeface="Times New Roman" panose="02020603050405020304" pitchFamily="18" charset="0"/>
                      </a:endParaRPr>
                    </a:p>
                    <a:p>
                      <a:pPr lvl="0" algn="ctr" eaLnBrk="1" hangingPunct="1">
                        <a:spcBef>
                          <a:spcPct val="20000"/>
                        </a:spcBef>
                        <a:buNone/>
                      </a:pPr>
                      <a:r>
                        <a:rPr lang="en-GB" altLang="x-none" sz="1600" b="1" dirty="0" err="1" smtClean="0">
                          <a:solidFill>
                            <a:srgbClr val="FF33CC"/>
                          </a:solidFill>
                          <a:latin typeface="Calibri" panose="020F0502020204030204" pitchFamily="34" charset="0"/>
                          <a:ea typeface="Times New Roman" panose="02020603050405020304" pitchFamily="18" charset="0"/>
                        </a:rPr>
                        <a:t>凝血酶+纤维蛋白原</a:t>
                      </a:r>
                      <a:endParaRPr lang="en-GB" altLang="x-none" sz="1600" b="1" dirty="0" smtClean="0">
                        <a:solidFill>
                          <a:srgbClr val="FF33CC"/>
                        </a:solidFill>
                        <a:latin typeface="Calibri" panose="020F0502020204030204" pitchFamily="34" charset="0"/>
                        <a:ea typeface="Times New Roman" panose="02020603050405020304" pitchFamily="18" charset="0"/>
                      </a:endParaRPr>
                    </a:p>
                  </a:txBody>
                  <a:tcPr marT="45716" marB="45716"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r>
              <a:tr h="1116013">
                <a:tc>
                  <a:txBody>
                    <a:bodyPr/>
                    <a:p>
                      <a:pPr lvl="0" algn="ctr" eaLnBrk="1" hangingPunct="1">
                        <a:spcBef>
                          <a:spcPct val="20000"/>
                        </a:spcBef>
                        <a:buNone/>
                      </a:pPr>
                      <a:r>
                        <a:rPr lang="en-US" altLang="zh-CN" sz="2800" b="1" dirty="0">
                          <a:solidFill>
                            <a:srgbClr val="FF0000"/>
                          </a:solidFill>
                          <a:latin typeface="Calibri" panose="020F0502020204030204" pitchFamily="34" charset="0"/>
                          <a:ea typeface="Times New Roman" panose="02020603050405020304" pitchFamily="18" charset="0"/>
                        </a:rPr>
                        <a:t>TISSEEL</a:t>
                      </a:r>
                      <a:endParaRPr lang="en-US" altLang="zh-CN" sz="2800" b="1" dirty="0">
                        <a:solidFill>
                          <a:srgbClr val="FF0000"/>
                        </a:solidFill>
                        <a:latin typeface="Calibri" panose="020F0502020204030204" pitchFamily="34" charset="0"/>
                        <a:ea typeface="Times New Roman" panose="02020603050405020304" pitchFamily="18" charset="0"/>
                      </a:endParaRPr>
                    </a:p>
                    <a:p>
                      <a:pPr lvl="0" algn="ctr" eaLnBrk="1" hangingPunct="1">
                        <a:spcBef>
                          <a:spcPct val="20000"/>
                        </a:spcBef>
                        <a:buNone/>
                      </a:pPr>
                      <a:r>
                        <a:rPr lang="en-US" altLang="zh-CN" sz="2000" b="1" dirty="0">
                          <a:solidFill>
                            <a:srgbClr val="FF0000"/>
                          </a:solidFill>
                          <a:latin typeface="Calibri" panose="020F0502020204030204" pitchFamily="34" charset="0"/>
                          <a:ea typeface="Times New Roman" panose="02020603050405020304" pitchFamily="18" charset="0"/>
                        </a:rPr>
                        <a:t>(Tissucol)</a:t>
                      </a:r>
                      <a:endParaRPr lang="zh-CN" altLang="en-US" sz="2000" b="1" dirty="0">
                        <a:solidFill>
                          <a:srgbClr val="FF0000"/>
                        </a:solidFill>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p>
                      <a:pPr lvl="0" algn="ctr" eaLnBrk="1" hangingPunct="1">
                        <a:spcBef>
                          <a:spcPct val="20000"/>
                        </a:spcBef>
                        <a:buNone/>
                      </a:pPr>
                      <a:r>
                        <a:rPr lang="en-US" altLang="zh-CN" sz="2000" dirty="0">
                          <a:latin typeface="Calibri" panose="020F0502020204030204" pitchFamily="34" charset="0"/>
                          <a:ea typeface="Times New Roman" panose="02020603050405020304" pitchFamily="18" charset="0"/>
                        </a:rPr>
                        <a:t>Baxter</a:t>
                      </a:r>
                      <a:endParaRPr lang="en-US" altLang="zh-CN" sz="2000" dirty="0">
                        <a:latin typeface="Calibri" panose="020F0502020204030204" pitchFamily="34" charset="0"/>
                        <a:ea typeface="Times New Roman" panose="02020603050405020304" pitchFamily="18" charset="0"/>
                      </a:endParaRPr>
                    </a:p>
                    <a:p>
                      <a:pPr lvl="0" algn="ctr" eaLnBrk="1" hangingPunct="1">
                        <a:spcBef>
                          <a:spcPct val="20000"/>
                        </a:spcBef>
                        <a:buNone/>
                      </a:pPr>
                      <a:endParaRPr lang="zh-CN" altLang="en-US" sz="1600" dirty="0">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p>
                      <a:pPr lvl="0" algn="ctr" eaLnBrk="1" hangingPunct="1">
                        <a:spcBef>
                          <a:spcPct val="20000"/>
                        </a:spcBef>
                        <a:buNone/>
                      </a:pPr>
                      <a:r>
                        <a:rPr lang="en-GB" altLang="x-none" sz="1600" dirty="0" smtClean="0">
                          <a:latin typeface="Calibri" panose="020F0502020204030204" pitchFamily="34" charset="0"/>
                          <a:ea typeface="Times New Roman" panose="02020603050405020304" pitchFamily="18" charset="0"/>
                        </a:rPr>
                        <a:t>Lyophilised human </a:t>
                      </a:r>
                      <a:r>
                        <a:rPr lang="en-GB" altLang="x-none" sz="1600" b="1" dirty="0" smtClean="0">
                          <a:solidFill>
                            <a:srgbClr val="FF33CC"/>
                          </a:solidFill>
                          <a:latin typeface="Calibri" panose="020F0502020204030204" pitchFamily="34" charset="0"/>
                          <a:ea typeface="Times New Roman" panose="02020603050405020304" pitchFamily="18" charset="0"/>
                        </a:rPr>
                        <a:t>Thrombin</a:t>
                      </a:r>
                      <a:r>
                        <a:rPr lang="en-GB" altLang="x-none" sz="1600" dirty="0" smtClean="0">
                          <a:solidFill>
                            <a:schemeClr val="bg2"/>
                          </a:solidFill>
                          <a:latin typeface="Calibri" panose="020F0502020204030204" pitchFamily="34" charset="0"/>
                          <a:ea typeface="Times New Roman" panose="02020603050405020304" pitchFamily="18" charset="0"/>
                        </a:rPr>
                        <a:t> </a:t>
                      </a:r>
                      <a:endParaRPr lang="en-GB" altLang="x-none" sz="1600" dirty="0" smtClean="0">
                        <a:latin typeface="Calibri" panose="020F0502020204030204" pitchFamily="34" charset="0"/>
                        <a:ea typeface="Times New Roman" panose="02020603050405020304" pitchFamily="18" charset="0"/>
                      </a:endParaRPr>
                    </a:p>
                    <a:p>
                      <a:pPr lvl="0" algn="ctr" eaLnBrk="1" hangingPunct="1">
                        <a:spcBef>
                          <a:spcPct val="20000"/>
                        </a:spcBef>
                        <a:buNone/>
                      </a:pPr>
                      <a:r>
                        <a:rPr lang="en-GB" altLang="x-none" sz="1400" dirty="0" smtClean="0">
                          <a:latin typeface="Calibri" panose="020F0502020204030204" pitchFamily="34" charset="0"/>
                          <a:ea typeface="Times New Roman" panose="02020603050405020304" pitchFamily="18" charset="0"/>
                        </a:rPr>
                        <a:t>(from European Transfusion Centres)</a:t>
                      </a:r>
                      <a:r>
                        <a:rPr lang="en-GB" altLang="x-none" sz="1600" dirty="0" smtClean="0">
                          <a:latin typeface="Calibri" panose="020F0502020204030204" pitchFamily="34" charset="0"/>
                          <a:ea typeface="Times New Roman" panose="02020603050405020304" pitchFamily="18" charset="0"/>
                        </a:rPr>
                        <a:t>                                     +</a:t>
                      </a:r>
                      <a:r>
                        <a:rPr lang="en-GB" altLang="x-none" sz="1600" dirty="0" smtClean="0">
                          <a:solidFill>
                            <a:schemeClr val="bg2"/>
                          </a:solidFill>
                          <a:latin typeface="Calibri" panose="020F0502020204030204" pitchFamily="34" charset="0"/>
                          <a:ea typeface="Times New Roman" panose="02020603050405020304" pitchFamily="18" charset="0"/>
                        </a:rPr>
                        <a:t>                                                                             </a:t>
                      </a:r>
                      <a:r>
                        <a:rPr lang="en-GB" altLang="x-none" sz="1600" b="1" dirty="0" smtClean="0">
                          <a:solidFill>
                            <a:srgbClr val="FF33CC"/>
                          </a:solidFill>
                          <a:latin typeface="Calibri" panose="020F0502020204030204" pitchFamily="34" charset="0"/>
                          <a:ea typeface="Times New Roman" panose="02020603050405020304" pitchFamily="18" charset="0"/>
                        </a:rPr>
                        <a:t>Fibrinogen</a:t>
                      </a:r>
                      <a:r>
                        <a:rPr lang="en-GB" altLang="x-none" sz="1600" b="1" dirty="0" smtClean="0">
                          <a:solidFill>
                            <a:schemeClr val="bg2"/>
                          </a:solidFill>
                          <a:latin typeface="Calibri" panose="020F0502020204030204" pitchFamily="34" charset="0"/>
                          <a:ea typeface="Times New Roman" panose="02020603050405020304" pitchFamily="18" charset="0"/>
                        </a:rPr>
                        <a:t> </a:t>
                      </a:r>
                      <a:endParaRPr lang="en-GB" altLang="x-none" sz="1600" b="1" dirty="0" smtClean="0">
                        <a:solidFill>
                          <a:schemeClr val="bg2"/>
                        </a:solidFill>
                        <a:latin typeface="Calibri" panose="020F0502020204030204" pitchFamily="34" charset="0"/>
                        <a:ea typeface="Times New Roman" panose="02020603050405020304" pitchFamily="18" charset="0"/>
                      </a:endParaRPr>
                    </a:p>
                    <a:p>
                      <a:pPr lvl="0" algn="ctr" eaLnBrk="1" hangingPunct="1">
                        <a:spcBef>
                          <a:spcPct val="20000"/>
                        </a:spcBef>
                        <a:buNone/>
                      </a:pPr>
                      <a:r>
                        <a:rPr lang="en-GB" altLang="x-none" sz="1600" b="1" dirty="0" err="1" smtClean="0">
                          <a:solidFill>
                            <a:schemeClr val="tx1"/>
                          </a:solidFill>
                          <a:latin typeface="Calibri" panose="020F0502020204030204" pitchFamily="34" charset="0"/>
                          <a:ea typeface="Times New Roman" panose="02020603050405020304" pitchFamily="18" charset="0"/>
                        </a:rPr>
                        <a:t>冻干的人凝血酶</a:t>
                      </a:r>
                      <a:endParaRPr lang="en-GB" altLang="x-none" sz="1600" b="1" dirty="0" smtClean="0">
                        <a:solidFill>
                          <a:schemeClr val="tx1"/>
                        </a:solidFill>
                        <a:latin typeface="Calibri" panose="020F0502020204030204" pitchFamily="34" charset="0"/>
                        <a:ea typeface="Times New Roman" panose="02020603050405020304" pitchFamily="18" charset="0"/>
                      </a:endParaRPr>
                    </a:p>
                    <a:p>
                      <a:pPr lvl="0" algn="ctr" eaLnBrk="1" hangingPunct="1">
                        <a:spcBef>
                          <a:spcPct val="20000"/>
                        </a:spcBef>
                        <a:buNone/>
                      </a:pPr>
                      <a:r>
                        <a:rPr lang="en-GB" altLang="x-none" sz="1600" b="1" dirty="0" smtClean="0">
                          <a:solidFill>
                            <a:schemeClr val="tx1"/>
                          </a:solidFill>
                          <a:latin typeface="Calibri" panose="020F0502020204030204" pitchFamily="34" charset="0"/>
                          <a:ea typeface="Times New Roman" panose="02020603050405020304" pitchFamily="18" charset="0"/>
                        </a:rPr>
                        <a:t>（</a:t>
                      </a:r>
                      <a:r>
                        <a:rPr lang="en-GB" altLang="x-none" sz="1600" b="1" dirty="0" err="1" smtClean="0">
                          <a:solidFill>
                            <a:schemeClr val="tx1"/>
                          </a:solidFill>
                          <a:latin typeface="Calibri" panose="020F0502020204030204" pitchFamily="34" charset="0"/>
                          <a:ea typeface="Times New Roman" panose="02020603050405020304" pitchFamily="18" charset="0"/>
                        </a:rPr>
                        <a:t>来自欧洲输血中心</a:t>
                      </a:r>
                      <a:r>
                        <a:rPr lang="en-GB" altLang="x-none" sz="1600" b="1" dirty="0" smtClean="0">
                          <a:solidFill>
                            <a:schemeClr val="tx1"/>
                          </a:solidFill>
                          <a:latin typeface="Calibri" panose="020F0502020204030204" pitchFamily="34" charset="0"/>
                          <a:ea typeface="Times New Roman" panose="02020603050405020304" pitchFamily="18" charset="0"/>
                        </a:rPr>
                        <a:t>）+</a:t>
                      </a:r>
                      <a:r>
                        <a:rPr lang="en-GB" altLang="x-none" sz="1600" b="1" dirty="0" err="1" smtClean="0">
                          <a:solidFill>
                            <a:srgbClr val="FF33CC"/>
                          </a:solidFill>
                          <a:latin typeface="Calibri" panose="020F0502020204030204" pitchFamily="34" charset="0"/>
                          <a:ea typeface="Times New Roman" panose="02020603050405020304" pitchFamily="18" charset="0"/>
                          <a:sym typeface="+mn-ea"/>
                        </a:rPr>
                        <a:t>纤维蛋白原</a:t>
                      </a:r>
                      <a:endParaRPr lang="en-GB" altLang="x-none" sz="1600" b="1" dirty="0">
                        <a:solidFill>
                          <a:schemeClr val="tx1"/>
                        </a:solidFill>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r>
              <a:tr h="1225550">
                <a:tc>
                  <a:txBody>
                    <a:bodyPr/>
                    <a:p>
                      <a:pPr lvl="0" algn="ctr" eaLnBrk="1" hangingPunct="1">
                        <a:spcBef>
                          <a:spcPct val="20000"/>
                        </a:spcBef>
                        <a:buNone/>
                      </a:pPr>
                      <a:r>
                        <a:rPr lang="en-US" altLang="zh-CN" sz="2800" b="1" dirty="0">
                          <a:solidFill>
                            <a:srgbClr val="FF0000"/>
                          </a:solidFill>
                          <a:latin typeface="Calibri" panose="020F0502020204030204" pitchFamily="34" charset="0"/>
                          <a:ea typeface="Times New Roman" panose="02020603050405020304" pitchFamily="18" charset="0"/>
                        </a:rPr>
                        <a:t>TACHOSIL</a:t>
                      </a:r>
                      <a:endParaRPr lang="zh-CN" altLang="en-US" sz="2800" b="1" dirty="0">
                        <a:solidFill>
                          <a:srgbClr val="FF0000"/>
                        </a:solidFill>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p>
                      <a:pPr lvl="0" algn="ctr" eaLnBrk="1" hangingPunct="1">
                        <a:spcBef>
                          <a:spcPct val="20000"/>
                        </a:spcBef>
                        <a:buNone/>
                      </a:pPr>
                      <a:r>
                        <a:rPr lang="en-US" altLang="zh-CN" sz="1800" dirty="0">
                          <a:latin typeface="Calibri" panose="020F0502020204030204" pitchFamily="34" charset="0"/>
                          <a:ea typeface="Times New Roman" panose="02020603050405020304" pitchFamily="18" charset="0"/>
                        </a:rPr>
                        <a:t>Nycomed GmbH (Austria)</a:t>
                      </a:r>
                      <a:endParaRPr lang="zh-CN" altLang="en-US" sz="1800" dirty="0">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p>
                      <a:pPr lvl="0" algn="ctr" eaLnBrk="1" hangingPunct="1">
                        <a:spcBef>
                          <a:spcPct val="20000"/>
                        </a:spcBef>
                        <a:buNone/>
                      </a:pPr>
                      <a:r>
                        <a:rPr lang="en-GB" altLang="x-none" sz="1600" dirty="0">
                          <a:latin typeface="Calibri" panose="020F0502020204030204" pitchFamily="34" charset="0"/>
                          <a:ea typeface="Times New Roman" panose="02020603050405020304" pitchFamily="18" charset="0"/>
                        </a:rPr>
                        <a:t>Equine collagen </a:t>
                      </a:r>
                      <a:r>
                        <a:rPr lang="en-GB" altLang="x-none" sz="1600" b="1" dirty="0">
                          <a:solidFill>
                            <a:schemeClr val="accent2"/>
                          </a:solidFill>
                          <a:latin typeface="Calibri" panose="020F0502020204030204" pitchFamily="34" charset="0"/>
                          <a:ea typeface="Times New Roman" panose="02020603050405020304" pitchFamily="18" charset="0"/>
                        </a:rPr>
                        <a:t>sponge</a:t>
                      </a:r>
                      <a:r>
                        <a:rPr lang="en-GB" altLang="x-none" sz="1600" dirty="0">
                          <a:latin typeface="Calibri" panose="020F0502020204030204" pitchFamily="34" charset="0"/>
                          <a:ea typeface="Times New Roman" panose="02020603050405020304" pitchFamily="18" charset="0"/>
                        </a:rPr>
                        <a:t> containing</a:t>
                      </a:r>
                      <a:r>
                        <a:rPr lang="en-GB" altLang="x-none" sz="1600" dirty="0">
                          <a:solidFill>
                            <a:schemeClr val="bg2"/>
                          </a:solidFill>
                          <a:latin typeface="Calibri" panose="020F0502020204030204" pitchFamily="34" charset="0"/>
                          <a:ea typeface="Times New Roman" panose="02020603050405020304" pitchFamily="18" charset="0"/>
                        </a:rPr>
                        <a:t> </a:t>
                      </a:r>
                      <a:r>
                        <a:rPr lang="en-GB" altLang="x-none" sz="1600" b="1" dirty="0">
                          <a:solidFill>
                            <a:srgbClr val="FF33CC"/>
                          </a:solidFill>
                          <a:latin typeface="Calibri" panose="020F0502020204030204" pitchFamily="34" charset="0"/>
                          <a:ea typeface="Times New Roman" panose="02020603050405020304" pitchFamily="18" charset="0"/>
                        </a:rPr>
                        <a:t>thrombin</a:t>
                      </a:r>
                      <a:r>
                        <a:rPr lang="en-GB" altLang="x-none" sz="1600" dirty="0">
                          <a:solidFill>
                            <a:schemeClr val="bg2"/>
                          </a:solidFill>
                          <a:latin typeface="Calibri" panose="020F0502020204030204" pitchFamily="34" charset="0"/>
                          <a:ea typeface="Times New Roman" panose="02020603050405020304" pitchFamily="18" charset="0"/>
                        </a:rPr>
                        <a:t> </a:t>
                      </a:r>
                      <a:r>
                        <a:rPr lang="en-GB" altLang="x-none" sz="1600" dirty="0">
                          <a:latin typeface="Calibri" panose="020F0502020204030204" pitchFamily="34" charset="0"/>
                          <a:ea typeface="Times New Roman" panose="02020603050405020304" pitchFamily="18" charset="0"/>
                        </a:rPr>
                        <a:t>and</a:t>
                      </a:r>
                      <a:r>
                        <a:rPr lang="en-GB" altLang="x-none" sz="1600" dirty="0">
                          <a:solidFill>
                            <a:schemeClr val="bg2"/>
                          </a:solidFill>
                          <a:latin typeface="Calibri" panose="020F0502020204030204" pitchFamily="34" charset="0"/>
                          <a:ea typeface="Times New Roman" panose="02020603050405020304" pitchFamily="18" charset="0"/>
                        </a:rPr>
                        <a:t> </a:t>
                      </a:r>
                      <a:r>
                        <a:rPr lang="en-GB" altLang="x-none" sz="1600" b="1" dirty="0">
                          <a:solidFill>
                            <a:srgbClr val="FF33CC"/>
                          </a:solidFill>
                          <a:latin typeface="Calibri" panose="020F0502020204030204" pitchFamily="34" charset="0"/>
                          <a:ea typeface="Times New Roman" panose="02020603050405020304" pitchFamily="18" charset="0"/>
                        </a:rPr>
                        <a:t>human fibrinogen </a:t>
                      </a:r>
                      <a:r>
                        <a:rPr lang="en-GB" altLang="x-none" sz="1600" dirty="0">
                          <a:latin typeface="Calibri" panose="020F0502020204030204" pitchFamily="34" charset="0"/>
                          <a:ea typeface="Times New Roman" panose="02020603050405020304" pitchFamily="18" charset="0"/>
                        </a:rPr>
                        <a:t>(does not contain aprotinin or other bovine-derived components</a:t>
                      </a:r>
                      <a:r>
                        <a:rPr lang="en-GB" altLang="x-none" sz="1600" dirty="0" smtClean="0">
                          <a:latin typeface="Calibri" panose="020F0502020204030204" pitchFamily="34" charset="0"/>
                          <a:ea typeface="Times New Roman" panose="02020603050405020304" pitchFamily="18" charset="0"/>
                        </a:rPr>
                        <a:t>)</a:t>
                      </a:r>
                      <a:endParaRPr lang="en-GB" altLang="x-none" sz="1600" dirty="0" smtClean="0">
                        <a:latin typeface="Calibri" panose="020F0502020204030204" pitchFamily="34" charset="0"/>
                        <a:ea typeface="Times New Roman" panose="02020603050405020304" pitchFamily="18" charset="0"/>
                      </a:endParaRPr>
                    </a:p>
                    <a:p>
                      <a:pPr lvl="0" algn="ctr" eaLnBrk="1" hangingPunct="1">
                        <a:spcBef>
                          <a:spcPct val="20000"/>
                        </a:spcBef>
                        <a:buNone/>
                      </a:pPr>
                      <a:r>
                        <a:rPr lang="en-GB" altLang="x-none" sz="1600" dirty="0" err="1" smtClean="0">
                          <a:latin typeface="Calibri" panose="020F0502020204030204" pitchFamily="34" charset="0"/>
                          <a:ea typeface="Times New Roman" panose="02020603050405020304" pitchFamily="18" charset="0"/>
                        </a:rPr>
                        <a:t>含有</a:t>
                      </a:r>
                      <a:r>
                        <a:rPr lang="en-GB" altLang="x-none" sz="1600" b="1" dirty="0" err="1" smtClean="0">
                          <a:solidFill>
                            <a:srgbClr val="FF33CC"/>
                          </a:solidFill>
                          <a:latin typeface="Calibri" panose="020F0502020204030204" pitchFamily="34" charset="0"/>
                          <a:ea typeface="Times New Roman" panose="02020603050405020304" pitchFamily="18" charset="0"/>
                          <a:sym typeface="+mn-ea"/>
                        </a:rPr>
                        <a:t>凝血酶</a:t>
                      </a:r>
                      <a:r>
                        <a:rPr lang="en-GB" altLang="x-none" sz="1600" dirty="0" err="1" smtClean="0">
                          <a:latin typeface="Calibri" panose="020F0502020204030204" pitchFamily="34" charset="0"/>
                          <a:ea typeface="Times New Roman" panose="02020603050405020304" pitchFamily="18" charset="0"/>
                        </a:rPr>
                        <a:t>和</a:t>
                      </a:r>
                      <a:r>
                        <a:rPr lang="en-GB" altLang="x-none" sz="1600" b="1" dirty="0" err="1" smtClean="0">
                          <a:solidFill>
                            <a:srgbClr val="FF33CC"/>
                          </a:solidFill>
                          <a:latin typeface="Calibri" panose="020F0502020204030204" pitchFamily="34" charset="0"/>
                          <a:ea typeface="Times New Roman" panose="02020603050405020304" pitchFamily="18" charset="0"/>
                        </a:rPr>
                        <a:t>人纤维蛋白原</a:t>
                      </a:r>
                      <a:r>
                        <a:rPr lang="en-GB" altLang="x-none" sz="1600" dirty="0" err="1" smtClean="0">
                          <a:latin typeface="Calibri" panose="020F0502020204030204" pitchFamily="34" charset="0"/>
                          <a:ea typeface="Times New Roman" panose="02020603050405020304" pitchFamily="18" charset="0"/>
                        </a:rPr>
                        <a:t>的马胶原海绵（不含抑肽酶或其他牛源成分</a:t>
                      </a:r>
                      <a:r>
                        <a:rPr lang="en-GB" altLang="x-none" sz="1600" dirty="0" smtClean="0">
                          <a:latin typeface="Calibri" panose="020F0502020204030204" pitchFamily="34" charset="0"/>
                          <a:ea typeface="Times New Roman" panose="02020603050405020304" pitchFamily="18" charset="0"/>
                        </a:rPr>
                        <a:t>）</a:t>
                      </a:r>
                      <a:endParaRPr lang="en-GB" altLang="x-none" sz="1600" dirty="0" smtClean="0">
                        <a:latin typeface="Calibri" panose="020F0502020204030204" pitchFamily="34" charset="0"/>
                        <a:ea typeface="Times New Roman" panose="02020603050405020304" pitchFamily="18" charset="0"/>
                      </a:endParaRPr>
                    </a:p>
                    <a:p>
                      <a:pPr lvl="0" algn="ctr" eaLnBrk="1" hangingPunct="1">
                        <a:spcBef>
                          <a:spcPct val="20000"/>
                        </a:spcBef>
                        <a:buNone/>
                      </a:pPr>
                      <a:endParaRPr lang="en-GB" altLang="x-none" sz="1600" dirty="0">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r>
              <a:tr h="579437">
                <a:tc>
                  <a:txBody>
                    <a:bodyPr/>
                    <a:p>
                      <a:pPr lvl="0" algn="ctr" eaLnBrk="1" hangingPunct="1">
                        <a:spcBef>
                          <a:spcPct val="20000"/>
                        </a:spcBef>
                        <a:buNone/>
                      </a:pPr>
                      <a:r>
                        <a:rPr lang="en-US" altLang="zh-CN" sz="2800" b="1" dirty="0">
                          <a:solidFill>
                            <a:srgbClr val="000099"/>
                          </a:solidFill>
                          <a:latin typeface="Calibri" panose="020F0502020204030204" pitchFamily="34" charset="0"/>
                          <a:ea typeface="Times New Roman" panose="02020603050405020304" pitchFamily="18" charset="0"/>
                        </a:rPr>
                        <a:t>COSEAL </a:t>
                      </a:r>
                      <a:endParaRPr lang="zh-CN" altLang="en-US" sz="2800" b="1" dirty="0">
                        <a:solidFill>
                          <a:srgbClr val="000099"/>
                        </a:solidFill>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p>
                      <a:pPr lvl="0" algn="ctr" eaLnBrk="1" hangingPunct="1">
                        <a:spcBef>
                          <a:spcPct val="20000"/>
                        </a:spcBef>
                        <a:buNone/>
                      </a:pPr>
                      <a:r>
                        <a:rPr lang="en-US" altLang="zh-CN" sz="2000" dirty="0">
                          <a:latin typeface="Calibri" panose="020F0502020204030204" pitchFamily="34" charset="0"/>
                          <a:ea typeface="Times New Roman" panose="02020603050405020304" pitchFamily="18" charset="0"/>
                        </a:rPr>
                        <a:t>Baxter</a:t>
                      </a:r>
                      <a:endParaRPr lang="zh-CN" altLang="en-US" sz="2000" dirty="0">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p>
                      <a:pPr lvl="0" algn="ctr" eaLnBrk="1" hangingPunct="1">
                        <a:spcBef>
                          <a:spcPct val="20000"/>
                        </a:spcBef>
                        <a:buNone/>
                      </a:pPr>
                      <a:r>
                        <a:rPr lang="en-GB" altLang="x-none" sz="1600" dirty="0" smtClean="0">
                          <a:latin typeface="Calibri" panose="020F0502020204030204" pitchFamily="34" charset="0"/>
                          <a:ea typeface="Times New Roman" panose="02020603050405020304" pitchFamily="18" charset="0"/>
                        </a:rPr>
                        <a:t>Two polymers of </a:t>
                      </a:r>
                      <a:r>
                        <a:rPr lang="en-GB" altLang="x-none" sz="1600" b="1" dirty="0" smtClean="0">
                          <a:solidFill>
                            <a:srgbClr val="FF9900"/>
                          </a:solidFill>
                          <a:latin typeface="Calibri" panose="020F0502020204030204" pitchFamily="34" charset="0"/>
                          <a:ea typeface="Times New Roman" panose="02020603050405020304" pitchFamily="18" charset="0"/>
                        </a:rPr>
                        <a:t>polyethylene glycol</a:t>
                      </a:r>
                      <a:endParaRPr lang="en-GB" altLang="x-none" sz="1600" b="1" dirty="0" smtClean="0">
                        <a:solidFill>
                          <a:srgbClr val="FF9900"/>
                        </a:solidFill>
                        <a:latin typeface="Calibri" panose="020F0502020204030204" pitchFamily="34" charset="0"/>
                        <a:ea typeface="Times New Roman" panose="02020603050405020304" pitchFamily="18" charset="0"/>
                      </a:endParaRPr>
                    </a:p>
                    <a:p>
                      <a:pPr lvl="0" algn="ctr" eaLnBrk="1" hangingPunct="1">
                        <a:spcBef>
                          <a:spcPct val="20000"/>
                        </a:spcBef>
                        <a:buNone/>
                      </a:pPr>
                      <a:r>
                        <a:rPr lang="en-GB" altLang="x-none" sz="1600" b="1" dirty="0" err="1" smtClean="0">
                          <a:solidFill>
                            <a:srgbClr val="FF9900"/>
                          </a:solidFill>
                          <a:latin typeface="Calibri" panose="020F0502020204030204" pitchFamily="34" charset="0"/>
                          <a:ea typeface="Times New Roman" panose="02020603050405020304" pitchFamily="18" charset="0"/>
                        </a:rPr>
                        <a:t>聚乙二醇的</a:t>
                      </a:r>
                      <a:r>
                        <a:rPr lang="en-GB" altLang="x-none" sz="1600" dirty="0" err="1" smtClean="0">
                          <a:latin typeface="Calibri" panose="020F0502020204030204" pitchFamily="34" charset="0"/>
                          <a:ea typeface="Times New Roman" panose="02020603050405020304" pitchFamily="18" charset="0"/>
                        </a:rPr>
                        <a:t>两种聚合物</a:t>
                      </a:r>
                      <a:endParaRPr lang="en-GB" altLang="x-none" sz="1600" dirty="0" smtClean="0">
                        <a:latin typeface="Calibri" panose="020F0502020204030204" pitchFamily="34" charset="0"/>
                        <a:ea typeface="Times New Roman" panose="02020603050405020304" pitchFamily="18" charset="0"/>
                      </a:endParaRPr>
                    </a:p>
                  </a:txBody>
                  <a:tcPr marT="45688" marB="45688" anchor="ctr">
                    <a:lnL w="127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5713" name="Group 6"/>
          <p:cNvGrpSpPr/>
          <p:nvPr/>
        </p:nvGrpSpPr>
        <p:grpSpPr>
          <a:xfrm>
            <a:off x="76200" y="152400"/>
            <a:ext cx="1341438" cy="701675"/>
            <a:chOff x="4889" y="3734"/>
            <a:chExt cx="845" cy="442"/>
          </a:xfrm>
        </p:grpSpPr>
        <p:sp>
          <p:nvSpPr>
            <p:cNvPr id="115714"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115715"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graphicFrame>
        <p:nvGraphicFramePr>
          <p:cNvPr id="87043" name="表格 87042"/>
          <p:cNvGraphicFramePr/>
          <p:nvPr/>
        </p:nvGraphicFramePr>
        <p:xfrm>
          <a:off x="425450" y="2554288"/>
          <a:ext cx="8277225" cy="2743853"/>
        </p:xfrm>
        <a:graphic>
          <a:graphicData uri="http://schemas.openxmlformats.org/drawingml/2006/table">
            <a:tbl>
              <a:tblPr/>
              <a:tblGrid>
                <a:gridCol w="2759075"/>
                <a:gridCol w="2406650"/>
                <a:gridCol w="3111500"/>
              </a:tblGrid>
              <a:tr h="371475">
                <a:tc>
                  <a:txBody>
                    <a:bodyPr/>
                    <a:lstStyle/>
                    <a:p>
                      <a:pPr lvl="0" eaLnBrk="1" hangingPunct="1">
                        <a:buNone/>
                      </a:pPr>
                      <a:r>
                        <a:rPr lang="zh-CN" altLang="en-US" sz="1400" b="1" dirty="0">
                          <a:solidFill>
                            <a:srgbClr val="FFFFFF"/>
                          </a:solidFill>
                          <a:latin typeface="Calibri" panose="020F0502020204030204" pitchFamily="34" charset="0"/>
                          <a:ea typeface="Times New Roman" panose="02020603050405020304" pitchFamily="18" charset="0"/>
                        </a:rPr>
                        <a:t>操作</a:t>
                      </a:r>
                      <a:endParaRPr lang="zh-CN" altLang="en-US" sz="1400" b="1" dirty="0">
                        <a:solidFill>
                          <a:srgbClr val="FFFFFF"/>
                        </a:solidFill>
                        <a:latin typeface="Calibri" panose="020F0502020204030204" pitchFamily="34" charset="0"/>
                        <a:ea typeface="Times New Roman" panose="02020603050405020304" pitchFamily="18" charset="0"/>
                      </a:endParaRPr>
                    </a:p>
                  </a:txBody>
                  <a:tcPr marL="91441" marR="91441" marT="45729" marB="4572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p>
                      <a:pPr lvl="0" eaLnBrk="1" hangingPunct="1">
                        <a:buNone/>
                      </a:pPr>
                      <a:r>
                        <a:rPr lang="en-US" altLang="zh-CN" sz="1400" b="1" dirty="0">
                          <a:solidFill>
                            <a:srgbClr val="FFFFFF"/>
                          </a:solidFill>
                          <a:latin typeface="Calibri" panose="020F0502020204030204" pitchFamily="34" charset="0"/>
                          <a:ea typeface="Times New Roman" panose="02020603050405020304" pitchFamily="18" charset="0"/>
                        </a:rPr>
                        <a:t>使用原则</a:t>
                      </a:r>
                      <a:endParaRPr lang="en-US" altLang="zh-CN" sz="1400" b="1" dirty="0">
                        <a:solidFill>
                          <a:srgbClr val="FFFFFF"/>
                        </a:solidFill>
                        <a:latin typeface="Calibri" panose="020F0502020204030204" pitchFamily="34" charset="0"/>
                        <a:ea typeface="Times New Roman" panose="02020603050405020304" pitchFamily="18" charset="0"/>
                      </a:endParaRPr>
                    </a:p>
                  </a:txBody>
                  <a:tcPr marL="91441" marR="91441" marT="45729" marB="4572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p>
                      <a:pPr lvl="0" eaLnBrk="1" hangingPunct="1">
                        <a:buNone/>
                      </a:pPr>
                      <a:r>
                        <a:rPr lang="en-US" altLang="zh-CN" sz="1400" b="1" dirty="0">
                          <a:solidFill>
                            <a:srgbClr val="FFFFFF"/>
                          </a:solidFill>
                          <a:latin typeface="Calibri" panose="020F0502020204030204" pitchFamily="34" charset="0"/>
                          <a:ea typeface="Times New Roman" panose="02020603050405020304" pitchFamily="18" charset="0"/>
                        </a:rPr>
                        <a:t>APPLICATOR DEVICE</a:t>
                      </a:r>
                      <a:endParaRPr lang="zh-CN" altLang="en-US" sz="1400" b="1" dirty="0">
                        <a:solidFill>
                          <a:srgbClr val="FFFFFF"/>
                        </a:solidFill>
                        <a:latin typeface="Calibri" panose="020F0502020204030204" pitchFamily="34" charset="0"/>
                        <a:ea typeface="Times New Roman" panose="02020603050405020304" pitchFamily="18" charset="0"/>
                      </a:endParaRPr>
                    </a:p>
                  </a:txBody>
                  <a:tcPr marL="91441" marR="91441" marT="45729" marB="4572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517525">
                <a:tc>
                  <a:txBody>
                    <a:bodyPr/>
                    <a:lstStyle/>
                    <a:p>
                      <a:pPr lvl="0" eaLnBrk="1" hangingPunct="1">
                        <a:buNone/>
                      </a:pPr>
                      <a:r>
                        <a:rPr lang="en-US" altLang="zh-CN" sz="1400" b="1" dirty="0">
                          <a:solidFill>
                            <a:srgbClr val="000000"/>
                          </a:solidFill>
                          <a:latin typeface="Calibri" panose="020F0502020204030204" pitchFamily="34" charset="0"/>
                          <a:ea typeface="Times New Roman" panose="02020603050405020304" pitchFamily="18" charset="0"/>
                        </a:rPr>
                        <a:t>开放性疝和腹腔镜手术</a:t>
                      </a:r>
                      <a:endParaRPr lang="en-US" altLang="zh-CN" sz="1400" b="1" dirty="0">
                        <a:solidFill>
                          <a:srgbClr val="000000"/>
                        </a:solidFill>
                        <a:latin typeface="Calibri" panose="020F0502020204030204" pitchFamily="34" charset="0"/>
                        <a:ea typeface="Times New Roman" panose="02020603050405020304" pitchFamily="18" charset="0"/>
                      </a:endParaRPr>
                    </a:p>
                  </a:txBody>
                  <a:tcPr marL="91441" marR="91441" marT="45729" marB="4572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3DEFF"/>
                    </a:solidFill>
                  </a:tcPr>
                </a:tc>
                <a:tc>
                  <a:txBody>
                    <a:bodyPr/>
                    <a:lstStyle/>
                    <a:p>
                      <a:pPr lvl="0" eaLnBrk="1" hangingPunct="1">
                        <a:buNone/>
                      </a:pPr>
                      <a:r>
                        <a:rPr lang="en-US" altLang="zh-CN" sz="1400" dirty="0">
                          <a:solidFill>
                            <a:srgbClr val="000000"/>
                          </a:solidFill>
                          <a:latin typeface="Calibri" panose="020F0502020204030204" pitchFamily="34" charset="0"/>
                          <a:ea typeface="Times New Roman" panose="02020603050405020304" pitchFamily="18" charset="0"/>
                        </a:rPr>
                        <a:t>用于固定网格的粘合剂</a:t>
                      </a:r>
                      <a:endParaRPr lang="en-US" altLang="zh-CN" sz="1400" dirty="0">
                        <a:solidFill>
                          <a:srgbClr val="000000"/>
                        </a:solidFill>
                        <a:latin typeface="Calibri" panose="020F0502020204030204" pitchFamily="34" charset="0"/>
                        <a:ea typeface="Times New Roman" panose="02020603050405020304" pitchFamily="18" charset="0"/>
                      </a:endParaRPr>
                    </a:p>
                  </a:txBody>
                  <a:tcPr marL="91441" marR="91441" marT="45729" marB="4572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3DEFF"/>
                    </a:solidFill>
                  </a:tcPr>
                </a:tc>
                <a:tc>
                  <a:txBody>
                    <a:bodyPr/>
                    <a:lstStyle/>
                    <a:p>
                      <a:pPr lvl="0" eaLnBrk="1" hangingPunct="1">
                        <a:buNone/>
                      </a:pPr>
                      <a:r>
                        <a:rPr lang="zh-CN" altLang="en-US" sz="1400" dirty="0">
                          <a:solidFill>
                            <a:srgbClr val="000000"/>
                          </a:solidFill>
                          <a:latin typeface="Calibri" panose="020F0502020204030204" pitchFamily="34" charset="0"/>
                          <a:ea typeface="Times New Roman" panose="02020603050405020304" pitchFamily="18" charset="0"/>
                        </a:rPr>
                        <a:t>注射器，腹腔镜导管</a:t>
                      </a:r>
                      <a:endParaRPr lang="zh-CN" altLang="en-US" sz="1400" dirty="0">
                        <a:solidFill>
                          <a:srgbClr val="000000"/>
                        </a:solidFill>
                        <a:latin typeface="Calibri" panose="020F0502020204030204" pitchFamily="34" charset="0"/>
                        <a:ea typeface="Times New Roman" panose="02020603050405020304" pitchFamily="18" charset="0"/>
                      </a:endParaRPr>
                    </a:p>
                  </a:txBody>
                  <a:tcPr marL="91441" marR="91441" marT="45729" marB="4572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3DEFF"/>
                    </a:solidFill>
                  </a:tcPr>
                </a:tc>
              </a:tr>
              <a:tr h="371475">
                <a:tc>
                  <a:txBody>
                    <a:bodyPr/>
                    <a:lstStyle/>
                    <a:p>
                      <a:pPr lvl="0" eaLnBrk="1" hangingPunct="1">
                        <a:buNone/>
                      </a:pPr>
                      <a:r>
                        <a:rPr lang="zh-CN" altLang="en-US" sz="1400" b="1" dirty="0">
                          <a:solidFill>
                            <a:srgbClr val="000000"/>
                          </a:solidFill>
                          <a:latin typeface="Calibri" panose="020F0502020204030204" pitchFamily="34" charset="0"/>
                          <a:ea typeface="Times New Roman" panose="02020603050405020304" pitchFamily="18" charset="0"/>
                        </a:rPr>
                        <a:t>文恶化</a:t>
                      </a:r>
                      <a:endParaRPr lang="zh-CN" altLang="en-US" sz="1400" b="1" dirty="0">
                        <a:solidFill>
                          <a:srgbClr val="000000"/>
                        </a:solidFill>
                        <a:latin typeface="Calibri" panose="020F0502020204030204" pitchFamily="34" charset="0"/>
                        <a:ea typeface="Times New Roman" panose="02020603050405020304" pitchFamily="18" charset="0"/>
                      </a:endParaRPr>
                    </a:p>
                  </a:txBody>
                  <a:tcPr marL="91441" marR="91441" marT="45729" marB="4572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F"/>
                    </a:solidFill>
                  </a:tcPr>
                </a:tc>
                <a:tc>
                  <a:txBody>
                    <a:bodyPr/>
                    <a:lstStyle/>
                    <a:p>
                      <a:pPr lvl="0" eaLnBrk="1" hangingPunct="1">
                        <a:buNone/>
                      </a:pPr>
                      <a:r>
                        <a:rPr lang="en-US" altLang="zh-CN" sz="1400" dirty="0">
                          <a:solidFill>
                            <a:srgbClr val="000000"/>
                          </a:solidFill>
                          <a:latin typeface="Calibri" panose="020F0502020204030204" pitchFamily="34" charset="0"/>
                          <a:ea typeface="Times New Roman" panose="02020603050405020304" pitchFamily="18" charset="0"/>
                        </a:rPr>
                        <a:t>密封剂，抑菌</a:t>
                      </a:r>
                      <a:endParaRPr lang="en-US" altLang="zh-CN" sz="1400" dirty="0">
                        <a:solidFill>
                          <a:srgbClr val="000000"/>
                        </a:solidFill>
                        <a:latin typeface="Calibri" panose="020F0502020204030204" pitchFamily="34" charset="0"/>
                        <a:ea typeface="Times New Roman" panose="02020603050405020304" pitchFamily="18" charset="0"/>
                      </a:endParaRPr>
                    </a:p>
                  </a:txBody>
                  <a:tcPr marL="91441" marR="91441" marT="45729" marB="4572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F"/>
                    </a:solidFill>
                  </a:tcPr>
                </a:tc>
                <a:tc>
                  <a:txBody>
                    <a:bodyPr/>
                    <a:lstStyle/>
                    <a:p>
                      <a:pPr lvl="0" eaLnBrk="1" hangingPunct="1">
                        <a:buNone/>
                      </a:pPr>
                      <a:r>
                        <a:rPr lang="zh-CN" altLang="en-US" sz="1400" dirty="0">
                          <a:latin typeface="Calibri" panose="020F0502020204030204" pitchFamily="34" charset="0"/>
                          <a:ea typeface="Times New Roman" panose="02020603050405020304" pitchFamily="18" charset="0"/>
                        </a:rPr>
                        <a:t>头部，微喷</a:t>
                      </a:r>
                      <a:endParaRPr lang="zh-CN" altLang="en-US" sz="1400" dirty="0">
                        <a:latin typeface="Calibri" panose="020F0502020204030204" pitchFamily="34" charset="0"/>
                        <a:ea typeface="Times New Roman" panose="02020603050405020304" pitchFamily="18" charset="0"/>
                      </a:endParaRPr>
                    </a:p>
                  </a:txBody>
                  <a:tcPr marL="91441" marR="91441" marT="45729" marB="4572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F"/>
                    </a:solidFill>
                  </a:tcPr>
                </a:tc>
              </a:tr>
              <a:tr h="369888">
                <a:tc>
                  <a:txBody>
                    <a:bodyPr/>
                    <a:lstStyle/>
                    <a:p>
                      <a:pPr lvl="0" eaLnBrk="1" hangingPunct="1">
                        <a:buNone/>
                      </a:pPr>
                      <a:r>
                        <a:rPr lang="en-US" altLang="zh-CN" sz="1400" b="1" dirty="0">
                          <a:solidFill>
                            <a:srgbClr val="000000"/>
                          </a:solidFill>
                          <a:latin typeface="Calibri" panose="020F0502020204030204" pitchFamily="34" charset="0"/>
                          <a:ea typeface="Times New Roman" panose="02020603050405020304" pitchFamily="18" charset="0"/>
                        </a:rPr>
                        <a:t>实质切除</a:t>
                      </a:r>
                      <a:endParaRPr lang="en-US" altLang="zh-CN" sz="1400" b="1" dirty="0">
                        <a:solidFill>
                          <a:srgbClr val="000000"/>
                        </a:solidFill>
                        <a:latin typeface="Calibri" panose="020F0502020204030204" pitchFamily="34" charset="0"/>
                        <a:ea typeface="Times New Roman" panose="02020603050405020304" pitchFamily="18" charset="0"/>
                      </a:endParaRPr>
                    </a:p>
                  </a:txBody>
                  <a:tcPr marL="91441" marR="91441" marT="45729" marB="4572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3DEFF"/>
                    </a:solidFill>
                  </a:tcPr>
                </a:tc>
                <a:tc>
                  <a:txBody>
                    <a:bodyPr/>
                    <a:lstStyle/>
                    <a:p>
                      <a:pPr lvl="0" eaLnBrk="1" hangingPunct="1">
                        <a:buNone/>
                      </a:pPr>
                      <a:r>
                        <a:rPr lang="en-US" altLang="zh-CN" sz="1400" dirty="0">
                          <a:solidFill>
                            <a:srgbClr val="000000"/>
                          </a:solidFill>
                          <a:latin typeface="Calibri" panose="020F0502020204030204" pitchFamily="34" charset="0"/>
                          <a:ea typeface="Times New Roman" panose="02020603050405020304" pitchFamily="18" charset="0"/>
                        </a:rPr>
                        <a:t>止血</a:t>
                      </a:r>
                      <a:endParaRPr lang="en-US" altLang="zh-CN" sz="1400" dirty="0">
                        <a:solidFill>
                          <a:srgbClr val="000000"/>
                        </a:solidFill>
                        <a:latin typeface="Calibri" panose="020F0502020204030204" pitchFamily="34" charset="0"/>
                        <a:ea typeface="Times New Roman" panose="02020603050405020304" pitchFamily="18" charset="0"/>
                      </a:endParaRPr>
                    </a:p>
                  </a:txBody>
                  <a:tcPr marL="91441" marR="91441" marT="45729" marB="4572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3DEFF"/>
                    </a:solidFill>
                  </a:tcPr>
                </a:tc>
                <a:tc>
                  <a:txBody>
                    <a:bodyPr/>
                    <a:lstStyle/>
                    <a:p>
                      <a:pPr lvl="0" eaLnBrk="1" hangingPunct="1">
                        <a:buNone/>
                      </a:pPr>
                      <a:r>
                        <a:rPr lang="en-US" altLang="zh-CN" sz="1400" dirty="0">
                          <a:solidFill>
                            <a:srgbClr val="000000"/>
                          </a:solidFill>
                          <a:latin typeface="Calibri" panose="020F0502020204030204" pitchFamily="34" charset="0"/>
                          <a:ea typeface="Times New Roman" panose="02020603050405020304" pitchFamily="18" charset="0"/>
                        </a:rPr>
                        <a:t>大型和小型喷雾</a:t>
                      </a:r>
                      <a:endParaRPr lang="en-US" altLang="zh-CN" sz="1400" dirty="0">
                        <a:solidFill>
                          <a:srgbClr val="000000"/>
                        </a:solidFill>
                        <a:latin typeface="Calibri" panose="020F0502020204030204" pitchFamily="34" charset="0"/>
                        <a:ea typeface="Times New Roman" panose="02020603050405020304" pitchFamily="18" charset="0"/>
                      </a:endParaRPr>
                    </a:p>
                  </a:txBody>
                  <a:tcPr marL="91441" marR="91441" marT="45729" marB="4572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3DEFF"/>
                    </a:solidFill>
                  </a:tcPr>
                </a:tc>
              </a:tr>
              <a:tr h="371475">
                <a:tc>
                  <a:txBody>
                    <a:bodyPr/>
                    <a:lstStyle/>
                    <a:p>
                      <a:pPr lvl="0" eaLnBrk="1" hangingPunct="1">
                        <a:buNone/>
                      </a:pPr>
                      <a:r>
                        <a:rPr lang="en-US" altLang="zh-CN" sz="1400" b="1" dirty="0">
                          <a:solidFill>
                            <a:srgbClr val="000000"/>
                          </a:solidFill>
                          <a:latin typeface="Calibri" panose="020F0502020204030204" pitchFamily="34" charset="0"/>
                          <a:ea typeface="Times New Roman" panose="02020603050405020304" pitchFamily="18" charset="0"/>
                        </a:rPr>
                        <a:t>肝切除</a:t>
                      </a:r>
                      <a:endParaRPr lang="en-US" altLang="zh-CN" sz="1400" b="1" dirty="0">
                        <a:solidFill>
                          <a:srgbClr val="000000"/>
                        </a:solidFill>
                        <a:latin typeface="Calibri" panose="020F0502020204030204" pitchFamily="34" charset="0"/>
                        <a:ea typeface="Times New Roman" panose="02020603050405020304" pitchFamily="18" charset="0"/>
                      </a:endParaRPr>
                    </a:p>
                  </a:txBody>
                  <a:tcPr marL="91441" marR="91441" marT="45729" marB="4572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F"/>
                    </a:solidFill>
                  </a:tcPr>
                </a:tc>
                <a:tc>
                  <a:txBody>
                    <a:bodyPr/>
                    <a:lstStyle/>
                    <a:p>
                      <a:pPr lvl="0" eaLnBrk="1" hangingPunct="1">
                        <a:buNone/>
                      </a:pPr>
                      <a:r>
                        <a:rPr lang="en-US" altLang="zh-CN" sz="1400" dirty="0">
                          <a:solidFill>
                            <a:srgbClr val="000000"/>
                          </a:solidFill>
                          <a:latin typeface="Calibri" panose="020F0502020204030204" pitchFamily="34" charset="0"/>
                          <a:ea typeface="Times New Roman" panose="02020603050405020304" pitchFamily="18" charset="0"/>
                        </a:rPr>
                        <a:t>双层</a:t>
                      </a:r>
                      <a:endParaRPr lang="en-US" altLang="zh-CN" sz="1400" dirty="0">
                        <a:solidFill>
                          <a:srgbClr val="000000"/>
                        </a:solidFill>
                        <a:latin typeface="Calibri" panose="020F0502020204030204" pitchFamily="34" charset="0"/>
                        <a:ea typeface="Times New Roman" panose="02020603050405020304" pitchFamily="18" charset="0"/>
                      </a:endParaRPr>
                    </a:p>
                  </a:txBody>
                  <a:tcPr marL="91441" marR="91441" marT="45729" marB="4572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F"/>
                    </a:solidFill>
                  </a:tcPr>
                </a:tc>
                <a:tc>
                  <a:txBody>
                    <a:bodyPr/>
                    <a:lstStyle/>
                    <a:p>
                      <a:pPr lvl="0" eaLnBrk="1" hangingPunct="1">
                        <a:buNone/>
                      </a:pPr>
                      <a:r>
                        <a:rPr lang="en-US" altLang="zh-CN" sz="1400" dirty="0">
                          <a:solidFill>
                            <a:srgbClr val="000000"/>
                          </a:solidFill>
                          <a:latin typeface="Calibri" panose="020F0502020204030204" pitchFamily="34" charset="0"/>
                          <a:ea typeface="Times New Roman" panose="02020603050405020304" pitchFamily="18" charset="0"/>
                        </a:rPr>
                        <a:t>小型喷雾</a:t>
                      </a:r>
                      <a:endParaRPr lang="en-US" altLang="zh-CN" sz="1400" dirty="0">
                        <a:solidFill>
                          <a:srgbClr val="000000"/>
                        </a:solidFill>
                        <a:latin typeface="Calibri" panose="020F0502020204030204" pitchFamily="34" charset="0"/>
                        <a:ea typeface="Times New Roman" panose="02020603050405020304" pitchFamily="18" charset="0"/>
                      </a:endParaRPr>
                    </a:p>
                  </a:txBody>
                  <a:tcPr marL="91441" marR="91441" marT="45729" marB="4572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F"/>
                    </a:solidFill>
                  </a:tcPr>
                </a:tc>
              </a:tr>
              <a:tr h="371475">
                <a:tc>
                  <a:txBody>
                    <a:bodyPr/>
                    <a:lstStyle/>
                    <a:p>
                      <a:pPr lvl="0" eaLnBrk="1" hangingPunct="1">
                        <a:buNone/>
                      </a:pPr>
                      <a:r>
                        <a:rPr lang="en-US" altLang="zh-CN" sz="1400" b="1" dirty="0">
                          <a:solidFill>
                            <a:srgbClr val="000000"/>
                          </a:solidFill>
                          <a:latin typeface="Calibri" panose="020F0502020204030204" pitchFamily="34" charset="0"/>
                          <a:ea typeface="Times New Roman" panose="02020603050405020304" pitchFamily="18" charset="0"/>
                        </a:rPr>
                        <a:t>胰切除术</a:t>
                      </a:r>
                      <a:endParaRPr lang="en-US" altLang="zh-CN" sz="1400" b="1" dirty="0">
                        <a:solidFill>
                          <a:srgbClr val="000000"/>
                        </a:solidFill>
                        <a:latin typeface="Calibri" panose="020F0502020204030204" pitchFamily="34" charset="0"/>
                        <a:ea typeface="Times New Roman" panose="02020603050405020304" pitchFamily="18" charset="0"/>
                      </a:endParaRPr>
                    </a:p>
                  </a:txBody>
                  <a:tcPr marL="91441" marR="91441" marT="45729" marB="4572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3DEFF"/>
                    </a:solidFill>
                  </a:tcPr>
                </a:tc>
                <a:tc>
                  <a:txBody>
                    <a:bodyPr/>
                    <a:lstStyle/>
                    <a:p>
                      <a:pPr lvl="0" eaLnBrk="1" hangingPunct="1">
                        <a:buNone/>
                      </a:pPr>
                      <a:r>
                        <a:rPr lang="en-US" altLang="zh-CN" sz="1400" dirty="0">
                          <a:solidFill>
                            <a:srgbClr val="000000"/>
                          </a:solidFill>
                          <a:latin typeface="Calibri" panose="020F0502020204030204" pitchFamily="34" charset="0"/>
                          <a:ea typeface="Times New Roman" panose="02020603050405020304" pitchFamily="18" charset="0"/>
                          <a:sym typeface="+mn-ea"/>
                        </a:rPr>
                        <a:t>密封剂</a:t>
                      </a:r>
                      <a:endParaRPr lang="zh-CN" altLang="en-US" sz="1400" dirty="0">
                        <a:solidFill>
                          <a:srgbClr val="000000"/>
                        </a:solidFill>
                        <a:latin typeface="Calibri" panose="020F0502020204030204" pitchFamily="34" charset="0"/>
                        <a:ea typeface="Times New Roman" panose="02020603050405020304" pitchFamily="18" charset="0"/>
                      </a:endParaRPr>
                    </a:p>
                  </a:txBody>
                  <a:tcPr marL="91441" marR="91441" marT="45729" marB="4572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3DEFF"/>
                    </a:solidFill>
                  </a:tcPr>
                </a:tc>
                <a:tc>
                  <a:txBody>
                    <a:bodyPr/>
                    <a:lstStyle/>
                    <a:p>
                      <a:pPr lvl="0" eaLnBrk="1" hangingPunct="1">
                        <a:buNone/>
                      </a:pPr>
                      <a:r>
                        <a:rPr lang="en-US" altLang="zh-CN" sz="1400" dirty="0">
                          <a:solidFill>
                            <a:srgbClr val="000000"/>
                          </a:solidFill>
                          <a:latin typeface="Calibri" panose="020F0502020204030204" pitchFamily="34" charset="0"/>
                          <a:ea typeface="Times New Roman" panose="02020603050405020304" pitchFamily="18" charset="0"/>
                        </a:rPr>
                        <a:t>小型喷雾</a:t>
                      </a:r>
                      <a:r>
                        <a:rPr lang="zh-CN" altLang="en-US" sz="1400" dirty="0">
                          <a:solidFill>
                            <a:srgbClr val="000000"/>
                          </a:solidFill>
                          <a:latin typeface="Calibri" panose="020F0502020204030204" pitchFamily="34" charset="0"/>
                          <a:ea typeface="宋体" panose="02010600030101010101" pitchFamily="2" charset="-122"/>
                        </a:rPr>
                        <a:t>，头部</a:t>
                      </a:r>
                      <a:endParaRPr lang="zh-CN" altLang="en-US" sz="1400" dirty="0">
                        <a:solidFill>
                          <a:srgbClr val="000000"/>
                        </a:solidFill>
                        <a:latin typeface="Calibri" panose="020F0502020204030204" pitchFamily="34" charset="0"/>
                        <a:ea typeface="宋体" panose="02010600030101010101" pitchFamily="2" charset="-122"/>
                      </a:endParaRPr>
                    </a:p>
                  </a:txBody>
                  <a:tcPr marL="91441" marR="91441" marT="45729" marB="4572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3DEFF"/>
                    </a:solidFill>
                  </a:tcPr>
                </a:tc>
              </a:tr>
              <a:tr h="369887">
                <a:tc>
                  <a:txBody>
                    <a:bodyPr/>
                    <a:lstStyle/>
                    <a:p>
                      <a:pPr lvl="0" eaLnBrk="1" hangingPunct="1">
                        <a:buNone/>
                      </a:pPr>
                      <a:r>
                        <a:rPr lang="en-US" altLang="zh-CN" sz="1400" b="1" dirty="0">
                          <a:solidFill>
                            <a:srgbClr val="000000"/>
                          </a:solidFill>
                          <a:latin typeface="Calibri" panose="020F0502020204030204" pitchFamily="34" charset="0"/>
                          <a:ea typeface="Times New Roman" panose="02020603050405020304" pitchFamily="18" charset="0"/>
                        </a:rPr>
                        <a:t>胰瘘</a:t>
                      </a:r>
                      <a:endParaRPr lang="en-US" altLang="zh-CN" sz="1400" b="1" dirty="0">
                        <a:solidFill>
                          <a:srgbClr val="000000"/>
                        </a:solidFill>
                        <a:latin typeface="Calibri" panose="020F0502020204030204" pitchFamily="34" charset="0"/>
                        <a:ea typeface="Times New Roman" panose="02020603050405020304" pitchFamily="18" charset="0"/>
                      </a:endParaRPr>
                    </a:p>
                  </a:txBody>
                  <a:tcPr marL="91441" marR="91441" marT="45729" marB="4572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F"/>
                    </a:solidFill>
                  </a:tcPr>
                </a:tc>
                <a:tc>
                  <a:txBody>
                    <a:bodyPr/>
                    <a:lstStyle/>
                    <a:p>
                      <a:pPr lvl="0" eaLnBrk="1" hangingPunct="1">
                        <a:buNone/>
                      </a:pPr>
                      <a:r>
                        <a:rPr lang="en-US" altLang="zh-CN" sz="1400" dirty="0">
                          <a:solidFill>
                            <a:srgbClr val="000000"/>
                          </a:solidFill>
                          <a:latin typeface="Calibri" panose="020F0502020204030204" pitchFamily="34" charset="0"/>
                          <a:ea typeface="Times New Roman" panose="02020603050405020304" pitchFamily="18" charset="0"/>
                          <a:sym typeface="+mn-ea"/>
                        </a:rPr>
                        <a:t>密封剂</a:t>
                      </a:r>
                      <a:endParaRPr lang="zh-CN" altLang="en-US" sz="1400" dirty="0">
                        <a:solidFill>
                          <a:srgbClr val="000000"/>
                        </a:solidFill>
                        <a:latin typeface="Calibri" panose="020F0502020204030204" pitchFamily="34" charset="0"/>
                        <a:ea typeface="Times New Roman" panose="02020603050405020304" pitchFamily="18" charset="0"/>
                      </a:endParaRPr>
                    </a:p>
                  </a:txBody>
                  <a:tcPr marL="91441" marR="91441" marT="45729" marB="4572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F"/>
                    </a:solidFill>
                  </a:tcPr>
                </a:tc>
                <a:tc>
                  <a:txBody>
                    <a:bodyPr/>
                    <a:lstStyle/>
                    <a:p>
                      <a:pPr lvl="0" eaLnBrk="1" hangingPunct="1">
                        <a:buNone/>
                      </a:pPr>
                      <a:r>
                        <a:rPr lang="zh-CN" altLang="en-US" sz="1400" dirty="0">
                          <a:solidFill>
                            <a:srgbClr val="000000"/>
                          </a:solidFill>
                          <a:latin typeface="Calibri" panose="020F0502020204030204" pitchFamily="34" charset="0"/>
                          <a:ea typeface="Times New Roman" panose="02020603050405020304" pitchFamily="18" charset="0"/>
                        </a:rPr>
                        <a:t>导管</a:t>
                      </a:r>
                      <a:endParaRPr lang="zh-CN" altLang="en-US" sz="1400" dirty="0">
                        <a:solidFill>
                          <a:srgbClr val="000000"/>
                        </a:solidFill>
                        <a:latin typeface="Calibri" panose="020F0502020204030204" pitchFamily="34" charset="0"/>
                        <a:ea typeface="Times New Roman" panose="02020603050405020304" pitchFamily="18" charset="0"/>
                      </a:endParaRPr>
                    </a:p>
                  </a:txBody>
                  <a:tcPr marL="91441" marR="91441" marT="45729" marB="45729"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F"/>
                    </a:solidFill>
                  </a:tcPr>
                </a:tc>
              </a:tr>
            </a:tbl>
          </a:graphicData>
        </a:graphic>
      </p:graphicFrame>
      <p:sp>
        <p:nvSpPr>
          <p:cNvPr id="11" name="Rectangle 2"/>
          <p:cNvSpPr>
            <a:spLocks noChangeArrowheads="1"/>
          </p:cNvSpPr>
          <p:nvPr/>
        </p:nvSpPr>
        <p:spPr bwMode="auto">
          <a:xfrm>
            <a:off x="0" y="158750"/>
            <a:ext cx="9144000" cy="762000"/>
          </a:xfrm>
          <a:prstGeom prst="rect">
            <a:avLst/>
          </a:prstGeom>
          <a:noFill/>
          <a:ln w="9525">
            <a:noFill/>
            <a:miter lim="800000"/>
          </a:ln>
        </p:spPr>
        <p:txBody>
          <a:bodyPr>
            <a:spAutoFit/>
          </a:bodyPr>
          <a:lstStyle/>
          <a:p>
            <a:pPr lvl="0" algn="ctr" fontAlgn="base"/>
            <a:r>
              <a:rPr lang="en-US" altLang="zh-CN" sz="44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GLUBRAN</a:t>
            </a:r>
            <a:r>
              <a:rPr lang="en-US" altLang="zh-CN" sz="4000" b="1" strike="noStrike" baseline="30000"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a:t>
            </a:r>
            <a:r>
              <a:rPr lang="en-US" altLang="zh-CN" sz="44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2</a:t>
            </a:r>
            <a:r>
              <a:rPr lang="en-US" altLang="zh-CN" sz="4400" b="1" strike="noStrike" noProof="1">
                <a:solidFill>
                  <a:schemeClr val="accent1"/>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 </a:t>
            </a:r>
            <a:endParaRPr lang="en-US" altLang="zh-CN" sz="4400" b="1" strike="noStrike" noProof="1">
              <a:solidFill>
                <a:schemeClr val="accent1"/>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sp>
        <p:nvSpPr>
          <p:cNvPr id="12" name="Rectangle 2"/>
          <p:cNvSpPr>
            <a:spLocks noChangeArrowheads="1"/>
          </p:cNvSpPr>
          <p:nvPr/>
        </p:nvSpPr>
        <p:spPr bwMode="auto">
          <a:xfrm>
            <a:off x="1733550" y="984249"/>
            <a:ext cx="5753100" cy="1143000"/>
          </a:xfrm>
          <a:prstGeom prst="rect">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lIns="92075" tIns="46038" rIns="92075" bIns="46038"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t-IT" sz="3200" b="1"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rPr>
              <a:t>适用于一般手术的适应症</a:t>
            </a:r>
            <a:endParaRPr kumimoji="0" lang="it-IT" sz="3200" b="1"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pic>
        <p:nvPicPr>
          <p:cNvPr id="118827" name="Picture 14" descr="http://www.rayur.com/wp-content/uploads/2012/06/abdominal-organs.jpg"/>
          <p:cNvPicPr>
            <a:picLocks noChangeAspect="1" noChangeArrowheads="1"/>
          </p:cNvPicPr>
          <p:nvPr/>
        </p:nvPicPr>
        <p:blipFill>
          <a:blip r:embed="rId1" cstate="print"/>
          <a:srcRect/>
          <a:stretch>
            <a:fillRect/>
          </a:stretch>
        </p:blipFill>
        <p:spPr bwMode="auto">
          <a:xfrm>
            <a:off x="8196261" y="104775"/>
            <a:ext cx="801689" cy="101917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6737" name="Picture 1" descr="C:\Users\utente\Documents\FOTO\SFONDO TRAINING.jpg"/>
          <p:cNvPicPr>
            <a:picLocks noChangeAspect="1"/>
          </p:cNvPicPr>
          <p:nvPr/>
        </p:nvPicPr>
        <p:blipFill>
          <a:blip r:embed="rId1"/>
          <a:stretch>
            <a:fillRect/>
          </a:stretch>
        </p:blipFill>
        <p:spPr>
          <a:xfrm>
            <a:off x="0" y="0"/>
            <a:ext cx="9144000" cy="6858000"/>
          </a:xfrm>
          <a:prstGeom prst="rect">
            <a:avLst/>
          </a:prstGeom>
          <a:noFill/>
          <a:ln w="9525">
            <a:noFill/>
          </a:ln>
        </p:spPr>
      </p:pic>
      <p:grpSp>
        <p:nvGrpSpPr>
          <p:cNvPr id="116738" name="Group 1037"/>
          <p:cNvGrpSpPr/>
          <p:nvPr/>
        </p:nvGrpSpPr>
        <p:grpSpPr>
          <a:xfrm>
            <a:off x="7761288" y="5927725"/>
            <a:ext cx="1341437" cy="701675"/>
            <a:chOff x="4889" y="3734"/>
            <a:chExt cx="845" cy="442"/>
          </a:xfrm>
        </p:grpSpPr>
        <p:sp>
          <p:nvSpPr>
            <p:cNvPr id="116739" name="Rectangle 1038"/>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116740" name="Text Box 1039"/>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88068" name="WordArt 1040"/>
          <p:cNvSpPr>
            <a:spLocks noTextEdit="1"/>
          </p:cNvSpPr>
          <p:nvPr/>
        </p:nvSpPr>
        <p:spPr>
          <a:xfrm>
            <a:off x="344488" y="2971800"/>
            <a:ext cx="3714750" cy="1196975"/>
          </a:xfrm>
          <a:prstGeom prst="rect">
            <a:avLst/>
          </a:prstGeom>
        </p:spPr>
        <p:txBody>
          <a:bodyPr wrap="none" fromWordArt="1">
            <a:prstTxWarp prst="textPlain">
              <a:avLst>
                <a:gd name="adj" fmla="val 50000"/>
              </a:avLst>
            </a:prstTxWarp>
            <a:normAutofit/>
          </a:bodyPr>
          <a:lstStyle/>
          <a:p>
            <a:pPr algn="ctr"/>
            <a:r>
              <a:rPr lang="zh-CN" altLang="en-US" sz="3600">
                <a:ln w="19050" cap="flat" cmpd="sng">
                  <a:solidFill>
                    <a:schemeClr val="bg1"/>
                  </a:solidFill>
                  <a:prstDash val="solid"/>
                  <a:round/>
                  <a:headEnd type="none" w="med" len="med"/>
                  <a:tailEnd type="none" w="med" len="med"/>
                </a:ln>
                <a:solidFill>
                  <a:srgbClr val="40BEA3"/>
                </a:solidFill>
                <a:effectLst>
                  <a:outerShdw dist="35921" dir="2699999" algn="ctr" rotWithShape="0">
                    <a:srgbClr val="990000"/>
                  </a:outerShdw>
                </a:effectLst>
                <a:latin typeface="Impact" panose="020B0806030902050204" charset="0"/>
                <a:ea typeface="Impact" panose="020B0806030902050204" charset="0"/>
                <a:cs typeface="+mn-ea"/>
              </a:rPr>
              <a:t>结束</a:t>
            </a:r>
            <a:endParaRPr lang="zh-CN" altLang="en-US" sz="3600">
              <a:ln w="19050" cap="flat" cmpd="sng">
                <a:solidFill>
                  <a:schemeClr val="bg1"/>
                </a:solidFill>
                <a:prstDash val="solid"/>
                <a:round/>
                <a:headEnd type="none" w="med" len="med"/>
                <a:tailEnd type="none" w="med" len="med"/>
              </a:ln>
              <a:solidFill>
                <a:srgbClr val="40BEA3"/>
              </a:solidFill>
              <a:effectLst>
                <a:outerShdw dist="35921" dir="2699999" algn="ctr" rotWithShape="0">
                  <a:srgbClr val="990000"/>
                </a:outerShdw>
              </a:effectLst>
              <a:latin typeface="Impact" panose="020B0806030902050204" charset="0"/>
              <a:ea typeface="Impact" panose="020B0806030902050204" charset="0"/>
              <a:cs typeface="+mn-ea"/>
            </a:endParaRPr>
          </a:p>
        </p:txBody>
      </p:sp>
      <p:sp>
        <p:nvSpPr>
          <p:cNvPr id="129041" name="Text Box 1041"/>
          <p:cNvSpPr txBox="1">
            <a:spLocks noChangeArrowheads="1"/>
          </p:cNvSpPr>
          <p:nvPr/>
        </p:nvSpPr>
        <p:spPr bwMode="auto">
          <a:xfrm>
            <a:off x="4029075" y="3570288"/>
            <a:ext cx="5372100" cy="583565"/>
          </a:xfrm>
          <a:prstGeom prst="rect">
            <a:avLst/>
          </a:prstGeom>
          <a:noFill/>
          <a:ln w="9525">
            <a:noFill/>
            <a:miter lim="800000"/>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GB" sz="3200" b="0" i="0" u="none" strike="noStrike" kern="1200" cap="none" spc="0" normalizeH="0" baseline="0" noProof="0" dirty="0">
                <a:ln>
                  <a:noFill/>
                </a:ln>
                <a:solidFill>
                  <a:schemeClr val="tx1"/>
                </a:solidFill>
                <a:effectLst/>
                <a:uLnTx/>
                <a:uFillTx/>
                <a:latin typeface="+mn-lt"/>
                <a:ea typeface="+mn-ea"/>
                <a:cs typeface="+mn-cs"/>
              </a:rPr>
              <a:t>   </a:t>
            </a:r>
            <a:r>
              <a:rPr kumimoji="0" lang="en-GB" altLang="it-IT" sz="3200" b="0" i="0" u="none" strike="noStrike" kern="1200" cap="none" spc="0" normalizeH="0" baseline="0" noProof="0" dirty="0">
                <a:ln>
                  <a:noFill/>
                </a:ln>
                <a:solidFill>
                  <a:schemeClr val="tx1"/>
                </a:solidFill>
                <a:effectLst/>
                <a:uLnTx/>
                <a:uFillTx/>
                <a:latin typeface="+mn-lt"/>
                <a:ea typeface="+mn-ea"/>
                <a:cs typeface="+mn-cs"/>
              </a:rPr>
              <a:t>在普外科的应用</a:t>
            </a:r>
            <a:endParaRPr kumimoji="0" lang="en-GB" altLang="it-IT" sz="3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16743" name="Group 1043"/>
          <p:cNvGrpSpPr/>
          <p:nvPr/>
        </p:nvGrpSpPr>
        <p:grpSpPr>
          <a:xfrm>
            <a:off x="4763" y="0"/>
            <a:ext cx="9144000" cy="1295400"/>
            <a:chOff x="3" y="0"/>
            <a:chExt cx="5760" cy="816"/>
          </a:xfrm>
        </p:grpSpPr>
        <p:sp>
          <p:nvSpPr>
            <p:cNvPr id="116744" name="Rectangle 1044"/>
            <p:cNvSpPr/>
            <p:nvPr/>
          </p:nvSpPr>
          <p:spPr>
            <a:xfrm>
              <a:off x="3" y="0"/>
              <a:ext cx="5760" cy="816"/>
            </a:xfrm>
            <a:prstGeom prst="rect">
              <a:avLst/>
            </a:prstGeom>
            <a:solidFill>
              <a:srgbClr val="22BEB7"/>
            </a:solidFill>
            <a:ln w="9525">
              <a:noFill/>
            </a:ln>
          </p:spPr>
          <p:txBody>
            <a:bodyPr wrap="none" anchor="ctr"/>
            <a:lstStyle/>
            <a:p>
              <a:pPr lvl="0" indent="0" algn="ctr"/>
              <a:r>
                <a:rPr lang="it-IT" altLang="it-IT" sz="5400" b="1" dirty="0">
                  <a:solidFill>
                    <a:schemeClr val="bg1"/>
                  </a:solidFill>
                  <a:latin typeface="Calibri" panose="020F0502020204030204" pitchFamily="34" charset="0"/>
                  <a:ea typeface="Times New Roman" panose="02020603050405020304" pitchFamily="18" charset="0"/>
                </a:rPr>
                <a:t>GLUBRAN</a:t>
              </a:r>
              <a:r>
                <a:rPr lang="it-IT" altLang="it-IT" sz="5400" b="1" baseline="54000" dirty="0">
                  <a:solidFill>
                    <a:schemeClr val="bg1"/>
                  </a:solidFill>
                  <a:latin typeface="Calibri" panose="020F0502020204030204" pitchFamily="34" charset="0"/>
                  <a:ea typeface="Times New Roman" panose="02020603050405020304" pitchFamily="18" charset="0"/>
                </a:rPr>
                <a:t>®</a:t>
              </a:r>
              <a:r>
                <a:rPr lang="it-IT" altLang="it-IT" sz="5400" b="1" dirty="0">
                  <a:solidFill>
                    <a:schemeClr val="bg1"/>
                  </a:solidFill>
                  <a:latin typeface="Calibri" panose="020F0502020204030204" pitchFamily="34" charset="0"/>
                  <a:ea typeface="Times New Roman" panose="02020603050405020304" pitchFamily="18" charset="0"/>
                </a:rPr>
                <a:t> 2</a:t>
              </a:r>
              <a:endParaRPr lang="en-GB" altLang="it-IT" sz="5400" b="1" dirty="0">
                <a:solidFill>
                  <a:schemeClr val="bg1"/>
                </a:solidFill>
                <a:latin typeface="Calibri" panose="020F0502020204030204" pitchFamily="34" charset="0"/>
                <a:ea typeface="Times New Roman" panose="02020603050405020304" pitchFamily="18" charset="0"/>
              </a:endParaRPr>
            </a:p>
          </p:txBody>
        </p:sp>
        <p:sp>
          <p:nvSpPr>
            <p:cNvPr id="116745" name="AutoShape 1045"/>
            <p:cNvSpPr/>
            <p:nvPr/>
          </p:nvSpPr>
          <p:spPr>
            <a:xfrm>
              <a:off x="1680" y="96"/>
              <a:ext cx="2400" cy="624"/>
            </a:xfrm>
            <a:prstGeom prst="flowChartTerminator">
              <a:avLst/>
            </a:prstGeom>
            <a:noFill/>
            <a:ln w="9525" cap="flat" cmpd="sng">
              <a:solidFill>
                <a:schemeClr val="bg1"/>
              </a:solidFill>
              <a:prstDash val="solid"/>
              <a:miter/>
              <a:headEnd type="none" w="med" len="med"/>
              <a:tailEnd type="none" w="med" len="med"/>
            </a:ln>
          </p:spPr>
          <p:txBody>
            <a:bodyPr wrap="none" anchor="ctr"/>
            <a:lstStyle/>
            <a:p>
              <a:pPr lvl="0" indent="0" algn="ctr" eaLnBrk="0" hangingPunct="0"/>
              <a:endParaRPr lang="it-IT" altLang="it-IT" dirty="0">
                <a:latin typeface="Times New Roman" panose="02020603050405020304" pitchFamily="18" charset="0"/>
                <a:ea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checkerboard(across)">
                                      <p:cBhvr>
                                        <p:cTn id="7" dur="500"/>
                                        <p:tgtEl>
                                          <p:spTgt spid="88068"/>
                                        </p:tgtEl>
                                      </p:cBhvr>
                                    </p:animEffect>
                                  </p:childTnLst>
                                </p:cTn>
                              </p:par>
                            </p:childTnLst>
                          </p:cTn>
                        </p:par>
                        <p:par>
                          <p:cTn id="8" fill="hold">
                            <p:stCondLst>
                              <p:cond delay="500"/>
                            </p:stCondLst>
                            <p:childTnLst>
                              <p:par>
                                <p:cTn id="9" presetID="2" presetClass="entr" presetSubtype="2" fill="hold" grpId="0" nodeType="afterEffect">
                                  <p:stCondLst>
                                    <p:cond delay="1000"/>
                                  </p:stCondLst>
                                  <p:childTnLst>
                                    <p:set>
                                      <p:cBhvr>
                                        <p:cTn id="10" dur="1" fill="hold">
                                          <p:stCondLst>
                                            <p:cond delay="0"/>
                                          </p:stCondLst>
                                        </p:cTn>
                                        <p:tgtEl>
                                          <p:spTgt spid="129041"/>
                                        </p:tgtEl>
                                        <p:attrNameLst>
                                          <p:attrName>style.visibility</p:attrName>
                                        </p:attrNameLst>
                                      </p:cBhvr>
                                      <p:to>
                                        <p:strVal val="visible"/>
                                      </p:to>
                                    </p:set>
                                    <p:anim calcmode="lin" valueType="num">
                                      <p:cBhvr additive="base">
                                        <p:cTn id="11" dur="500" fill="hold"/>
                                        <p:tgtEl>
                                          <p:spTgt spid="129041"/>
                                        </p:tgtEl>
                                        <p:attrNameLst>
                                          <p:attrName>ppt_x</p:attrName>
                                        </p:attrNameLst>
                                      </p:cBhvr>
                                      <p:tavLst>
                                        <p:tav tm="0">
                                          <p:val>
                                            <p:strVal val="1+#ppt_w/2"/>
                                          </p:val>
                                        </p:tav>
                                        <p:tav tm="100000">
                                          <p:val>
                                            <p:strVal val="#ppt_x"/>
                                          </p:val>
                                        </p:tav>
                                      </p:tavLst>
                                    </p:anim>
                                    <p:anim calcmode="lin" valueType="num">
                                      <p:cBhvr additive="base">
                                        <p:cTn id="12" dur="500" fill="hold"/>
                                        <p:tgtEl>
                                          <p:spTgt spid="1290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idx="1"/>
          </p:nvPr>
        </p:nvSpPr>
        <p:spPr>
          <a:xfrm>
            <a:off x="427038" y="3387725"/>
            <a:ext cx="8280400" cy="2717800"/>
          </a:xfrm>
          <a:ln w="28575">
            <a:solidFill>
              <a:srgbClr val="C00000"/>
            </a:solidFill>
            <a:miter/>
          </a:ln>
        </p:spPr>
        <p:txBody>
          <a:bodyPr wrap="square" lIns="91440" tIns="45720" rIns="91440" bIns="45720" anchor="ctr"/>
          <a:lstStyle/>
          <a:p>
            <a:pPr eaLnBrk="1" hangingPunct="1">
              <a:lnSpc>
                <a:spcPct val="110000"/>
              </a:lnSpc>
              <a:spcBef>
                <a:spcPct val="35000"/>
              </a:spcBef>
              <a:spcAft>
                <a:spcPct val="35000"/>
              </a:spcAft>
            </a:pPr>
            <a:r>
              <a:rPr lang="en-GB" altLang="it-IT" sz="2000" dirty="0"/>
              <a:t>Gluing, repairing and haemostasis of parenchymal tissue on scratches or haemorrhagic lesions of the liver, kidney, pancreas, spleen</a:t>
            </a:r>
            <a:endParaRPr lang="en-GB" altLang="it-IT" sz="2000" dirty="0"/>
          </a:p>
          <a:p>
            <a:pPr eaLnBrk="1" hangingPunct="1">
              <a:lnSpc>
                <a:spcPct val="110000"/>
              </a:lnSpc>
              <a:spcBef>
                <a:spcPct val="35000"/>
              </a:spcBef>
              <a:spcAft>
                <a:spcPct val="35000"/>
              </a:spcAft>
            </a:pPr>
            <a:r>
              <a:rPr lang="en-GB" altLang="it-IT" sz="2000" dirty="0"/>
              <a:t>Haemostasis on liver sections cuttings </a:t>
            </a:r>
            <a:endParaRPr lang="en-GB" altLang="it-IT" sz="2000" dirty="0"/>
          </a:p>
          <a:p>
            <a:pPr eaLnBrk="1" hangingPunct="1">
              <a:lnSpc>
                <a:spcPct val="110000"/>
              </a:lnSpc>
              <a:spcBef>
                <a:spcPct val="35000"/>
              </a:spcBef>
              <a:spcAft>
                <a:spcPct val="35000"/>
              </a:spcAft>
            </a:pPr>
            <a:r>
              <a:rPr lang="en-GB" altLang="it-IT" sz="2000" dirty="0"/>
              <a:t>Haemostasis of bleeding gallbladder bed in traditional and laparoscopic surgery</a:t>
            </a:r>
            <a:endParaRPr lang="en-GB" altLang="it-IT" sz="2000" dirty="0"/>
          </a:p>
          <a:p>
            <a:pPr eaLnBrk="1" hangingPunct="1">
              <a:lnSpc>
                <a:spcPct val="110000"/>
              </a:lnSpc>
              <a:spcBef>
                <a:spcPct val="35000"/>
              </a:spcBef>
              <a:spcAft>
                <a:spcPct val="35000"/>
              </a:spcAft>
            </a:pPr>
            <a:r>
              <a:rPr lang="en-GB" altLang="it-IT" sz="2000" dirty="0"/>
              <a:t>肝脏，肾脏，胰腺，脾脏的划痕或出血性损伤的</a:t>
            </a:r>
            <a:r>
              <a:rPr lang="zh-CN" altLang="en-GB" sz="2000" dirty="0">
                <a:ea typeface="宋体" panose="02010600030101010101" pitchFamily="2" charset="-122"/>
              </a:rPr>
              <a:t>薄壁</a:t>
            </a:r>
            <a:r>
              <a:rPr lang="en-GB" altLang="it-IT" sz="2000" dirty="0"/>
              <a:t>组织的胶化，修复和止血</a:t>
            </a:r>
            <a:endParaRPr lang="en-GB" altLang="it-IT" sz="2000" dirty="0"/>
          </a:p>
          <a:p>
            <a:pPr eaLnBrk="1" hangingPunct="1">
              <a:lnSpc>
                <a:spcPct val="110000"/>
              </a:lnSpc>
              <a:spcBef>
                <a:spcPct val="35000"/>
              </a:spcBef>
              <a:spcAft>
                <a:spcPct val="35000"/>
              </a:spcAft>
            </a:pPr>
            <a:r>
              <a:rPr lang="en-GB" altLang="it-IT" sz="2000" dirty="0"/>
              <a:t>肝切片的止血</a:t>
            </a:r>
            <a:endParaRPr lang="en-GB" altLang="it-IT" sz="2000" dirty="0"/>
          </a:p>
          <a:p>
            <a:pPr eaLnBrk="1" hangingPunct="1">
              <a:lnSpc>
                <a:spcPct val="110000"/>
              </a:lnSpc>
              <a:spcBef>
                <a:spcPct val="35000"/>
              </a:spcBef>
              <a:spcAft>
                <a:spcPct val="35000"/>
              </a:spcAft>
            </a:pPr>
            <a:r>
              <a:rPr lang="en-GB" altLang="it-IT" sz="2000" dirty="0"/>
              <a:t>传统和腹腔镜手术中出血胆囊床的止血</a:t>
            </a:r>
            <a:endParaRPr lang="en-GB" altLang="it-IT" sz="2000" dirty="0"/>
          </a:p>
        </p:txBody>
      </p:sp>
      <p:grpSp>
        <p:nvGrpSpPr>
          <p:cNvPr id="29698" name="Group 6"/>
          <p:cNvGrpSpPr/>
          <p:nvPr/>
        </p:nvGrpSpPr>
        <p:grpSpPr>
          <a:xfrm>
            <a:off x="76200" y="152400"/>
            <a:ext cx="1341438" cy="701675"/>
            <a:chOff x="4889" y="3734"/>
            <a:chExt cx="845" cy="442"/>
          </a:xfrm>
        </p:grpSpPr>
        <p:sp>
          <p:nvSpPr>
            <p:cNvPr id="29699"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29700"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29701" name="Rectangle 11"/>
          <p:cNvSpPr/>
          <p:nvPr/>
        </p:nvSpPr>
        <p:spPr>
          <a:xfrm>
            <a:off x="69850" y="3000375"/>
            <a:ext cx="0" cy="461963"/>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29702" name="Rectangle 14"/>
          <p:cNvSpPr/>
          <p:nvPr/>
        </p:nvSpPr>
        <p:spPr>
          <a:xfrm>
            <a:off x="80963" y="2982913"/>
            <a:ext cx="0" cy="461962"/>
          </a:xfrm>
          <a:prstGeom prst="rect">
            <a:avLst/>
          </a:prstGeom>
          <a:noFill/>
          <a:ln w="9525">
            <a:noFill/>
          </a:ln>
        </p:spPr>
        <p:txBody>
          <a:bodyPr anchor="t">
            <a:spAutoFit/>
          </a:bodyPr>
          <a:lstStyle/>
          <a:p>
            <a:pPr lvl="0" indent="0" algn="ctr" eaLnBrk="0" hangingPunct="0"/>
            <a:endParaRPr lang="it-IT" altLang="it-IT" dirty="0">
              <a:latin typeface="Calibri" panose="020F0502020204030204" pitchFamily="34" charset="0"/>
              <a:ea typeface="Times New Roman" panose="02020603050405020304" pitchFamily="18" charset="0"/>
            </a:endParaRPr>
          </a:p>
        </p:txBody>
      </p:sp>
      <p:sp>
        <p:nvSpPr>
          <p:cNvPr id="14" name="Rectangle 2"/>
          <p:cNvSpPr>
            <a:spLocks noGrp="1" noChangeArrowheads="1"/>
          </p:cNvSpPr>
          <p:nvPr>
            <p:ph type="title"/>
          </p:nvPr>
        </p:nvSpPr>
        <p:spPr>
          <a:xfrm>
            <a:off x="1174750" y="106363"/>
            <a:ext cx="6724650" cy="1143000"/>
          </a:xfrm>
        </p:spPr>
        <p:txBody>
          <a:bodyPr vert="horz" wrap="square" lIns="92075" tIns="46038" rIns="92075" bIns="46038" numCol="1" anchor="ctr" anchorCtr="0" compatLnSpc="1"/>
          <a:lstStyle/>
          <a:p>
            <a:pPr eaLnBrk="1" fontAlgn="base" hangingPunct="1"/>
            <a:r>
              <a:rPr lang="en-US" altLang="zh-CN" sz="3600" b="1" strike="noStrike" noProof="1">
                <a:solidFill>
                  <a:srgbClr val="40BEA3"/>
                </a:solidFill>
                <a:effectLst>
                  <a:outerShdw blurRad="38100" dist="38100" dir="2700000">
                    <a:srgbClr val="000000"/>
                  </a:outerShdw>
                </a:effectLst>
              </a:rPr>
              <a:t>GLUBRAN</a:t>
            </a:r>
            <a:r>
              <a:rPr lang="en-US" altLang="zh-CN" sz="3600" b="1" strike="noStrike" baseline="30000" noProof="1">
                <a:solidFill>
                  <a:srgbClr val="40BEA3"/>
                </a:solidFill>
                <a:effectLst>
                  <a:outerShdw blurRad="38100" dist="38100" dir="2700000">
                    <a:srgbClr val="000000"/>
                  </a:outerShdw>
                </a:effectLst>
              </a:rPr>
              <a:t>®</a:t>
            </a:r>
            <a:r>
              <a:rPr lang="en-US" altLang="zh-CN" sz="3600" b="1" strike="noStrike" noProof="1">
                <a:solidFill>
                  <a:srgbClr val="40BEA3"/>
                </a:solidFill>
                <a:effectLst>
                  <a:outerShdw blurRad="38100" dist="38100" dir="2700000">
                    <a:srgbClr val="000000"/>
                  </a:outerShdw>
                </a:effectLst>
              </a:rPr>
              <a:t>2</a:t>
            </a:r>
            <a:endParaRPr lang="en-US" altLang="zh-CN" sz="3600" b="1" strike="noStrike" noProof="1">
              <a:solidFill>
                <a:srgbClr val="40BEA3"/>
              </a:solidFill>
              <a:effectLst>
                <a:outerShdw blurRad="38100" dist="38100" dir="2700000">
                  <a:srgbClr val="000000"/>
                </a:outerShdw>
              </a:effectLst>
            </a:endParaRPr>
          </a:p>
        </p:txBody>
      </p:sp>
      <p:sp>
        <p:nvSpPr>
          <p:cNvPr id="15" name="CasellaDiTesto 14"/>
          <p:cNvSpPr txBox="1"/>
          <p:nvPr/>
        </p:nvSpPr>
        <p:spPr>
          <a:xfrm>
            <a:off x="1187450" y="1354138"/>
            <a:ext cx="6891338" cy="1438275"/>
          </a:xfrm>
          <a:prstGeom prst="rect">
            <a:avLst/>
          </a:prstGeom>
        </p:spPr>
        <p:style>
          <a:lnRef idx="1">
            <a:schemeClr val="dk1"/>
          </a:lnRef>
          <a:fillRef idx="2">
            <a:schemeClr val="dk1"/>
          </a:fillRef>
          <a:effectRef idx="1">
            <a:schemeClr val="dk1"/>
          </a:effectRef>
          <a:fontRef idx="minor">
            <a:schemeClr val="dk1"/>
          </a:fontRef>
        </p:style>
        <p:txBody>
          <a:bodyPr>
            <a:spAutoFit/>
          </a:bodyP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r>
              <a:rPr lang="en-US" altLang="zh-CN" sz="4400" b="1" strike="noStrike" noProof="1">
                <a:solidFill>
                  <a:srgbClr val="00B050"/>
                </a:solidFill>
                <a:effectLst>
                  <a:outerShdw blurRad="38100" dist="38100" dir="2700000">
                    <a:srgbClr val="000000"/>
                  </a:outerShdw>
                </a:effectLst>
                <a:latin typeface="Calibri" panose="020F0502020204030204" pitchFamily="34" charset="0"/>
                <a:ea typeface="Times New Roman" panose="02020603050405020304" pitchFamily="18" charset="0"/>
              </a:rPr>
              <a:t>Glubran 2 </a:t>
            </a:r>
            <a:r>
              <a:rPr lang="zh-CN" altLang="en-US" sz="4400" b="1" strike="noStrike" noProof="1">
                <a:solidFill>
                  <a:srgbClr val="00B050"/>
                </a:solidFill>
                <a:effectLst>
                  <a:outerShdw blurRad="38100" dist="38100" dir="2700000">
                    <a:srgbClr val="000000"/>
                  </a:outerShdw>
                </a:effectLst>
                <a:latin typeface="Calibri" panose="020F0502020204030204" pitchFamily="34" charset="0"/>
                <a:ea typeface="宋体" panose="02010600030101010101" pitchFamily="2" charset="-122"/>
              </a:rPr>
              <a:t>可以用于薄壁组织止血剂</a:t>
            </a:r>
            <a:endParaRPr lang="zh-CN" altLang="en-US" sz="4400" b="1" strike="noStrike" noProof="1">
              <a:solidFill>
                <a:srgbClr val="00B050"/>
              </a:solidFill>
              <a:effectLst>
                <a:outerShdw blurRad="38100" dist="38100" dir="2700000">
                  <a:srgbClr val="000000"/>
                </a:outerShdw>
              </a:effectLst>
              <a:latin typeface="Calibri" panose="020F0502020204030204" pitchFamily="34" charset="0"/>
              <a:ea typeface="宋体" panose="02010600030101010101" pitchFamily="2" charset="-122"/>
            </a:endParaRPr>
          </a:p>
        </p:txBody>
      </p:sp>
      <p:pic>
        <p:nvPicPr>
          <p:cNvPr id="58376" name="Picture 13" descr="https://www.nutrilifeshop-italia.it/media/catalog/category/foie-et-pancreas_NuutrilifeShop.jpg"/>
          <p:cNvPicPr>
            <a:picLocks noChangeAspect="1" noChangeArrowheads="1"/>
          </p:cNvPicPr>
          <p:nvPr/>
        </p:nvPicPr>
        <p:blipFill>
          <a:blip r:embed="rId1" cstate="print"/>
          <a:srcRect/>
          <a:stretch>
            <a:fillRect/>
          </a:stretch>
        </p:blipFill>
        <p:spPr bwMode="auto">
          <a:xfrm>
            <a:off x="8058149" y="63499"/>
            <a:ext cx="1030288" cy="103187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8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481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481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48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oup 6"/>
          <p:cNvGrpSpPr/>
          <p:nvPr/>
        </p:nvGrpSpPr>
        <p:grpSpPr>
          <a:xfrm>
            <a:off x="76200" y="152400"/>
            <a:ext cx="1341438" cy="701675"/>
            <a:chOff x="4889" y="3734"/>
            <a:chExt cx="845" cy="442"/>
          </a:xfrm>
        </p:grpSpPr>
        <p:sp>
          <p:nvSpPr>
            <p:cNvPr id="31746"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31747"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14" name="Rectangle 2"/>
          <p:cNvSpPr>
            <a:spLocks noGrp="1" noChangeArrowheads="1"/>
          </p:cNvSpPr>
          <p:nvPr>
            <p:ph type="title"/>
          </p:nvPr>
        </p:nvSpPr>
        <p:spPr>
          <a:xfrm>
            <a:off x="1111250" y="-23812"/>
            <a:ext cx="6724650" cy="1143000"/>
          </a:xfrm>
        </p:spPr>
        <p:txBody>
          <a:bodyPr vert="horz" wrap="square" lIns="92075" tIns="46038" rIns="92075" bIns="46038" numCol="1" anchor="ctr" anchorCtr="0" compatLnSpc="1"/>
          <a:lstStyle/>
          <a:p>
            <a:pPr eaLnBrk="1" fontAlgn="base" hangingPunct="1"/>
            <a:r>
              <a:rPr lang="en-US" altLang="zh-CN" sz="3600" b="1" strike="noStrike" noProof="1">
                <a:solidFill>
                  <a:srgbClr val="40BEA3"/>
                </a:solidFill>
                <a:effectLst>
                  <a:outerShdw blurRad="38100" dist="38100" dir="2700000">
                    <a:srgbClr val="000000"/>
                  </a:outerShdw>
                </a:effectLst>
              </a:rPr>
              <a:t>GLUBRAN</a:t>
            </a:r>
            <a:r>
              <a:rPr lang="en-US" altLang="zh-CN" sz="3600" b="1" strike="noStrike" baseline="30000" noProof="1">
                <a:solidFill>
                  <a:srgbClr val="40BEA3"/>
                </a:solidFill>
                <a:effectLst>
                  <a:outerShdw blurRad="38100" dist="38100" dir="2700000">
                    <a:srgbClr val="000000"/>
                  </a:outerShdw>
                </a:effectLst>
              </a:rPr>
              <a:t>®</a:t>
            </a:r>
            <a:r>
              <a:rPr lang="en-US" altLang="zh-CN" sz="3600" b="1" strike="noStrike" noProof="1">
                <a:solidFill>
                  <a:srgbClr val="40BEA3"/>
                </a:solidFill>
                <a:effectLst>
                  <a:outerShdw blurRad="38100" dist="38100" dir="2700000">
                    <a:srgbClr val="000000"/>
                  </a:outerShdw>
                </a:effectLst>
              </a:rPr>
              <a:t>2</a:t>
            </a:r>
            <a:endParaRPr lang="en-US" altLang="zh-CN" sz="3600" b="1" strike="noStrike" noProof="1">
              <a:solidFill>
                <a:srgbClr val="40BEA3"/>
              </a:solidFill>
              <a:effectLst>
                <a:outerShdw blurRad="38100" dist="38100" dir="2700000">
                  <a:srgbClr val="000000"/>
                </a:outerShdw>
              </a:effectLst>
            </a:endParaRPr>
          </a:p>
        </p:txBody>
      </p:sp>
      <p:sp>
        <p:nvSpPr>
          <p:cNvPr id="15" name="CasellaDiTesto 14"/>
          <p:cNvSpPr txBox="1"/>
          <p:nvPr/>
        </p:nvSpPr>
        <p:spPr>
          <a:xfrm>
            <a:off x="1385888" y="1104900"/>
            <a:ext cx="6538913" cy="119380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r>
              <a:rPr lang="en-US" altLang="zh-CN" sz="3600" b="1" strike="noStrike" noProof="1">
                <a:solidFill>
                  <a:srgbClr val="00B050"/>
                </a:solidFill>
                <a:effectLst>
                  <a:outerShdw blurRad="38100" dist="38100" dir="2700000">
                    <a:srgbClr val="000000"/>
                  </a:outerShdw>
                </a:effectLst>
                <a:latin typeface="Calibri" panose="020F0502020204030204" pitchFamily="34" charset="0"/>
                <a:ea typeface="Times New Roman" panose="02020603050405020304" pitchFamily="18" charset="0"/>
              </a:rPr>
              <a:t>Glubran 2 </a:t>
            </a:r>
            <a:r>
              <a:rPr lang="zh-CN" altLang="en-US" sz="3600" b="1" strike="noStrike" noProof="1">
                <a:solidFill>
                  <a:srgbClr val="00B050"/>
                </a:solidFill>
                <a:effectLst>
                  <a:outerShdw blurRad="38100" dist="38100" dir="2700000">
                    <a:srgbClr val="000000"/>
                  </a:outerShdw>
                </a:effectLst>
                <a:latin typeface="Calibri" panose="020F0502020204030204" pitchFamily="34" charset="0"/>
                <a:ea typeface="宋体" panose="02010600030101010101" pitchFamily="2" charset="-122"/>
              </a:rPr>
              <a:t>作为</a:t>
            </a:r>
            <a:r>
              <a:rPr lang="zh-CN" altLang="en-US" sz="3600" b="1" dirty="0">
                <a:solidFill>
                  <a:srgbClr val="00B050"/>
                </a:solidFill>
                <a:effectLst>
                  <a:outerShdw blurRad="38100" dist="38100" dir="2700000">
                    <a:srgbClr val="000000"/>
                  </a:outerShdw>
                </a:effectLst>
                <a:latin typeface="Calibri" panose="020F0502020204030204" pitchFamily="34" charset="0"/>
                <a:ea typeface="宋体" panose="02010600030101010101" pitchFamily="2" charset="-122"/>
                <a:sym typeface="+mn-ea"/>
              </a:rPr>
              <a:t>薄壁组织止血剂</a:t>
            </a:r>
            <a:endParaRPr lang="zh-CN" altLang="en-US" sz="3600" b="1" strike="noStrike" noProof="1">
              <a:solidFill>
                <a:srgbClr val="00B050"/>
              </a:solidFill>
              <a:effectLst>
                <a:outerShdw blurRad="38100" dist="38100" dir="2700000">
                  <a:srgbClr val="000000"/>
                </a:outerShdw>
              </a:effectLst>
              <a:latin typeface="Calibri" panose="020F0502020204030204" pitchFamily="34" charset="0"/>
              <a:ea typeface="宋体" panose="02010600030101010101" pitchFamily="2" charset="-122"/>
            </a:endParaRPr>
          </a:p>
          <a:p>
            <a:pPr lvl="0" algn="ctr" fontAlgn="base"/>
            <a:endParaRPr lang="en-US" altLang="x-none" sz="3600" b="1" strike="noStrike" noProof="1">
              <a:solidFill>
                <a:srgbClr val="00B050"/>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sp>
        <p:nvSpPr>
          <p:cNvPr id="16" name="CasellaDiTesto 15"/>
          <p:cNvSpPr txBox="1"/>
          <p:nvPr/>
        </p:nvSpPr>
        <p:spPr>
          <a:xfrm>
            <a:off x="2552383" y="2509520"/>
            <a:ext cx="4205288" cy="701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it-IT" sz="4000" b="1" i="0" u="none" strike="noStrike" kern="1200" cap="none" spc="0" normalizeH="0" baseline="0" noProof="0" dirty="0" err="1">
                <a:ln>
                  <a:noFill/>
                </a:ln>
                <a:solidFill>
                  <a:schemeClr val="accent5">
                    <a:lumMod val="25000"/>
                  </a:schemeClr>
                </a:solidFill>
                <a:effectLst>
                  <a:outerShdw blurRad="38100" dist="38100" dir="2700000" algn="tl">
                    <a:srgbClr val="000000">
                      <a:alpha val="43137"/>
                    </a:srgbClr>
                  </a:outerShdw>
                </a:effectLst>
                <a:uLnTx/>
                <a:uFillTx/>
                <a:latin typeface="+mn-lt"/>
                <a:ea typeface="+mn-ea"/>
                <a:cs typeface="+mn-cs"/>
              </a:rPr>
              <a:t>如何应用</a:t>
            </a:r>
            <a:endParaRPr kumimoji="0" lang="zh-CN" altLang="it-IT" sz="4000" b="1" i="0" u="none" strike="noStrike" kern="1200" cap="none" spc="0" normalizeH="0" baseline="0" noProof="0" dirty="0" err="1">
              <a:ln>
                <a:noFill/>
              </a:ln>
              <a:solidFill>
                <a:schemeClr val="accent5">
                  <a:lumMod val="25000"/>
                </a:schemeClr>
              </a:solidFill>
              <a:effectLst>
                <a:outerShdw blurRad="38100" dist="38100" dir="2700000" algn="tl">
                  <a:srgbClr val="000000">
                    <a:alpha val="43137"/>
                  </a:srgbClr>
                </a:outerShdw>
              </a:effectLst>
              <a:uLnTx/>
              <a:uFillTx/>
              <a:latin typeface="+mn-lt"/>
              <a:ea typeface="+mn-ea"/>
              <a:cs typeface="+mn-cs"/>
            </a:endParaRPr>
          </a:p>
        </p:txBody>
      </p:sp>
      <p:graphicFrame>
        <p:nvGraphicFramePr>
          <p:cNvPr id="26630" name="表格 26629"/>
          <p:cNvGraphicFramePr/>
          <p:nvPr/>
        </p:nvGraphicFramePr>
        <p:xfrm>
          <a:off x="1196975" y="3825875"/>
          <a:ext cx="6610350" cy="2146300"/>
        </p:xfrm>
        <a:graphic>
          <a:graphicData uri="http://schemas.openxmlformats.org/drawingml/2006/table">
            <a:tbl>
              <a:tblPr/>
              <a:tblGrid>
                <a:gridCol w="2203450"/>
                <a:gridCol w="2203450"/>
                <a:gridCol w="2203450"/>
              </a:tblGrid>
              <a:tr h="482600">
                <a:tc>
                  <a:txBody>
                    <a:bodyPr/>
                    <a:lstStyle/>
                    <a:p>
                      <a:pPr lvl="0" eaLnBrk="1" hangingPunct="1">
                        <a:buNone/>
                      </a:pPr>
                      <a:endParaRPr lang="zh-CN" altLang="en-US" sz="1800" b="1" dirty="0">
                        <a:solidFill>
                          <a:srgbClr val="FFFFFF"/>
                        </a:solidFill>
                        <a:latin typeface="Calibri" panose="020F0502020204030204" pitchFamily="34" charset="0"/>
                        <a:ea typeface="Times New Roman" panose="02020603050405020304" pitchFamily="18" charset="0"/>
                      </a:endParaRPr>
                    </a:p>
                  </a:txBody>
                  <a:tcPr marL="91444" marR="91444"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p>
                      <a:pPr lvl="0" eaLnBrk="1" hangingPunct="1">
                        <a:buNone/>
                      </a:pPr>
                      <a:r>
                        <a:rPr lang="zh-CN" altLang="en-US" sz="1800" b="1" dirty="0">
                          <a:solidFill>
                            <a:srgbClr val="FFFFFF"/>
                          </a:solidFill>
                          <a:latin typeface="Calibri" panose="020F0502020204030204" pitchFamily="34" charset="0"/>
                          <a:ea typeface="宋体" panose="02010600030101010101" pitchFamily="2" charset="-122"/>
                        </a:rPr>
                        <a:t>小块区域</a:t>
                      </a:r>
                      <a:endParaRPr lang="zh-CN" altLang="en-US" sz="1800" b="1" dirty="0">
                        <a:solidFill>
                          <a:srgbClr val="FFFFFF"/>
                        </a:solidFill>
                        <a:latin typeface="Calibri" panose="020F0502020204030204" pitchFamily="34" charset="0"/>
                        <a:ea typeface="宋体" panose="02010600030101010101" pitchFamily="2" charset="-122"/>
                      </a:endParaRPr>
                    </a:p>
                  </a:txBody>
                  <a:tcPr marL="91444" marR="91444"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p>
                      <a:pPr lvl="0" eaLnBrk="1" hangingPunct="1">
                        <a:buNone/>
                      </a:pPr>
                      <a:r>
                        <a:rPr lang="zh-CN" altLang="en-US" sz="1800" b="1" dirty="0">
                          <a:solidFill>
                            <a:srgbClr val="FFFFFF"/>
                          </a:solidFill>
                          <a:latin typeface="Calibri" panose="020F0502020204030204" pitchFamily="34" charset="0"/>
                          <a:ea typeface="宋体" panose="02010600030101010101" pitchFamily="2" charset="-122"/>
                        </a:rPr>
                        <a:t>大块区域</a:t>
                      </a:r>
                      <a:endParaRPr lang="zh-CN" altLang="en-US" sz="1800" b="1" dirty="0">
                        <a:solidFill>
                          <a:srgbClr val="FFFFFF"/>
                        </a:solidFill>
                        <a:latin typeface="Calibri" panose="020F0502020204030204" pitchFamily="34" charset="0"/>
                        <a:ea typeface="宋体" panose="02010600030101010101" pitchFamily="2" charset="-122"/>
                      </a:endParaRPr>
                    </a:p>
                  </a:txBody>
                  <a:tcPr marL="91444" marR="91444"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831850">
                <a:tc>
                  <a:txBody>
                    <a:bodyPr/>
                    <a:lstStyle/>
                    <a:p>
                      <a:pPr lvl="0" eaLnBrk="1" hangingPunct="1">
                        <a:buNone/>
                      </a:pPr>
                      <a:r>
                        <a:rPr lang="en-US" altLang="zh-CN" sz="1800" dirty="0">
                          <a:solidFill>
                            <a:srgbClr val="000000"/>
                          </a:solidFill>
                          <a:latin typeface="Calibri" panose="020F0502020204030204" pitchFamily="34" charset="0"/>
                          <a:ea typeface="Times New Roman" panose="02020603050405020304" pitchFamily="18" charset="0"/>
                        </a:rPr>
                        <a:t>Open Surgery</a:t>
                      </a:r>
                      <a:r>
                        <a:rPr lang="zh-CN" altLang="en-US" sz="1800" dirty="0">
                          <a:solidFill>
                            <a:srgbClr val="000000"/>
                          </a:solidFill>
                          <a:latin typeface="Calibri" panose="020F0502020204030204" pitchFamily="34" charset="0"/>
                          <a:ea typeface="宋体" panose="02010600030101010101" pitchFamily="2" charset="-122"/>
                        </a:rPr>
                        <a:t>打开手术</a:t>
                      </a:r>
                      <a:endParaRPr lang="zh-CN" altLang="en-US" sz="1800" dirty="0">
                        <a:solidFill>
                          <a:srgbClr val="000000"/>
                        </a:solidFill>
                        <a:latin typeface="Calibri" panose="020F0502020204030204" pitchFamily="34" charset="0"/>
                        <a:ea typeface="宋体" panose="02010600030101010101" pitchFamily="2" charset="-122"/>
                      </a:endParaRPr>
                    </a:p>
                  </a:txBody>
                  <a:tcPr marL="91444" marR="91444"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3DEFF"/>
                    </a:solidFill>
                  </a:tcPr>
                </a:tc>
                <a:tc>
                  <a:txBody>
                    <a:bodyPr/>
                    <a:lstStyle/>
                    <a:p>
                      <a:pPr lvl="0" eaLnBrk="1" hangingPunct="1">
                        <a:buChar char="-"/>
                      </a:pPr>
                      <a:r>
                        <a:rPr lang="en-US" altLang="zh-CN" sz="1800" dirty="0">
                          <a:solidFill>
                            <a:srgbClr val="000000"/>
                          </a:solidFill>
                          <a:latin typeface="Calibri" panose="020F0502020204030204" pitchFamily="34" charset="0"/>
                          <a:ea typeface="Times New Roman" panose="02020603050405020304" pitchFamily="18" charset="0"/>
                        </a:rPr>
                        <a:t> 逐滴</a:t>
                      </a:r>
                      <a:endParaRPr lang="en-US" altLang="zh-CN" sz="1800" dirty="0">
                        <a:solidFill>
                          <a:srgbClr val="000000"/>
                        </a:solidFill>
                        <a:latin typeface="Calibri" panose="020F0502020204030204" pitchFamily="34" charset="0"/>
                        <a:ea typeface="Times New Roman" panose="02020603050405020304" pitchFamily="18" charset="0"/>
                      </a:endParaRPr>
                    </a:p>
                    <a:p>
                      <a:pPr lvl="0" eaLnBrk="1" hangingPunct="1">
                        <a:buChar char="-"/>
                      </a:pPr>
                      <a:r>
                        <a:rPr lang="en-US" altLang="zh-CN" sz="1800" dirty="0">
                          <a:solidFill>
                            <a:srgbClr val="000000"/>
                          </a:solidFill>
                          <a:latin typeface="Calibri" panose="020F0502020204030204" pitchFamily="34" charset="0"/>
                          <a:ea typeface="Times New Roman" panose="02020603050405020304" pitchFamily="18" charset="0"/>
                        </a:rPr>
                        <a:t>  注射器</a:t>
                      </a:r>
                      <a:endParaRPr lang="zh-CN" altLang="en-US" sz="1800" dirty="0">
                        <a:solidFill>
                          <a:srgbClr val="000000"/>
                        </a:solidFill>
                        <a:latin typeface="Calibri" panose="020F0502020204030204" pitchFamily="34" charset="0"/>
                        <a:ea typeface="Times New Roman" panose="02020603050405020304" pitchFamily="18" charset="0"/>
                      </a:endParaRPr>
                    </a:p>
                  </a:txBody>
                  <a:tcPr marL="91444" marR="91444"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3DEFF"/>
                    </a:solidFill>
                  </a:tcPr>
                </a:tc>
                <a:tc>
                  <a:txBody>
                    <a:bodyPr/>
                    <a:lstStyle/>
                    <a:p>
                      <a:pPr lvl="0" eaLnBrk="1" hangingPunct="1">
                        <a:buNone/>
                      </a:pPr>
                      <a:r>
                        <a:rPr lang="en-US" altLang="zh-CN" sz="1800" dirty="0">
                          <a:solidFill>
                            <a:srgbClr val="000000"/>
                          </a:solidFill>
                          <a:latin typeface="Calibri" panose="020F0502020204030204" pitchFamily="34" charset="0"/>
                          <a:ea typeface="Times New Roman" panose="02020603050405020304" pitchFamily="18" charset="0"/>
                        </a:rPr>
                        <a:t>- 短/长期灵活喷雾</a:t>
                      </a:r>
                      <a:endParaRPr lang="en-US" altLang="zh-CN" sz="1800" dirty="0">
                        <a:solidFill>
                          <a:srgbClr val="000000"/>
                        </a:solidFill>
                        <a:latin typeface="Calibri" panose="020F0502020204030204" pitchFamily="34" charset="0"/>
                        <a:ea typeface="Times New Roman" panose="02020603050405020304" pitchFamily="18" charset="0"/>
                      </a:endParaRPr>
                    </a:p>
                  </a:txBody>
                  <a:tcPr marL="91444" marR="91444"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3DEFF"/>
                    </a:solidFill>
                  </a:tcPr>
                </a:tc>
              </a:tr>
              <a:tr h="831850">
                <a:tc>
                  <a:txBody>
                    <a:bodyPr/>
                    <a:lstStyle/>
                    <a:p>
                      <a:pPr lvl="0" eaLnBrk="1" hangingPunct="1">
                        <a:buNone/>
                      </a:pPr>
                      <a:r>
                        <a:rPr lang="en-US" altLang="zh-CN" sz="1800" dirty="0">
                          <a:solidFill>
                            <a:srgbClr val="000000"/>
                          </a:solidFill>
                          <a:latin typeface="Calibri" panose="020F0502020204030204" pitchFamily="34" charset="0"/>
                          <a:ea typeface="Times New Roman" panose="02020603050405020304" pitchFamily="18" charset="0"/>
                        </a:rPr>
                        <a:t>腹腔镜手术</a:t>
                      </a:r>
                      <a:endParaRPr lang="en-US" altLang="zh-CN" sz="1800" dirty="0">
                        <a:solidFill>
                          <a:srgbClr val="000000"/>
                        </a:solidFill>
                        <a:latin typeface="Calibri" panose="020F0502020204030204" pitchFamily="34" charset="0"/>
                        <a:ea typeface="Times New Roman" panose="02020603050405020304" pitchFamily="18" charset="0"/>
                      </a:endParaRPr>
                    </a:p>
                  </a:txBody>
                  <a:tcPr marL="91444" marR="91444"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F"/>
                    </a:solidFill>
                  </a:tcPr>
                </a:tc>
                <a:tc>
                  <a:txBody>
                    <a:bodyPr/>
                    <a:lstStyle/>
                    <a:p>
                      <a:pPr lvl="0" eaLnBrk="1" hangingPunct="1">
                        <a:buNone/>
                      </a:pPr>
                      <a:r>
                        <a:rPr lang="en-US" altLang="zh-CN" sz="1800" dirty="0">
                          <a:solidFill>
                            <a:srgbClr val="000000"/>
                          </a:solidFill>
                          <a:latin typeface="Calibri" panose="020F0502020204030204" pitchFamily="34" charset="0"/>
                          <a:ea typeface="Times New Roman" panose="02020603050405020304" pitchFamily="18" charset="0"/>
                        </a:rPr>
                        <a:t>- 腹腔镜导管</a:t>
                      </a:r>
                      <a:endParaRPr lang="en-US" altLang="zh-CN" sz="1800" dirty="0">
                        <a:solidFill>
                          <a:srgbClr val="000000"/>
                        </a:solidFill>
                        <a:latin typeface="Calibri" panose="020F0502020204030204" pitchFamily="34" charset="0"/>
                        <a:ea typeface="Times New Roman" panose="02020603050405020304" pitchFamily="18" charset="0"/>
                      </a:endParaRPr>
                    </a:p>
                  </a:txBody>
                  <a:tcPr marL="91444" marR="91444"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F"/>
                    </a:solidFill>
                  </a:tcPr>
                </a:tc>
                <a:tc>
                  <a:txBody>
                    <a:bodyPr/>
                    <a:lstStyle/>
                    <a:p>
                      <a:pPr lvl="0" eaLnBrk="1" hangingPunct="1">
                        <a:buNone/>
                      </a:pPr>
                      <a:r>
                        <a:rPr lang="en-US" altLang="zh-CN" sz="1800" dirty="0">
                          <a:solidFill>
                            <a:srgbClr val="000000"/>
                          </a:solidFill>
                          <a:latin typeface="Calibri" panose="020F0502020204030204" pitchFamily="34" charset="0"/>
                          <a:ea typeface="Times New Roman" panose="02020603050405020304" pitchFamily="18" charset="0"/>
                        </a:rPr>
                        <a:t>- Rigid Spray</a:t>
                      </a:r>
                      <a:endParaRPr lang="zh-CN" altLang="en-US" sz="1800" dirty="0">
                        <a:solidFill>
                          <a:srgbClr val="000000"/>
                        </a:solidFill>
                        <a:latin typeface="Calibri" panose="020F0502020204030204" pitchFamily="34" charset="0"/>
                        <a:ea typeface="Times New Roman" panose="02020603050405020304" pitchFamily="18" charset="0"/>
                      </a:endParaRPr>
                    </a:p>
                  </a:txBody>
                  <a:tcPr marL="91444" marR="91444" marT="45708" marB="45708">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F"/>
                    </a:solidFill>
                  </a:tcPr>
                </a:tc>
              </a:tr>
            </a:tbl>
          </a:graphicData>
        </a:graphic>
      </p:graphicFrame>
      <p:pic>
        <p:nvPicPr>
          <p:cNvPr id="59416" name="Picture 13" descr="https://www.nutrilifeshop-italia.it/media/catalog/category/foie-et-pancreas_NuutrilifeShop.jpg"/>
          <p:cNvPicPr>
            <a:picLocks noChangeAspect="1" noChangeArrowheads="1"/>
          </p:cNvPicPr>
          <p:nvPr/>
        </p:nvPicPr>
        <p:blipFill>
          <a:blip r:embed="rId1" cstate="print"/>
          <a:srcRect/>
          <a:stretch>
            <a:fillRect/>
          </a:stretch>
        </p:blipFill>
        <p:spPr bwMode="auto">
          <a:xfrm>
            <a:off x="8058149" y="63499"/>
            <a:ext cx="1030288" cy="103187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6"/>
          <p:cNvGrpSpPr/>
          <p:nvPr/>
        </p:nvGrpSpPr>
        <p:grpSpPr>
          <a:xfrm>
            <a:off x="76200" y="152400"/>
            <a:ext cx="1341438" cy="701675"/>
            <a:chOff x="4889" y="3734"/>
            <a:chExt cx="845" cy="442"/>
          </a:xfrm>
        </p:grpSpPr>
        <p:sp>
          <p:nvSpPr>
            <p:cNvPr id="33794" name="Rectangle 7"/>
            <p:cNvSpPr/>
            <p:nvPr/>
          </p:nvSpPr>
          <p:spPr>
            <a:xfrm>
              <a:off x="4944" y="3744"/>
              <a:ext cx="720" cy="432"/>
            </a:xfrm>
            <a:prstGeom prst="rect">
              <a:avLst/>
            </a:prstGeom>
            <a:solidFill>
              <a:srgbClr val="24A885"/>
            </a:solidFill>
            <a:ln w="9525">
              <a:noFill/>
            </a:ln>
          </p:spPr>
          <p:txBody>
            <a:bodyPr wrap="none" anchor="ctr"/>
            <a:lstStyle/>
            <a:p>
              <a:pPr lvl="0" indent="0" algn="ctr" eaLnBrk="0" hangingPunct="0"/>
              <a:endParaRPr lang="en-GB" altLang="it-IT" sz="4000" u="sng" dirty="0">
                <a:solidFill>
                  <a:schemeClr val="bg1"/>
                </a:solidFill>
                <a:latin typeface="Arial" panose="020B0604020202020204" pitchFamily="34" charset="0"/>
                <a:ea typeface="Times New Roman" panose="02020603050405020304" pitchFamily="18" charset="0"/>
              </a:endParaRPr>
            </a:p>
          </p:txBody>
        </p:sp>
        <p:sp>
          <p:nvSpPr>
            <p:cNvPr id="33795" name="Text Box 8"/>
            <p:cNvSpPr txBox="1"/>
            <p:nvPr/>
          </p:nvSpPr>
          <p:spPr>
            <a:xfrm>
              <a:off x="4889" y="3734"/>
              <a:ext cx="845" cy="442"/>
            </a:xfrm>
            <a:prstGeom prst="rect">
              <a:avLst/>
            </a:prstGeom>
            <a:noFill/>
            <a:ln w="9525">
              <a:noFill/>
            </a:ln>
          </p:spPr>
          <p:txBody>
            <a:bodyPr wrap="none" anchor="t">
              <a:spAutoFit/>
            </a:bodyPr>
            <a:lstStyle/>
            <a:p>
              <a:pPr lvl="0" indent="0" eaLnBrk="0" hangingPunct="0"/>
              <a:r>
                <a:rPr lang="it-IT" altLang="it-IT" sz="4000" u="sng" dirty="0">
                  <a:solidFill>
                    <a:schemeClr val="bg1"/>
                  </a:solidFill>
                  <a:latin typeface="Arial" panose="020B0604020202020204" pitchFamily="34" charset="0"/>
                  <a:ea typeface="Times New Roman" panose="02020603050405020304" pitchFamily="18" charset="0"/>
                </a:rPr>
                <a:t>GEM</a:t>
              </a:r>
              <a:endParaRPr lang="en-GB" altLang="it-IT" sz="4000" u="sng" dirty="0">
                <a:solidFill>
                  <a:schemeClr val="bg1"/>
                </a:solidFill>
                <a:latin typeface="Arial" panose="020B0604020202020204" pitchFamily="34" charset="0"/>
                <a:ea typeface="Times New Roman" panose="02020603050405020304" pitchFamily="18" charset="0"/>
              </a:endParaRPr>
            </a:p>
          </p:txBody>
        </p:sp>
      </p:grpSp>
      <p:sp>
        <p:nvSpPr>
          <p:cNvPr id="5" name="Rectangle 2"/>
          <p:cNvSpPr txBox="1">
            <a:spLocks noChangeArrowheads="1"/>
          </p:cNvSpPr>
          <p:nvPr/>
        </p:nvSpPr>
        <p:spPr>
          <a:xfrm>
            <a:off x="1168400" y="252413"/>
            <a:ext cx="6724650" cy="776288"/>
          </a:xfrm>
          <a:prstGeom prst="rect">
            <a:avLst/>
          </a:prstGeom>
        </p:spPr>
        <p:txBody>
          <a:bodyPr/>
          <a:lstStyle/>
          <a:p>
            <a:pPr lvl="0" algn="ctr" eaLnBrk="1" fontAlgn="base" hangingPunct="1"/>
            <a:r>
              <a:rPr lang="en-US" altLang="zh-CN" sz="36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GLUBRAN</a:t>
            </a:r>
            <a:r>
              <a:rPr lang="en-US" altLang="zh-CN" sz="3600" b="1" strike="noStrike" baseline="30000"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a:t>
            </a:r>
            <a:r>
              <a:rPr lang="en-US" altLang="zh-CN" sz="36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cs typeface="+mn-ea"/>
              </a:rPr>
              <a:t>2</a:t>
            </a:r>
            <a:endParaRPr lang="en-US" altLang="zh-CN" sz="3600" b="1" strike="noStrike" noProof="1">
              <a:solidFill>
                <a:srgbClr val="40BEA3"/>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sp>
        <p:nvSpPr>
          <p:cNvPr id="6" name="CasellaDiTesto 5"/>
          <p:cNvSpPr txBox="1"/>
          <p:nvPr/>
        </p:nvSpPr>
        <p:spPr>
          <a:xfrm>
            <a:off x="1047750" y="1206500"/>
            <a:ext cx="7181850" cy="52197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lvl1pPr marL="0" lvl="0"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2pPr>
            <a:lvl3pPr marL="914400" lvl="2"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3pPr>
            <a:lvl4pPr marL="1371600" lvl="3"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4pPr>
            <a:lvl5pPr marL="1828800" lvl="4" indent="0" algn="l" defTabSz="91440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5pPr>
          </a:lstStyle>
          <a:p>
            <a:pPr lvl="0" algn="ctr" fontAlgn="base"/>
            <a:r>
              <a:rPr lang="en-US" altLang="zh-CN" sz="2800" b="1" strike="noStrike" noProof="1">
                <a:solidFill>
                  <a:srgbClr val="00B050"/>
                </a:solidFill>
                <a:effectLst>
                  <a:outerShdw blurRad="38100" dist="38100" dir="2700000">
                    <a:srgbClr val="000000"/>
                  </a:outerShdw>
                </a:effectLst>
                <a:latin typeface="Calibri" panose="020F0502020204030204" pitchFamily="34" charset="0"/>
                <a:ea typeface="Times New Roman" panose="02020603050405020304" pitchFamily="18" charset="0"/>
              </a:rPr>
              <a:t>Glubran 2 </a:t>
            </a:r>
            <a:r>
              <a:rPr lang="zh-CN" altLang="en-US" sz="2800" b="1" dirty="0">
                <a:solidFill>
                  <a:srgbClr val="00B050"/>
                </a:solidFill>
                <a:effectLst>
                  <a:outerShdw blurRad="38100" dist="38100" dir="2700000">
                    <a:srgbClr val="000000"/>
                  </a:outerShdw>
                </a:effectLst>
                <a:latin typeface="Calibri" panose="020F0502020204030204" pitchFamily="34" charset="0"/>
                <a:ea typeface="宋体" panose="02010600030101010101" pitchFamily="2" charset="-122"/>
                <a:sym typeface="+mn-ea"/>
              </a:rPr>
              <a:t>可以用于薄壁组织止血剂</a:t>
            </a:r>
            <a:endParaRPr lang="en-US" altLang="x-none" sz="2800" b="1" strike="noStrike" noProof="1">
              <a:solidFill>
                <a:srgbClr val="00B050"/>
              </a:solidFill>
              <a:effectLst>
                <a:outerShdw blurRad="38100" dist="38100" dir="2700000">
                  <a:srgbClr val="000000"/>
                </a:outerShdw>
              </a:effectLst>
              <a:latin typeface="Calibri" panose="020F0502020204030204" pitchFamily="34" charset="0"/>
              <a:ea typeface="Times New Roman" panose="02020603050405020304" pitchFamily="18" charset="0"/>
            </a:endParaRPr>
          </a:p>
        </p:txBody>
      </p:sp>
      <p:pic>
        <p:nvPicPr>
          <p:cNvPr id="7" name="Picture 13" descr="https://www.nutrilifeshop-italia.it/media/catalog/category/foie-et-pancreas_NuutrilifeShop.jpg"/>
          <p:cNvPicPr>
            <a:picLocks noChangeAspect="1" noChangeArrowheads="1"/>
          </p:cNvPicPr>
          <p:nvPr/>
        </p:nvPicPr>
        <p:blipFill>
          <a:blip r:embed="rId1" cstate="print"/>
          <a:srcRect/>
          <a:stretch>
            <a:fillRect/>
          </a:stretch>
        </p:blipFill>
        <p:spPr bwMode="auto">
          <a:xfrm>
            <a:off x="8058149" y="63499"/>
            <a:ext cx="1030288" cy="1031875"/>
          </a:xfrm>
          <a:prstGeom prst="rect">
            <a:avLst/>
          </a:prstGeom>
          <a:ln>
            <a:noFill/>
          </a:ln>
          <a:effectLst>
            <a:softEdge rad="112500"/>
          </a:effectLst>
        </p:spPr>
      </p:pic>
      <p:sp>
        <p:nvSpPr>
          <p:cNvPr id="8" name="CasellaDiTesto 7"/>
          <p:cNvSpPr txBox="1"/>
          <p:nvPr/>
        </p:nvSpPr>
        <p:spPr>
          <a:xfrm>
            <a:off x="1447800" y="2781300"/>
            <a:ext cx="6381750" cy="350901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rPr>
              <a:t>THE SPRAY APPLICATION IS MORE EFFECTIVE BECAUSE THE NEBULIZED GLUBRAN 2 CAN ENTER THE</a:t>
            </a:r>
            <a:endParaRPr kumimoji="0" lang="en-US" sz="28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rPr>
              <a:t>"MICRO-FOLDS“ TISSUE , AND CLOSE THE MICRO-CAPILLARIES</a:t>
            </a:r>
            <a:endParaRPr kumimoji="0" lang="en-US" sz="28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rPr>
              <a:t>喷雾应用</a:t>
            </a:r>
            <a:r>
              <a:rPr kumimoji="0" lang="zh-CN" altLang="en-US" sz="28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rPr>
              <a:t>更加</a:t>
            </a:r>
            <a:r>
              <a:rPr kumimoji="0" lang="en-US" sz="28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rPr>
              <a:t>有效的，因为雾化GLUBRAN 2能够进入</a:t>
            </a:r>
            <a:endParaRPr kumimoji="0" lang="en-US" sz="28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rPr>
              <a:t>“微弯”组织，并关闭微毛细血管</a:t>
            </a:r>
            <a:endParaRPr kumimoji="0" lang="en-US" sz="28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Arco">
  <a:themeElements>
    <a:clrScheme name="">
      <a:dk1>
        <a:srgbClr val="000000"/>
      </a:dk1>
      <a:lt1>
        <a:srgbClr val="FFFFFF"/>
      </a:lt1>
      <a:dk2>
        <a:srgbClr val="000000"/>
      </a:dk2>
      <a:lt2>
        <a:srgbClr val="FFFF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it-IT"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it-IT"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rco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rco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rco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co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rco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C:\Programmi\Microsoft Office\Templates\Presentation Designs\Agrumi.pot</Template>
  <TotalTime>0</TotalTime>
  <Words>10014</Words>
  <Application>WPS 演示</Application>
  <PresentationFormat>全屏显示(4:3)</PresentationFormat>
  <Paragraphs>1052</Paragraphs>
  <Slides>68</Slides>
  <Notes>27</Notes>
  <HiddenSlides>0</HiddenSlides>
  <MMClips>3</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68</vt:i4>
      </vt:variant>
    </vt:vector>
  </HeadingPairs>
  <TitlesOfParts>
    <vt:vector size="78" baseType="lpstr">
      <vt:lpstr>Arial</vt:lpstr>
      <vt:lpstr>宋体</vt:lpstr>
      <vt:lpstr>Wingdings</vt:lpstr>
      <vt:lpstr>Times New Roman</vt:lpstr>
      <vt:lpstr>Calibri</vt:lpstr>
      <vt:lpstr>微软雅黑</vt:lpstr>
      <vt:lpstr>BrowalliaUPC</vt:lpstr>
      <vt:lpstr>Bookman Old Style</vt:lpstr>
      <vt:lpstr>Impact</vt:lpstr>
      <vt:lpstr>Arco</vt:lpstr>
      <vt:lpstr>PowerPoint 演示文稿</vt:lpstr>
      <vt:lpstr>PowerPoint 演示文稿</vt:lpstr>
      <vt:lpstr>PowerPoint 演示文稿</vt:lpstr>
      <vt:lpstr>PowerPoint 演示文稿</vt:lpstr>
      <vt:lpstr>PowerPoint 演示文稿</vt:lpstr>
      <vt:lpstr>PowerPoint 演示文稿</vt:lpstr>
      <vt:lpstr>GLUBRAN®2</vt:lpstr>
      <vt:lpstr>GLUBRAN®2</vt:lpstr>
      <vt:lpstr>PowerPoint 演示文稿</vt:lpstr>
      <vt:lpstr>GLUBRAN®2  APPLICATIONS IN HEPATIC SURGERY在肝脏外科的应用</vt:lpstr>
      <vt:lpstr>GLUBRAN®2  在肝脏手术中的应用</vt:lpstr>
      <vt:lpstr>GLUBRAN®2  在肝脏手术中的应用</vt:lpstr>
      <vt:lpstr>GLUBRAN®2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GLUBRAN®2</vt:lpstr>
      <vt:lpstr>GLUBRAN®2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GLUBRAN® 2</dc:title>
  <dc:creator>*</dc:creator>
  <cp:lastModifiedBy>Administrator</cp:lastModifiedBy>
  <cp:revision>1051</cp:revision>
  <dcterms:created xsi:type="dcterms:W3CDTF">2007-01-24T09:03:00Z</dcterms:created>
  <dcterms:modified xsi:type="dcterms:W3CDTF">2017-02-08T02:51:04Z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